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8"/>
  </p:notesMasterIdLst>
  <p:handoutMasterIdLst>
    <p:handoutMasterId r:id="rId29"/>
  </p:handoutMasterIdLst>
  <p:sldIdLst>
    <p:sldId id="504" r:id="rId3"/>
    <p:sldId id="347" r:id="rId4"/>
    <p:sldId id="487" r:id="rId5"/>
    <p:sldId id="442" r:id="rId6"/>
    <p:sldId id="503" r:id="rId7"/>
    <p:sldId id="403" r:id="rId8"/>
    <p:sldId id="478" r:id="rId9"/>
    <p:sldId id="479" r:id="rId10"/>
    <p:sldId id="489" r:id="rId11"/>
    <p:sldId id="480" r:id="rId12"/>
    <p:sldId id="490" r:id="rId13"/>
    <p:sldId id="500" r:id="rId14"/>
    <p:sldId id="481" r:id="rId15"/>
    <p:sldId id="498" r:id="rId16"/>
    <p:sldId id="499" r:id="rId17"/>
    <p:sldId id="492" r:id="rId18"/>
    <p:sldId id="493" r:id="rId19"/>
    <p:sldId id="501" r:id="rId20"/>
    <p:sldId id="472" r:id="rId21"/>
    <p:sldId id="494" r:id="rId22"/>
    <p:sldId id="502" r:id="rId23"/>
    <p:sldId id="496" r:id="rId24"/>
    <p:sldId id="394" r:id="rId25"/>
    <p:sldId id="505" r:id="rId26"/>
    <p:sldId id="506" r:id="rId27"/>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BC8"/>
    <a:srgbClr val="FFFFFF"/>
    <a:srgbClr val="CACACA"/>
    <a:srgbClr val="D03D49"/>
    <a:srgbClr val="4F7F9C"/>
    <a:srgbClr val="BFBFBF"/>
    <a:srgbClr val="CEB1BD"/>
    <a:srgbClr val="5C3E75"/>
    <a:srgbClr val="A4B26D"/>
    <a:srgbClr val="0089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6374" autoAdjust="0"/>
  </p:normalViewPr>
  <p:slideViewPr>
    <p:cSldViewPr snapToGrid="0" snapToObjects="1">
      <p:cViewPr varScale="1">
        <p:scale>
          <a:sx n="68" d="100"/>
          <a:sy n="68" d="100"/>
        </p:scale>
        <p:origin x="1420" y="64"/>
      </p:cViewPr>
      <p:guideLst>
        <p:guide orient="horz" pos="2160"/>
        <p:guide pos="2880"/>
      </p:guideLst>
    </p:cSldViewPr>
  </p:slideViewPr>
  <p:outlineViewPr>
    <p:cViewPr>
      <p:scale>
        <a:sx n="33" d="100"/>
        <a:sy n="33" d="100"/>
      </p:scale>
      <p:origin x="0" y="-370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1942"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3077137" cy="512304"/>
          </a:xfrm>
          <a:prstGeom prst="rect">
            <a:avLst/>
          </a:prstGeom>
        </p:spPr>
        <p:txBody>
          <a:bodyPr vert="horz" lIns="94759" tIns="47380" rIns="94759" bIns="47380" rtlCol="0"/>
          <a:lstStyle>
            <a:lvl1pPr algn="l">
              <a:defRPr sz="1200"/>
            </a:lvl1pPr>
          </a:lstStyle>
          <a:p>
            <a:r>
              <a:rPr lang="it-IT"/>
              <a:t>Studio Modolo e Favuzza  -  Dottori Commercialisti</a:t>
            </a:r>
          </a:p>
        </p:txBody>
      </p:sp>
      <p:sp>
        <p:nvSpPr>
          <p:cNvPr id="3" name="Segnaposto data 2"/>
          <p:cNvSpPr>
            <a:spLocks noGrp="1"/>
          </p:cNvSpPr>
          <p:nvPr>
            <p:ph type="dt" sz="quarter" idx="1"/>
          </p:nvPr>
        </p:nvSpPr>
        <p:spPr>
          <a:xfrm>
            <a:off x="4020506" y="1"/>
            <a:ext cx="3077137" cy="512304"/>
          </a:xfrm>
          <a:prstGeom prst="rect">
            <a:avLst/>
          </a:prstGeom>
        </p:spPr>
        <p:txBody>
          <a:bodyPr vert="horz" lIns="94759" tIns="47380" rIns="94759" bIns="47380" rtlCol="0"/>
          <a:lstStyle>
            <a:lvl1pPr algn="r">
              <a:defRPr sz="1200"/>
            </a:lvl1pPr>
          </a:lstStyle>
          <a:p>
            <a:fld id="{A82895CD-D584-4802-B7C6-B43314A3FE9E}" type="datetimeFigureOut">
              <a:rPr lang="it-IT" smtClean="0"/>
              <a:t>09/10/2018</a:t>
            </a:fld>
            <a:endParaRPr lang="it-IT"/>
          </a:p>
        </p:txBody>
      </p:sp>
      <p:sp>
        <p:nvSpPr>
          <p:cNvPr id="4" name="Segnaposto piè di pagina 3"/>
          <p:cNvSpPr>
            <a:spLocks noGrp="1"/>
          </p:cNvSpPr>
          <p:nvPr>
            <p:ph type="ftr" sz="quarter" idx="2"/>
          </p:nvPr>
        </p:nvSpPr>
        <p:spPr>
          <a:xfrm>
            <a:off x="1" y="9722310"/>
            <a:ext cx="3077137" cy="512304"/>
          </a:xfrm>
          <a:prstGeom prst="rect">
            <a:avLst/>
          </a:prstGeom>
        </p:spPr>
        <p:txBody>
          <a:bodyPr vert="horz" lIns="94759" tIns="47380" rIns="94759" bIns="4738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0506" y="9722310"/>
            <a:ext cx="3077137" cy="512304"/>
          </a:xfrm>
          <a:prstGeom prst="rect">
            <a:avLst/>
          </a:prstGeom>
        </p:spPr>
        <p:txBody>
          <a:bodyPr vert="horz" lIns="94759" tIns="47380" rIns="94759" bIns="47380" rtlCol="0" anchor="b"/>
          <a:lstStyle>
            <a:lvl1pPr algn="r">
              <a:defRPr sz="1200"/>
            </a:lvl1pPr>
          </a:lstStyle>
          <a:p>
            <a:r>
              <a:rPr lang="it-IT" dirty="0"/>
              <a:t>1</a:t>
            </a:r>
          </a:p>
        </p:txBody>
      </p:sp>
    </p:spTree>
    <p:extLst>
      <p:ext uri="{BB962C8B-B14F-4D97-AF65-F5344CB8AC3E}">
        <p14:creationId xmlns:p14="http://schemas.microsoft.com/office/powerpoint/2010/main" val="2557957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0"/>
          </a:xfrm>
          <a:prstGeom prst="rect">
            <a:avLst/>
          </a:prstGeom>
        </p:spPr>
        <p:txBody>
          <a:bodyPr vert="horz" lIns="94759" tIns="47380" rIns="94759" bIns="47380" rtlCol="0"/>
          <a:lstStyle>
            <a:lvl1pPr algn="l">
              <a:defRPr sz="1200"/>
            </a:lvl1pPr>
          </a:lstStyle>
          <a:p>
            <a:r>
              <a:rPr lang="it-IT"/>
              <a:t>Studio Modolo e Favuzza  -  Dottori Commercialisti</a:t>
            </a:r>
            <a:endParaRPr lang="en-US"/>
          </a:p>
        </p:txBody>
      </p:sp>
      <p:sp>
        <p:nvSpPr>
          <p:cNvPr id="3" name="Date Placeholder 2"/>
          <p:cNvSpPr>
            <a:spLocks noGrp="1"/>
          </p:cNvSpPr>
          <p:nvPr>
            <p:ph type="dt" idx="1"/>
          </p:nvPr>
        </p:nvSpPr>
        <p:spPr>
          <a:xfrm>
            <a:off x="4021296" y="1"/>
            <a:ext cx="3076363" cy="511730"/>
          </a:xfrm>
          <a:prstGeom prst="rect">
            <a:avLst/>
          </a:prstGeom>
        </p:spPr>
        <p:txBody>
          <a:bodyPr vert="horz" lIns="94759" tIns="47380" rIns="94759" bIns="47380" rtlCol="0"/>
          <a:lstStyle>
            <a:lvl1pPr algn="r">
              <a:defRPr sz="1200"/>
            </a:lvl1pPr>
          </a:lstStyle>
          <a:p>
            <a:fld id="{69BDC2E3-A386-524A-813A-0ED549783D3D}" type="datetimeFigureOut">
              <a:rPr lang="en-US" smtClean="0"/>
              <a:t>10/9/2018</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en-US"/>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9" tIns="47380" rIns="94759" bIns="4738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721106"/>
            <a:ext cx="3076363" cy="511730"/>
          </a:xfrm>
          <a:prstGeom prst="rect">
            <a:avLst/>
          </a:prstGeom>
        </p:spPr>
        <p:txBody>
          <a:bodyPr vert="horz" lIns="94759" tIns="47380" rIns="94759" bIns="47380" rtlCol="0" anchor="b"/>
          <a:lstStyle>
            <a:lvl1pPr algn="l">
              <a:defRPr sz="1200"/>
            </a:lvl1pPr>
          </a:lstStyle>
          <a:p>
            <a:endParaRPr lang="en-US"/>
          </a:p>
        </p:txBody>
      </p:sp>
      <p:sp>
        <p:nvSpPr>
          <p:cNvPr id="7" name="Slide Number Placeholder 6"/>
          <p:cNvSpPr>
            <a:spLocks noGrp="1"/>
          </p:cNvSpPr>
          <p:nvPr>
            <p:ph type="sldNum" sz="quarter" idx="5"/>
          </p:nvPr>
        </p:nvSpPr>
        <p:spPr>
          <a:xfrm>
            <a:off x="4021296" y="9721106"/>
            <a:ext cx="3076363" cy="511730"/>
          </a:xfrm>
          <a:prstGeom prst="rect">
            <a:avLst/>
          </a:prstGeom>
        </p:spPr>
        <p:txBody>
          <a:bodyPr vert="horz" lIns="94759" tIns="47380" rIns="94759" bIns="47380" rtlCol="0" anchor="b"/>
          <a:lstStyle>
            <a:lvl1pPr algn="r">
              <a:defRPr sz="1200"/>
            </a:lvl1pPr>
          </a:lstStyle>
          <a:p>
            <a:fld id="{B0BEF14A-6F8E-1043-936B-6B84798E22D5}" type="slidenum">
              <a:rPr lang="en-US" smtClean="0"/>
              <a:t>‹N›</a:t>
            </a:fld>
            <a:endParaRPr lang="en-US"/>
          </a:p>
        </p:txBody>
      </p:sp>
    </p:spTree>
    <p:extLst>
      <p:ext uri="{BB962C8B-B14F-4D97-AF65-F5344CB8AC3E}">
        <p14:creationId xmlns:p14="http://schemas.microsoft.com/office/powerpoint/2010/main" val="40770889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AXAND Cover slide">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descr="Your global tax partner White 300dpi.png"/>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2917" y="6367842"/>
            <a:ext cx="2768480" cy="230440"/>
          </a:xfrm>
          <a:prstGeom prst="rect">
            <a:avLst/>
          </a:prstGeom>
        </p:spPr>
      </p:pic>
      <p:pic>
        <p:nvPicPr>
          <p:cNvPr id="4" name="Picture 3" descr="cover-graphic-background.png"/>
          <p:cNvPicPr>
            <a:picLocks noChangeAspect="1"/>
          </p:cNvPicPr>
          <p:nvPr userDrawn="1"/>
        </p:nvPicPr>
        <p:blipFill rotWithShape="1">
          <a:blip r:embed="rId3" cstate="print">
            <a:extLst>
              <a:ext uri="{28A0092B-C50C-407E-A947-70E740481C1C}">
                <a14:useLocalDpi xmlns:a14="http://schemas.microsoft.com/office/drawing/2010/main"/>
              </a:ext>
            </a:extLst>
          </a:blip>
          <a:srcRect t="9395" b="6481"/>
          <a:stretch/>
        </p:blipFill>
        <p:spPr>
          <a:xfrm>
            <a:off x="703704" y="938114"/>
            <a:ext cx="7302246" cy="5194224"/>
          </a:xfrm>
          <a:prstGeom prst="rect">
            <a:avLst/>
          </a:prstGeom>
        </p:spPr>
      </p:pic>
      <p:sp>
        <p:nvSpPr>
          <p:cNvPr id="2" name="Title 1"/>
          <p:cNvSpPr>
            <a:spLocks noGrp="1"/>
          </p:cNvSpPr>
          <p:nvPr>
            <p:ph type="ctrTitle"/>
          </p:nvPr>
        </p:nvSpPr>
        <p:spPr>
          <a:xfrm>
            <a:off x="1045012" y="1940569"/>
            <a:ext cx="4510019" cy="3026304"/>
          </a:xfrm>
        </p:spPr>
        <p:txBody>
          <a:bodyPr>
            <a:normAutofit/>
          </a:bodyPr>
          <a:lstStyle>
            <a:lvl1pPr algn="l">
              <a:lnSpc>
                <a:spcPct val="80000"/>
              </a:lnSpc>
              <a:defRPr sz="5200" b="1" cap="all" spc="-150">
                <a:solidFill>
                  <a:srgbClr val="FFFFFF"/>
                </a:solidFill>
                <a:latin typeface="Arial"/>
                <a:cs typeface="Arial"/>
              </a:defRPr>
            </a:lvl1pPr>
          </a:lstStyle>
          <a:p>
            <a:endParaRPr lang="en-US" dirty="0"/>
          </a:p>
        </p:txBody>
      </p:sp>
      <p:sp>
        <p:nvSpPr>
          <p:cNvPr id="3" name="Subtitle 2"/>
          <p:cNvSpPr>
            <a:spLocks noGrp="1"/>
          </p:cNvSpPr>
          <p:nvPr>
            <p:ph type="subTitle" idx="1"/>
          </p:nvPr>
        </p:nvSpPr>
        <p:spPr>
          <a:xfrm>
            <a:off x="5865473" y="4305153"/>
            <a:ext cx="2217369" cy="1342612"/>
          </a:xfrm>
        </p:spPr>
        <p:txBody>
          <a:bodyPr>
            <a:normAutofit/>
          </a:bodyPr>
          <a:lstStyle>
            <a:lvl1pPr marL="0" indent="0" algn="l">
              <a:lnSpc>
                <a:spcPct val="80000"/>
              </a:lnSpc>
              <a:buNone/>
              <a:defRPr sz="2000" b="1" cap="all" spc="-15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pic>
        <p:nvPicPr>
          <p:cNvPr id="9" name="Immagine 8">
            <a:extLst>
              <a:ext uri="{FF2B5EF4-FFF2-40B4-BE49-F238E27FC236}">
                <a16:creationId xmlns:a16="http://schemas.microsoft.com/office/drawing/2014/main" id="{4E0322EC-0F30-4E28-8871-04466CB7984A}"/>
              </a:ext>
            </a:extLst>
          </p:cNvPr>
          <p:cNvPicPr>
            <a:picLocks noChangeAspect="1"/>
          </p:cNvPicPr>
          <p:nvPr userDrawn="1"/>
        </p:nvPicPr>
        <p:blipFill>
          <a:blip r:embed="rId4"/>
          <a:stretch>
            <a:fillRect/>
          </a:stretch>
        </p:blipFill>
        <p:spPr>
          <a:xfrm>
            <a:off x="292917" y="308132"/>
            <a:ext cx="933545" cy="788956"/>
          </a:xfrm>
          <a:prstGeom prst="rect">
            <a:avLst/>
          </a:prstGeom>
        </p:spPr>
      </p:pic>
    </p:spTree>
    <p:extLst>
      <p:ext uri="{BB962C8B-B14F-4D97-AF65-F5344CB8AC3E}">
        <p14:creationId xmlns:p14="http://schemas.microsoft.com/office/powerpoint/2010/main" val="245342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AXAND Tex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5" name="Picture 4"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231489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XAND Chapter Di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pic>
        <p:nvPicPr>
          <p:cNvPr id="3" name="Picture 2" descr="graphic-backgroun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68914" y="273855"/>
            <a:ext cx="7875086" cy="6658857"/>
          </a:xfrm>
          <a:prstGeom prst="rect">
            <a:avLst/>
          </a:prstGeom>
        </p:spPr>
      </p:pic>
      <p:sp>
        <p:nvSpPr>
          <p:cNvPr id="2" name="Title 1"/>
          <p:cNvSpPr>
            <a:spLocks noGrp="1"/>
          </p:cNvSpPr>
          <p:nvPr>
            <p:ph type="title" hasCustomPrompt="1"/>
          </p:nvPr>
        </p:nvSpPr>
        <p:spPr>
          <a:xfrm>
            <a:off x="1675494" y="2310057"/>
            <a:ext cx="4644157" cy="2239920"/>
          </a:xfrm>
          <a:ln>
            <a:noFill/>
          </a:ln>
        </p:spPr>
        <p:txBody>
          <a:bodyPr>
            <a:normAutofit/>
          </a:bodyPr>
          <a:lstStyle>
            <a:lvl1pPr algn="l">
              <a:lnSpc>
                <a:spcPct val="80000"/>
              </a:lnSpc>
              <a:defRPr sz="5200" b="1" spc="-150">
                <a:solidFill>
                  <a:srgbClr val="FFFFFF"/>
                </a:solidFill>
                <a:latin typeface="Arial"/>
                <a:cs typeface="Arial"/>
              </a:defRPr>
            </a:lvl1pPr>
          </a:lstStyle>
          <a:p>
            <a:r>
              <a:rPr lang="en-GB" dirty="0"/>
              <a:t>CLICK TO EDIT MASTER TITLE STYLE</a:t>
            </a:r>
            <a:endParaRPr lang="en-US" dirty="0"/>
          </a:p>
        </p:txBody>
      </p:sp>
      <p:pic>
        <p:nvPicPr>
          <p:cNvPr id="11" name="Picture 10" descr="Taxand Master Logo 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2913" y="273855"/>
            <a:ext cx="2683457" cy="436941"/>
          </a:xfrm>
          <a:prstGeom prst="rect">
            <a:avLst/>
          </a:prstGeom>
        </p:spPr>
      </p:pic>
    </p:spTree>
    <p:extLst>
      <p:ext uri="{BB962C8B-B14F-4D97-AF65-F5344CB8AC3E}">
        <p14:creationId xmlns:p14="http://schemas.microsoft.com/office/powerpoint/2010/main" val="234399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XAND Tex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5" name="Picture 4"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2871410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XAND Bullets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5"/>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BULLET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8" name="Picture 7"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403810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XAND Graphic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GRAPHIC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10" name="Picture 9"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3816436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XAND Table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TABLE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10" name="Picture 9"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295901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XAND Graph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10" name="Picture 9"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351010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AXAND Text pag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5" name="Picture 4"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10" name="Segnaposto data 9"/>
          <p:cNvSpPr>
            <a:spLocks noGrp="1"/>
          </p:cNvSpPr>
          <p:nvPr>
            <p:ph type="dt" sz="half" idx="10"/>
          </p:nvPr>
        </p:nvSpPr>
        <p:spPr/>
        <p:txBody>
          <a:bodyPr/>
          <a:lstStyle/>
          <a:p>
            <a:endParaRPr lang="en-US"/>
          </a:p>
        </p:txBody>
      </p:sp>
      <p:sp>
        <p:nvSpPr>
          <p:cNvPr id="11" name="Segnaposto piè di pagina 10"/>
          <p:cNvSpPr>
            <a:spLocks noGrp="1"/>
          </p:cNvSpPr>
          <p:nvPr>
            <p:ph type="ftr" sz="quarter" idx="11"/>
          </p:nvPr>
        </p:nvSpPr>
        <p:spPr/>
        <p:txBody>
          <a:bodyPr/>
          <a:lstStyle/>
          <a:p>
            <a:endParaRPr lang="en-US"/>
          </a:p>
        </p:txBody>
      </p:sp>
      <p:sp>
        <p:nvSpPr>
          <p:cNvPr id="12" name="Segnaposto numero diapositiva 11"/>
          <p:cNvSpPr>
            <a:spLocks noGrp="1"/>
          </p:cNvSpPr>
          <p:nvPr>
            <p:ph type="sldNum" sz="quarter" idx="12"/>
          </p:nvPr>
        </p:nvSpPr>
        <p:spPr/>
        <p:txBody>
          <a:bodyPr/>
          <a:lstStyle/>
          <a:p>
            <a:fld id="{9C32DDD6-28A5-624E-A8AC-19C720EFB355}" type="slidenum">
              <a:rPr lang="en-US" smtClean="0"/>
              <a:t>‹N›</a:t>
            </a:fld>
            <a:endParaRPr lang="en-US"/>
          </a:p>
        </p:txBody>
      </p:sp>
      <p:pic>
        <p:nvPicPr>
          <p:cNvPr id="13" name="Immagine 12">
            <a:extLst>
              <a:ext uri="{FF2B5EF4-FFF2-40B4-BE49-F238E27FC236}">
                <a16:creationId xmlns:a16="http://schemas.microsoft.com/office/drawing/2014/main" id="{99B99992-7ED6-4D60-AB17-35A4C0D4476A}"/>
              </a:ext>
            </a:extLst>
          </p:cNvPr>
          <p:cNvPicPr>
            <a:picLocks noChangeAspect="1"/>
          </p:cNvPicPr>
          <p:nvPr userDrawn="1"/>
        </p:nvPicPr>
        <p:blipFill>
          <a:blip r:embed="rId4"/>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268944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XAND Chapter Divider">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pic>
        <p:nvPicPr>
          <p:cNvPr id="3" name="Picture 2" descr="graphic-backgroun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68914" y="273855"/>
            <a:ext cx="7875086" cy="6658857"/>
          </a:xfrm>
          <a:prstGeom prst="rect">
            <a:avLst/>
          </a:prstGeom>
        </p:spPr>
      </p:pic>
      <p:sp>
        <p:nvSpPr>
          <p:cNvPr id="2" name="Title 1"/>
          <p:cNvSpPr>
            <a:spLocks noGrp="1"/>
          </p:cNvSpPr>
          <p:nvPr>
            <p:ph type="title" hasCustomPrompt="1"/>
          </p:nvPr>
        </p:nvSpPr>
        <p:spPr>
          <a:xfrm>
            <a:off x="1675494" y="2310057"/>
            <a:ext cx="4644157" cy="2239920"/>
          </a:xfrm>
          <a:ln>
            <a:noFill/>
          </a:ln>
        </p:spPr>
        <p:txBody>
          <a:bodyPr>
            <a:normAutofit/>
          </a:bodyPr>
          <a:lstStyle>
            <a:lvl1pPr algn="l">
              <a:lnSpc>
                <a:spcPct val="80000"/>
              </a:lnSpc>
              <a:defRPr sz="5200" b="1" spc="-15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1554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X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5" name="Picture 4" descr="graphic-background-new_whole.png"/>
          <p:cNvPicPr>
            <a:picLocks noChangeAspect="1"/>
          </p:cNvPicPr>
          <p:nvPr userDrawn="1"/>
        </p:nvPicPr>
        <p:blipFill rotWithShape="1">
          <a:blip r:embed="rId2">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14" name="Segnaposto numero diapositiva 1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C32DDD6-28A5-624E-A8AC-19C720EFB355}" type="slidenum">
              <a:rPr lang="en-US" smtClean="0"/>
              <a:pPr/>
              <a:t>‹N›</a:t>
            </a:fld>
            <a:endParaRPr lang="en-US" dirty="0"/>
          </a:p>
        </p:txBody>
      </p:sp>
    </p:spTree>
    <p:extLst>
      <p:ext uri="{BB962C8B-B14F-4D97-AF65-F5344CB8AC3E}">
        <p14:creationId xmlns:p14="http://schemas.microsoft.com/office/powerpoint/2010/main" val="199204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XAND Bullets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5"/>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BULLET STYLE</a:t>
            </a:r>
            <a:endParaRPr lang="en-US" dirty="0"/>
          </a:p>
        </p:txBody>
      </p:sp>
      <p:pic>
        <p:nvPicPr>
          <p:cNvPr id="8" name="Picture 7"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9" name="Segnaposto data 8"/>
          <p:cNvSpPr>
            <a:spLocks noGrp="1"/>
          </p:cNvSpPr>
          <p:nvPr>
            <p:ph type="dt" sz="half" idx="10"/>
          </p:nvPr>
        </p:nvSpPr>
        <p:spPr/>
        <p:txBody>
          <a:bodyPr/>
          <a:lstStyle/>
          <a:p>
            <a:endParaRPr lang="en-US"/>
          </a:p>
        </p:txBody>
      </p:sp>
      <p:sp>
        <p:nvSpPr>
          <p:cNvPr id="11" name="Segnaposto piè di pagina 10"/>
          <p:cNvSpPr>
            <a:spLocks noGrp="1"/>
          </p:cNvSpPr>
          <p:nvPr>
            <p:ph type="ftr" sz="quarter" idx="11"/>
          </p:nvPr>
        </p:nvSpPr>
        <p:spPr/>
        <p:txBody>
          <a:bodyPr/>
          <a:lstStyle/>
          <a:p>
            <a:endParaRPr lang="en-US"/>
          </a:p>
        </p:txBody>
      </p:sp>
      <p:sp>
        <p:nvSpPr>
          <p:cNvPr id="12" name="Segnaposto numero diapositiva 11"/>
          <p:cNvSpPr>
            <a:spLocks noGrp="1"/>
          </p:cNvSpPr>
          <p:nvPr>
            <p:ph type="sldNum" sz="quarter" idx="12"/>
          </p:nvPr>
        </p:nvSpPr>
        <p:spPr/>
        <p:txBody>
          <a:bodyPr/>
          <a:lstStyle/>
          <a:p>
            <a:fld id="{9C32DDD6-28A5-624E-A8AC-19C720EFB355}" type="slidenum">
              <a:rPr lang="en-US" smtClean="0"/>
              <a:t>‹N›</a:t>
            </a:fld>
            <a:endParaRPr lang="en-US"/>
          </a:p>
        </p:txBody>
      </p:sp>
      <p:pic>
        <p:nvPicPr>
          <p:cNvPr id="13" name="Immagine 12">
            <a:extLst>
              <a:ext uri="{FF2B5EF4-FFF2-40B4-BE49-F238E27FC236}">
                <a16:creationId xmlns:a16="http://schemas.microsoft.com/office/drawing/2014/main" id="{31EBB381-45EA-46F6-A67A-AC57E47AED85}"/>
              </a:ext>
            </a:extLst>
          </p:cNvPr>
          <p:cNvPicPr>
            <a:picLocks noChangeAspect="1"/>
          </p:cNvPicPr>
          <p:nvPr userDrawn="1"/>
        </p:nvPicPr>
        <p:blipFill>
          <a:blip r:embed="rId4"/>
          <a:stretch>
            <a:fillRect/>
          </a:stretch>
        </p:blipFill>
        <p:spPr>
          <a:xfrm>
            <a:off x="457200" y="6106333"/>
            <a:ext cx="727877" cy="615142"/>
          </a:xfrm>
          <a:prstGeom prst="rect">
            <a:avLst/>
          </a:prstGeom>
          <a:ln>
            <a:noFill/>
          </a:ln>
        </p:spPr>
      </p:pic>
    </p:spTree>
    <p:extLst>
      <p:ext uri="{BB962C8B-B14F-4D97-AF65-F5344CB8AC3E}">
        <p14:creationId xmlns:p14="http://schemas.microsoft.com/office/powerpoint/2010/main" val="26476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XAND Graphic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GRAPHIC STYLE</a:t>
            </a:r>
            <a:endParaRPr lang="en-US" dirty="0"/>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9" name="Segnaposto data 8"/>
          <p:cNvSpPr>
            <a:spLocks noGrp="1"/>
          </p:cNvSpPr>
          <p:nvPr>
            <p:ph type="dt" sz="half" idx="10"/>
          </p:nvPr>
        </p:nvSpPr>
        <p:spPr/>
        <p:txBody>
          <a:bodyPr/>
          <a:lstStyle/>
          <a:p>
            <a:endParaRPr lang="en-US"/>
          </a:p>
        </p:txBody>
      </p:sp>
      <p:sp>
        <p:nvSpPr>
          <p:cNvPr id="11" name="Segnaposto piè di pagina 10"/>
          <p:cNvSpPr>
            <a:spLocks noGrp="1"/>
          </p:cNvSpPr>
          <p:nvPr>
            <p:ph type="ftr" sz="quarter" idx="11"/>
          </p:nvPr>
        </p:nvSpPr>
        <p:spPr/>
        <p:txBody>
          <a:bodyPr/>
          <a:lstStyle/>
          <a:p>
            <a:endParaRPr lang="en-US"/>
          </a:p>
        </p:txBody>
      </p:sp>
      <p:sp>
        <p:nvSpPr>
          <p:cNvPr id="12" name="Segnaposto numero diapositiva 11"/>
          <p:cNvSpPr>
            <a:spLocks noGrp="1"/>
          </p:cNvSpPr>
          <p:nvPr>
            <p:ph type="sldNum" sz="quarter" idx="12"/>
          </p:nvPr>
        </p:nvSpPr>
        <p:spPr/>
        <p:txBody>
          <a:bodyPr/>
          <a:lstStyle/>
          <a:p>
            <a:fld id="{9C32DDD6-28A5-624E-A8AC-19C720EFB355}" type="slidenum">
              <a:rPr lang="en-US" smtClean="0"/>
              <a:t>‹N›</a:t>
            </a:fld>
            <a:endParaRPr lang="en-US"/>
          </a:p>
        </p:txBody>
      </p:sp>
      <p:pic>
        <p:nvPicPr>
          <p:cNvPr id="13" name="Immagine 12">
            <a:extLst>
              <a:ext uri="{FF2B5EF4-FFF2-40B4-BE49-F238E27FC236}">
                <a16:creationId xmlns:a16="http://schemas.microsoft.com/office/drawing/2014/main" id="{91F1756F-5B29-48E9-A6D8-F3B808B6BF69}"/>
              </a:ext>
            </a:extLst>
          </p:cNvPr>
          <p:cNvPicPr>
            <a:picLocks noChangeAspect="1"/>
          </p:cNvPicPr>
          <p:nvPr userDrawn="1"/>
        </p:nvPicPr>
        <p:blipFill>
          <a:blip r:embed="rId4"/>
          <a:stretch>
            <a:fillRect/>
          </a:stretch>
        </p:blipFill>
        <p:spPr>
          <a:xfrm>
            <a:off x="457200" y="6106333"/>
            <a:ext cx="727877" cy="615142"/>
          </a:xfrm>
          <a:prstGeom prst="rect">
            <a:avLst/>
          </a:prstGeom>
          <a:ln>
            <a:noFill/>
          </a:ln>
        </p:spPr>
      </p:pic>
    </p:spTree>
    <p:extLst>
      <p:ext uri="{BB962C8B-B14F-4D97-AF65-F5344CB8AC3E}">
        <p14:creationId xmlns:p14="http://schemas.microsoft.com/office/powerpoint/2010/main" val="104498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XAND Table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TABLE STYLE</a:t>
            </a:r>
            <a:endParaRPr lang="en-US" dirty="0"/>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9" name="Segnaposto data 8"/>
          <p:cNvSpPr>
            <a:spLocks noGrp="1"/>
          </p:cNvSpPr>
          <p:nvPr>
            <p:ph type="dt" sz="half" idx="10"/>
          </p:nvPr>
        </p:nvSpPr>
        <p:spPr/>
        <p:txBody>
          <a:bodyPr/>
          <a:lstStyle/>
          <a:p>
            <a:endParaRPr lang="en-US"/>
          </a:p>
        </p:txBody>
      </p:sp>
      <p:sp>
        <p:nvSpPr>
          <p:cNvPr id="11" name="Segnaposto piè di pagina 10"/>
          <p:cNvSpPr>
            <a:spLocks noGrp="1"/>
          </p:cNvSpPr>
          <p:nvPr>
            <p:ph type="ftr" sz="quarter" idx="11"/>
          </p:nvPr>
        </p:nvSpPr>
        <p:spPr/>
        <p:txBody>
          <a:bodyPr/>
          <a:lstStyle/>
          <a:p>
            <a:endParaRPr lang="en-US"/>
          </a:p>
        </p:txBody>
      </p:sp>
      <p:sp>
        <p:nvSpPr>
          <p:cNvPr id="12" name="Segnaposto numero diapositiva 11"/>
          <p:cNvSpPr>
            <a:spLocks noGrp="1"/>
          </p:cNvSpPr>
          <p:nvPr>
            <p:ph type="sldNum" sz="quarter" idx="12"/>
          </p:nvPr>
        </p:nvSpPr>
        <p:spPr/>
        <p:txBody>
          <a:bodyPr/>
          <a:lstStyle/>
          <a:p>
            <a:fld id="{9C32DDD6-28A5-624E-A8AC-19C720EFB355}" type="slidenum">
              <a:rPr lang="en-US" smtClean="0"/>
              <a:t>‹N›</a:t>
            </a:fld>
            <a:endParaRPr lang="en-US"/>
          </a:p>
        </p:txBody>
      </p:sp>
      <p:pic>
        <p:nvPicPr>
          <p:cNvPr id="13" name="Immagine 12">
            <a:extLst>
              <a:ext uri="{FF2B5EF4-FFF2-40B4-BE49-F238E27FC236}">
                <a16:creationId xmlns:a16="http://schemas.microsoft.com/office/drawing/2014/main" id="{5A0A0763-B3F8-45D1-B94E-DBA5BD8B29E4}"/>
              </a:ext>
            </a:extLst>
          </p:cNvPr>
          <p:cNvPicPr>
            <a:picLocks noChangeAspect="1"/>
          </p:cNvPicPr>
          <p:nvPr userDrawn="1"/>
        </p:nvPicPr>
        <p:blipFill>
          <a:blip r:embed="rId4"/>
          <a:stretch>
            <a:fillRect/>
          </a:stretch>
        </p:blipFill>
        <p:spPr>
          <a:xfrm>
            <a:off x="457200" y="6106333"/>
            <a:ext cx="727877" cy="615142"/>
          </a:xfrm>
          <a:prstGeom prst="rect">
            <a:avLst/>
          </a:prstGeom>
          <a:ln>
            <a:noFill/>
          </a:ln>
        </p:spPr>
      </p:pic>
    </p:spTree>
    <p:extLst>
      <p:ext uri="{BB962C8B-B14F-4D97-AF65-F5344CB8AC3E}">
        <p14:creationId xmlns:p14="http://schemas.microsoft.com/office/powerpoint/2010/main" val="251040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XAND Graph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 STYLE</a:t>
            </a:r>
            <a:endParaRPr lang="en-US" dirty="0"/>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9" name="Segnaposto data 8"/>
          <p:cNvSpPr>
            <a:spLocks noGrp="1"/>
          </p:cNvSpPr>
          <p:nvPr>
            <p:ph type="dt" sz="half" idx="10"/>
          </p:nvPr>
        </p:nvSpPr>
        <p:spPr/>
        <p:txBody>
          <a:bodyPr/>
          <a:lstStyle/>
          <a:p>
            <a:endParaRPr lang="en-US"/>
          </a:p>
        </p:txBody>
      </p:sp>
      <p:sp>
        <p:nvSpPr>
          <p:cNvPr id="11" name="Segnaposto piè di pagina 10"/>
          <p:cNvSpPr>
            <a:spLocks noGrp="1"/>
          </p:cNvSpPr>
          <p:nvPr>
            <p:ph type="ftr" sz="quarter" idx="11"/>
          </p:nvPr>
        </p:nvSpPr>
        <p:spPr/>
        <p:txBody>
          <a:bodyPr/>
          <a:lstStyle/>
          <a:p>
            <a:endParaRPr lang="en-US"/>
          </a:p>
        </p:txBody>
      </p:sp>
      <p:sp>
        <p:nvSpPr>
          <p:cNvPr id="12" name="Segnaposto numero diapositiva 11"/>
          <p:cNvSpPr>
            <a:spLocks noGrp="1"/>
          </p:cNvSpPr>
          <p:nvPr>
            <p:ph type="sldNum" sz="quarter" idx="12"/>
          </p:nvPr>
        </p:nvSpPr>
        <p:spPr/>
        <p:txBody>
          <a:bodyPr/>
          <a:lstStyle/>
          <a:p>
            <a:fld id="{9C32DDD6-28A5-624E-A8AC-19C720EFB355}" type="slidenum">
              <a:rPr lang="en-US" smtClean="0"/>
              <a:t>‹N›</a:t>
            </a:fld>
            <a:endParaRPr lang="en-US"/>
          </a:p>
        </p:txBody>
      </p:sp>
      <p:pic>
        <p:nvPicPr>
          <p:cNvPr id="13" name="Immagine 12">
            <a:extLst>
              <a:ext uri="{FF2B5EF4-FFF2-40B4-BE49-F238E27FC236}">
                <a16:creationId xmlns:a16="http://schemas.microsoft.com/office/drawing/2014/main" id="{9F471039-61FF-41E0-8D26-AD0825BFAAEF}"/>
              </a:ext>
            </a:extLst>
          </p:cNvPr>
          <p:cNvPicPr>
            <a:picLocks noChangeAspect="1"/>
          </p:cNvPicPr>
          <p:nvPr userDrawn="1"/>
        </p:nvPicPr>
        <p:blipFill>
          <a:blip r:embed="rId4"/>
          <a:stretch>
            <a:fillRect/>
          </a:stretch>
        </p:blipFill>
        <p:spPr>
          <a:xfrm>
            <a:off x="457200" y="6106333"/>
            <a:ext cx="727877" cy="615142"/>
          </a:xfrm>
          <a:prstGeom prst="rect">
            <a:avLst/>
          </a:prstGeom>
          <a:ln>
            <a:noFill/>
          </a:ln>
        </p:spPr>
      </p:pic>
    </p:spTree>
    <p:extLst>
      <p:ext uri="{BB962C8B-B14F-4D97-AF65-F5344CB8AC3E}">
        <p14:creationId xmlns:p14="http://schemas.microsoft.com/office/powerpoint/2010/main" val="137412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AXAND Cover slide">
    <p:spTree>
      <p:nvGrpSpPr>
        <p:cNvPr id="1" name=""/>
        <p:cNvGrpSpPr/>
        <p:nvPr/>
      </p:nvGrpSpPr>
      <p:grpSpPr>
        <a:xfrm>
          <a:off x="0" y="0"/>
          <a:ext cx="0" cy="0"/>
          <a:chOff x="0" y="0"/>
          <a:chExt cx="0" cy="0"/>
        </a:xfrm>
      </p:grpSpPr>
      <p:pic>
        <p:nvPicPr>
          <p:cNvPr id="9" name="Picture 8" descr="iStock-517418320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6894434"/>
          </a:xfrm>
          <a:prstGeom prst="rect">
            <a:avLst/>
          </a:prstGeom>
        </p:spPr>
      </p:pic>
      <p:pic>
        <p:nvPicPr>
          <p:cNvPr id="15" name="Picture 14" descr="Your global tax partner White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2914" y="6367834"/>
            <a:ext cx="3594327" cy="297608"/>
          </a:xfrm>
          <a:prstGeom prst="rect">
            <a:avLst/>
          </a:prstGeom>
        </p:spPr>
      </p:pic>
      <p:pic>
        <p:nvPicPr>
          <p:cNvPr id="4" name="Picture 3" descr="cover-graphic-background.png"/>
          <p:cNvPicPr>
            <a:picLocks noChangeAspect="1"/>
          </p:cNvPicPr>
          <p:nvPr userDrawn="1"/>
        </p:nvPicPr>
        <p:blipFill rotWithShape="1">
          <a:blip r:embed="rId4" cstate="print">
            <a:extLst>
              <a:ext uri="{28A0092B-C50C-407E-A947-70E740481C1C}">
                <a14:useLocalDpi xmlns:a14="http://schemas.microsoft.com/office/drawing/2010/main"/>
              </a:ext>
            </a:extLst>
          </a:blip>
          <a:srcRect t="9395" b="6481"/>
          <a:stretch/>
        </p:blipFill>
        <p:spPr>
          <a:xfrm>
            <a:off x="645827" y="905129"/>
            <a:ext cx="8005113" cy="5694167"/>
          </a:xfrm>
          <a:prstGeom prst="rect">
            <a:avLst/>
          </a:prstGeom>
        </p:spPr>
      </p:pic>
      <p:sp>
        <p:nvSpPr>
          <p:cNvPr id="2" name="Title 1"/>
          <p:cNvSpPr>
            <a:spLocks noGrp="1"/>
          </p:cNvSpPr>
          <p:nvPr>
            <p:ph type="ctrTitle" hasCustomPrompt="1"/>
          </p:nvPr>
        </p:nvSpPr>
        <p:spPr>
          <a:xfrm>
            <a:off x="1045012" y="1940569"/>
            <a:ext cx="4510019" cy="3026304"/>
          </a:xfrm>
        </p:spPr>
        <p:txBody>
          <a:bodyPr>
            <a:normAutofit/>
          </a:bodyPr>
          <a:lstStyle>
            <a:lvl1pPr algn="l">
              <a:lnSpc>
                <a:spcPct val="80000"/>
              </a:lnSpc>
              <a:defRPr sz="5200" b="1" cap="all" spc="-150">
                <a:solidFill>
                  <a:srgbClr val="FFFFFF"/>
                </a:solidFill>
                <a:latin typeface="Arial"/>
                <a:cs typeface="Arial"/>
              </a:defRPr>
            </a:lvl1pPr>
          </a:lstStyle>
          <a:p>
            <a:r>
              <a:rPr lang="en-GB" dirty="0"/>
              <a:t>COVER TITLE GOES HERE</a:t>
            </a:r>
            <a:endParaRPr lang="en-US" dirty="0"/>
          </a:p>
        </p:txBody>
      </p:sp>
      <p:sp>
        <p:nvSpPr>
          <p:cNvPr id="3" name="Subtitle 2"/>
          <p:cNvSpPr>
            <a:spLocks noGrp="1"/>
          </p:cNvSpPr>
          <p:nvPr>
            <p:ph type="subTitle" idx="1" hasCustomPrompt="1"/>
          </p:nvPr>
        </p:nvSpPr>
        <p:spPr>
          <a:xfrm>
            <a:off x="5865473" y="4305153"/>
            <a:ext cx="2217369" cy="1342612"/>
          </a:xfrm>
        </p:spPr>
        <p:txBody>
          <a:bodyPr>
            <a:normAutofit/>
          </a:bodyPr>
          <a:lstStyle>
            <a:lvl1pPr marL="0" indent="0" algn="l">
              <a:lnSpc>
                <a:spcPct val="80000"/>
              </a:lnSpc>
              <a:buNone/>
              <a:defRPr sz="2000" b="1" cap="all" spc="-15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BY </a:t>
            </a:r>
          </a:p>
        </p:txBody>
      </p:sp>
      <p:pic>
        <p:nvPicPr>
          <p:cNvPr id="8" name="Immagine 7">
            <a:extLst>
              <a:ext uri="{FF2B5EF4-FFF2-40B4-BE49-F238E27FC236}">
                <a16:creationId xmlns:a16="http://schemas.microsoft.com/office/drawing/2014/main" id="{3E863815-FDE9-49E2-B70C-A1D3906DC0E5}"/>
              </a:ext>
            </a:extLst>
          </p:cNvPr>
          <p:cNvPicPr>
            <a:picLocks noChangeAspect="1"/>
          </p:cNvPicPr>
          <p:nvPr userDrawn="1"/>
        </p:nvPicPr>
        <p:blipFill>
          <a:blip r:embed="rId5"/>
          <a:stretch>
            <a:fillRect/>
          </a:stretch>
        </p:blipFill>
        <p:spPr>
          <a:xfrm>
            <a:off x="7792750" y="134072"/>
            <a:ext cx="1126278" cy="951838"/>
          </a:xfrm>
          <a:prstGeom prst="rect">
            <a:avLst/>
          </a:prstGeom>
          <a:ln>
            <a:noFill/>
          </a:ln>
        </p:spPr>
      </p:pic>
    </p:spTree>
    <p:extLst>
      <p:ext uri="{BB962C8B-B14F-4D97-AF65-F5344CB8AC3E}">
        <p14:creationId xmlns:p14="http://schemas.microsoft.com/office/powerpoint/2010/main" val="23401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2DDD6-28A5-624E-A8AC-19C720EFB355}" type="slidenum">
              <a:rPr lang="en-US" smtClean="0"/>
              <a:t>‹N›</a:t>
            </a:fld>
            <a:endParaRPr lang="en-US"/>
          </a:p>
        </p:txBody>
      </p:sp>
    </p:spTree>
    <p:extLst>
      <p:ext uri="{BB962C8B-B14F-4D97-AF65-F5344CB8AC3E}">
        <p14:creationId xmlns:p14="http://schemas.microsoft.com/office/powerpoint/2010/main" val="2251580503"/>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50" r:id="rId3"/>
    <p:sldLayoutId id="2147483651" r:id="rId4"/>
    <p:sldLayoutId id="2147483652" r:id="rId5"/>
    <p:sldLayoutId id="2147483653" r:id="rId6"/>
    <p:sldLayoutId id="2147483654" r:id="rId7"/>
    <p:sldLayoutId id="2147483655"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2A3E9-8CE4-BB43-89D3-45E5902600F6}" type="datetimeFigureOut">
              <a:rPr lang="en-US" smtClean="0"/>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2DDD6-28A5-624E-A8AC-19C720EFB355}" type="slidenum">
              <a:rPr lang="en-US" smtClean="0"/>
              <a:t>‹N›</a:t>
            </a:fld>
            <a:endParaRPr lang="en-US"/>
          </a:p>
        </p:txBody>
      </p:sp>
    </p:spTree>
    <p:extLst>
      <p:ext uri="{BB962C8B-B14F-4D97-AF65-F5344CB8AC3E}">
        <p14:creationId xmlns:p14="http://schemas.microsoft.com/office/powerpoint/2010/main" val="41416906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7759" y="2134830"/>
            <a:ext cx="5088370" cy="3026304"/>
          </a:xfrm>
        </p:spPr>
        <p:txBody>
          <a:bodyPr wrap="square">
            <a:noAutofit/>
          </a:bodyPr>
          <a:lstStyle/>
          <a:p>
            <a:r>
              <a:rPr lang="it-IT" sz="3200" cap="none" spc="0" dirty="0">
                <a:latin typeface="Arial" panose="020B0604020202020204" pitchFamily="34" charset="0"/>
                <a:cs typeface="Arial" panose="020B0604020202020204" pitchFamily="34" charset="0"/>
              </a:rPr>
              <a:t>I prezzi di trasferimento nell’ambito delle transazioni finanziarie</a:t>
            </a:r>
            <a:br>
              <a:rPr lang="it-IT" sz="3600" cap="none" spc="0" dirty="0">
                <a:latin typeface="Arial" panose="020B0604020202020204" pitchFamily="34" charset="0"/>
                <a:cs typeface="Arial" panose="020B0604020202020204" pitchFamily="34" charset="0"/>
              </a:rPr>
            </a:br>
            <a:r>
              <a:rPr lang="it-IT" sz="3600" cap="none" spc="0" dirty="0">
                <a:latin typeface="Arial" panose="020B0604020202020204" pitchFamily="34" charset="0"/>
                <a:cs typeface="Arial" panose="020B0604020202020204" pitchFamily="34" charset="0"/>
              </a:rPr>
              <a:t> </a:t>
            </a:r>
            <a:br>
              <a:rPr lang="it-IT" sz="4000" cap="none" spc="0" dirty="0">
                <a:latin typeface="Arial" panose="020B0604020202020204" pitchFamily="34" charset="0"/>
                <a:cs typeface="Arial" panose="020B0604020202020204" pitchFamily="34" charset="0"/>
              </a:rPr>
            </a:br>
            <a:r>
              <a:rPr lang="it-IT" sz="2400" b="0" i="1" cap="none" spc="0" dirty="0">
                <a:latin typeface="Arial" panose="020B0604020202020204" pitchFamily="34" charset="0"/>
                <a:cs typeface="Arial" panose="020B0604020202020204" pitchFamily="34" charset="0"/>
              </a:rPr>
              <a:t>Prassi consolidata ed evoluzione delle linee guida</a:t>
            </a:r>
            <a:endParaRPr lang="en-US" sz="3600" dirty="0"/>
          </a:p>
        </p:txBody>
      </p:sp>
      <p:sp>
        <p:nvSpPr>
          <p:cNvPr id="4" name="TextBox 3"/>
          <p:cNvSpPr txBox="1"/>
          <p:nvPr/>
        </p:nvSpPr>
        <p:spPr>
          <a:xfrm>
            <a:off x="5876171" y="4525661"/>
            <a:ext cx="2380017" cy="313932"/>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white"/>
                </a:solidFill>
                <a:effectLst/>
                <a:uLnTx/>
                <a:uFillTx/>
                <a:latin typeface="Arial"/>
                <a:ea typeface="+mn-ea"/>
                <a:cs typeface="Arial"/>
              </a:rPr>
              <a:t>Stefano Bognandi</a:t>
            </a:r>
          </a:p>
        </p:txBody>
      </p:sp>
      <p:sp>
        <p:nvSpPr>
          <p:cNvPr id="5" name="TextBox 4"/>
          <p:cNvSpPr txBox="1"/>
          <p:nvPr/>
        </p:nvSpPr>
        <p:spPr>
          <a:xfrm>
            <a:off x="5896335" y="4995158"/>
            <a:ext cx="2158285" cy="346249"/>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b="1" spc="-150" dirty="0">
                <a:solidFill>
                  <a:prstClr val="white"/>
                </a:solidFill>
                <a:latin typeface="Arial"/>
                <a:cs typeface="Arial"/>
              </a:rPr>
              <a:t>9 </a:t>
            </a:r>
            <a:r>
              <a:rPr lang="it-IT" b="1" spc="-150" dirty="0">
                <a:solidFill>
                  <a:prstClr val="white"/>
                </a:solidFill>
                <a:latin typeface="Arial"/>
                <a:cs typeface="Arial"/>
              </a:rPr>
              <a:t>ottobre</a:t>
            </a:r>
            <a:r>
              <a:rPr lang="en-US" b="1" spc="-150" dirty="0">
                <a:solidFill>
                  <a:prstClr val="white"/>
                </a:solidFill>
                <a:latin typeface="Arial"/>
                <a:cs typeface="Arial"/>
              </a:rPr>
              <a:t> 2018</a:t>
            </a:r>
            <a:endParaRPr kumimoji="0" lang="en-US" sz="1800" b="1" i="0" u="none" strike="noStrike" kern="1200" cap="none" spc="-150" normalizeH="0" baseline="0" noProof="0" dirty="0">
              <a:ln>
                <a:noFill/>
              </a:ln>
              <a:solidFill>
                <a:prstClr val="white"/>
              </a:solidFill>
              <a:effectLst/>
              <a:uLnTx/>
              <a:uFillTx/>
              <a:latin typeface="Arial"/>
              <a:ea typeface="+mn-ea"/>
              <a:cs typeface="Arial"/>
            </a:endParaRPr>
          </a:p>
        </p:txBody>
      </p:sp>
      <p:cxnSp>
        <p:nvCxnSpPr>
          <p:cNvPr id="6" name="Straight Connector 5"/>
          <p:cNvCxnSpPr/>
          <p:nvPr/>
        </p:nvCxnSpPr>
        <p:spPr>
          <a:xfrm>
            <a:off x="5997119" y="4940748"/>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76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00265-A3B9-4F50-95AF-253F0B440EC8}"/>
              </a:ext>
            </a:extLst>
          </p:cNvPr>
          <p:cNvSpPr>
            <a:spLocks noGrp="1"/>
          </p:cNvSpPr>
          <p:nvPr>
            <p:ph type="title"/>
          </p:nvPr>
        </p:nvSpPr>
        <p:spPr/>
        <p:txBody>
          <a:bodyPr/>
          <a:lstStyle/>
          <a:p>
            <a:r>
              <a:rPr lang="it-IT" dirty="0"/>
              <a:t>Situazione attuale</a:t>
            </a:r>
          </a:p>
        </p:txBody>
      </p:sp>
      <p:sp>
        <p:nvSpPr>
          <p:cNvPr id="3" name="TextBox 2">
            <a:extLst>
              <a:ext uri="{FF2B5EF4-FFF2-40B4-BE49-F238E27FC236}">
                <a16:creationId xmlns:a16="http://schemas.microsoft.com/office/drawing/2014/main" id="{DC6B35CA-B9A4-46F5-92E4-C65E367536D6}"/>
              </a:ext>
            </a:extLst>
          </p:cNvPr>
          <p:cNvSpPr txBox="1"/>
          <p:nvPr/>
        </p:nvSpPr>
        <p:spPr>
          <a:xfrm>
            <a:off x="358423" y="1407626"/>
            <a:ext cx="7566377" cy="4223785"/>
          </a:xfrm>
          <a:prstGeom prst="rect">
            <a:avLst/>
          </a:prstGeom>
          <a:noFill/>
        </p:spPr>
        <p:txBody>
          <a:bodyPr wrap="square" rtlCol="0">
            <a:spAutoFit/>
          </a:bodyPr>
          <a:lstStyle/>
          <a:p>
            <a:pPr marL="0" lvl="2" algn="just">
              <a:lnSpc>
                <a:spcPct val="110000"/>
              </a:lnSpc>
              <a:spcBef>
                <a:spcPts val="400"/>
              </a:spcBef>
              <a:buClr>
                <a:srgbClr val="34B6E5"/>
              </a:buClr>
              <a:buSzPct val="100000"/>
            </a:pPr>
            <a:r>
              <a:rPr lang="it-IT" altLang="it-IT" sz="1600" b="1" dirty="0">
                <a:solidFill>
                  <a:schemeClr val="accent5"/>
                </a:solidFill>
                <a:latin typeface="Arial"/>
                <a:cs typeface="Arial"/>
              </a:rPr>
              <a:t>La normativa e la prassi domestica</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Il D.M. del 14 maggio 2018 (di seguito il Decreto) fornisce le linee guida per l’applicazione dell’art. 110, c.7 del TUIR ma non tratta esplicitamente l’argomento delle transazioni finanziarie.</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Il Decreto non prevede che le TPG debbano costituire il punto di riferimento con riguardo ad argomenti non trattati dallo stesso ma dispone (art. 9) che saranno emanate disposizioni applicative, tenendo conto in particolare di quanto previsto dalle TPG come periodicamente aggiornate.</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In assenza di altri riferimenti, sarebbe quindi a tutt’oggi applicabile quanto disposto da:</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sz="1400" dirty="0">
                <a:solidFill>
                  <a:srgbClr val="1A1A1A"/>
                </a:solidFill>
                <a:latin typeface="Arial"/>
                <a:cs typeface="Arial"/>
              </a:rPr>
              <a:t>Circolare 32/1980 in materia di determinazione dei tassi d’interesse sui finanziamenti infragruppo.</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sz="1400" dirty="0">
                <a:solidFill>
                  <a:srgbClr val="1A1A1A"/>
                </a:solidFill>
                <a:latin typeface="Arial"/>
                <a:cs typeface="Arial"/>
              </a:rPr>
              <a:t>Circolare 6/2016 attinente alle operazioni di acquisizione con indebitamento (c.d. LBO), laddove fornisce chiarimenti in merito alla possibilità di riqualificare uno </a:t>
            </a:r>
            <a:r>
              <a:rPr lang="it-IT" altLang="it-IT" sz="1400" i="1" dirty="0">
                <a:solidFill>
                  <a:srgbClr val="1A1A1A"/>
                </a:solidFill>
                <a:latin typeface="Arial"/>
                <a:cs typeface="Arial"/>
              </a:rPr>
              <a:t>shareholder loan</a:t>
            </a:r>
            <a:r>
              <a:rPr lang="it-IT" altLang="it-IT" sz="1400" dirty="0">
                <a:solidFill>
                  <a:srgbClr val="1A1A1A"/>
                </a:solidFill>
                <a:latin typeface="Arial"/>
                <a:cs typeface="Arial"/>
              </a:rPr>
              <a:t> in un apporto di capitale.</a:t>
            </a:r>
            <a:endParaRPr lang="en-US" altLang="it-IT" sz="1400" dirty="0">
              <a:solidFill>
                <a:srgbClr val="1A1A1A"/>
              </a:solidFill>
              <a:latin typeface="Arial"/>
              <a:cs typeface="Arial"/>
            </a:endParaRPr>
          </a:p>
        </p:txBody>
      </p:sp>
      <p:sp>
        <p:nvSpPr>
          <p:cNvPr id="4" name="Segnaposto numero diapositiva 2">
            <a:extLst>
              <a:ext uri="{FF2B5EF4-FFF2-40B4-BE49-F238E27FC236}">
                <a16:creationId xmlns:a16="http://schemas.microsoft.com/office/drawing/2014/main" id="{4F2FF6C4-7CB6-458A-885C-3D572691FF3E}"/>
              </a:ext>
            </a:extLst>
          </p:cNvPr>
          <p:cNvSpPr>
            <a:spLocks noGrp="1"/>
          </p:cNvSpPr>
          <p:nvPr>
            <p:ph type="sldNum" sz="quarter" idx="12"/>
          </p:nvPr>
        </p:nvSpPr>
        <p:spPr>
          <a:xfrm>
            <a:off x="6553200" y="6356350"/>
            <a:ext cx="2133600" cy="365125"/>
          </a:xfrm>
        </p:spPr>
        <p:txBody>
          <a:bodyPr/>
          <a:lstStyle/>
          <a:p>
            <a:r>
              <a:rPr lang="en-US" dirty="0"/>
              <a:t>9</a:t>
            </a:r>
          </a:p>
        </p:txBody>
      </p:sp>
    </p:spTree>
    <p:extLst>
      <p:ext uri="{BB962C8B-B14F-4D97-AF65-F5344CB8AC3E}">
        <p14:creationId xmlns:p14="http://schemas.microsoft.com/office/powerpoint/2010/main" val="411284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00265-A3B9-4F50-95AF-253F0B440EC8}"/>
              </a:ext>
            </a:extLst>
          </p:cNvPr>
          <p:cNvSpPr>
            <a:spLocks noGrp="1"/>
          </p:cNvSpPr>
          <p:nvPr>
            <p:ph type="title"/>
          </p:nvPr>
        </p:nvSpPr>
        <p:spPr/>
        <p:txBody>
          <a:bodyPr/>
          <a:lstStyle/>
          <a:p>
            <a:r>
              <a:rPr lang="it-IT" dirty="0"/>
              <a:t>Situazione attuale</a:t>
            </a:r>
          </a:p>
        </p:txBody>
      </p:sp>
      <p:sp>
        <p:nvSpPr>
          <p:cNvPr id="3" name="TextBox 2">
            <a:extLst>
              <a:ext uri="{FF2B5EF4-FFF2-40B4-BE49-F238E27FC236}">
                <a16:creationId xmlns:a16="http://schemas.microsoft.com/office/drawing/2014/main" id="{DC6B35CA-B9A4-46F5-92E4-C65E367536D6}"/>
              </a:ext>
            </a:extLst>
          </p:cNvPr>
          <p:cNvSpPr txBox="1"/>
          <p:nvPr/>
        </p:nvSpPr>
        <p:spPr>
          <a:xfrm>
            <a:off x="431576" y="1947122"/>
            <a:ext cx="4341592" cy="2241126"/>
          </a:xfrm>
          <a:prstGeom prst="rect">
            <a:avLst/>
          </a:prstGeom>
          <a:solidFill>
            <a:srgbClr val="E0DBC8"/>
          </a:solidFill>
        </p:spPr>
        <p:txBody>
          <a:bodyPr wrap="square" rtlCol="0">
            <a:spAutoFit/>
          </a:bodyPr>
          <a:lstStyle/>
          <a:p>
            <a:pPr marL="0" lvl="2" algn="just">
              <a:lnSpc>
                <a:spcPct val="110000"/>
              </a:lnSpc>
              <a:spcBef>
                <a:spcPts val="400"/>
              </a:spcBef>
              <a:buClr>
                <a:srgbClr val="34B6E5"/>
              </a:buClr>
              <a:buSzPct val="100000"/>
            </a:pPr>
            <a:r>
              <a:rPr lang="it-IT" altLang="it-IT" sz="1600" b="1" dirty="0">
                <a:latin typeface="Arial"/>
                <a:cs typeface="Arial"/>
              </a:rPr>
              <a:t>Normativa domestica</a:t>
            </a:r>
          </a:p>
          <a:p>
            <a:pPr marL="0" lvl="2" algn="just">
              <a:lnSpc>
                <a:spcPct val="110000"/>
              </a:lnSpc>
              <a:spcBef>
                <a:spcPts val="400"/>
              </a:spcBef>
              <a:buClr>
                <a:srgbClr val="34B6E5"/>
              </a:buClr>
              <a:buSzPct val="100000"/>
            </a:pPr>
            <a:endParaRPr lang="it-IT" altLang="it-IT" sz="1400" dirty="0">
              <a:latin typeface="Arial"/>
              <a:cs typeface="Arial"/>
            </a:endParaRPr>
          </a:p>
          <a:p>
            <a:pPr marL="0" lvl="2" algn="just">
              <a:lnSpc>
                <a:spcPct val="110000"/>
              </a:lnSpc>
              <a:spcBef>
                <a:spcPts val="400"/>
              </a:spcBef>
              <a:buClr>
                <a:srgbClr val="34B6E5"/>
              </a:buClr>
              <a:buSzPct val="100000"/>
            </a:pPr>
            <a:r>
              <a:rPr lang="it-IT" altLang="it-IT" sz="1600" dirty="0">
                <a:latin typeface="Arial"/>
                <a:cs typeface="Arial"/>
              </a:rPr>
              <a:t>Deducibilità interessi (30% EBITDA)</a:t>
            </a:r>
          </a:p>
          <a:p>
            <a:pPr marL="0" lvl="2" algn="just">
              <a:lnSpc>
                <a:spcPct val="110000"/>
              </a:lnSpc>
              <a:spcBef>
                <a:spcPts val="400"/>
              </a:spcBef>
              <a:buClr>
                <a:srgbClr val="34B6E5"/>
              </a:buClr>
              <a:buSzPct val="100000"/>
            </a:pPr>
            <a:r>
              <a:rPr lang="it-IT" altLang="it-IT" sz="1600" dirty="0">
                <a:latin typeface="Arial"/>
                <a:cs typeface="Arial"/>
              </a:rPr>
              <a:t>Agevolazioni sul capitale proprio (ACE)</a:t>
            </a:r>
          </a:p>
          <a:p>
            <a:pPr marL="0" lvl="2" algn="just">
              <a:lnSpc>
                <a:spcPct val="110000"/>
              </a:lnSpc>
              <a:spcBef>
                <a:spcPts val="400"/>
              </a:spcBef>
              <a:buClr>
                <a:srgbClr val="34B6E5"/>
              </a:buClr>
              <a:buSzPct val="100000"/>
            </a:pPr>
            <a:r>
              <a:rPr lang="it-IT" altLang="it-IT" sz="1600" dirty="0">
                <a:latin typeface="Arial"/>
                <a:cs typeface="Arial"/>
              </a:rPr>
              <a:t>LBO </a:t>
            </a:r>
          </a:p>
          <a:p>
            <a:pPr marL="165100" lvl="2" indent="-269875" algn="just">
              <a:lnSpc>
                <a:spcPct val="110000"/>
              </a:lnSpc>
              <a:spcBef>
                <a:spcPts val="400"/>
              </a:spcBef>
              <a:buSzPct val="100000"/>
              <a:buFont typeface="Arial" panose="020B0604020202020204" pitchFamily="34" charset="0"/>
              <a:buChar char="•"/>
              <a:tabLst>
                <a:tab pos="1166813" algn="l"/>
              </a:tabLst>
            </a:pPr>
            <a:r>
              <a:rPr lang="it-IT" altLang="it-IT" sz="1600" dirty="0">
                <a:latin typeface="Arial"/>
                <a:cs typeface="Arial"/>
              </a:rPr>
              <a:t>Circ. 6°/2016 – si applicano le TPG 2010</a:t>
            </a:r>
          </a:p>
          <a:p>
            <a:pPr marL="165100" lvl="2" indent="-269875" algn="just">
              <a:lnSpc>
                <a:spcPct val="110000"/>
              </a:lnSpc>
              <a:spcBef>
                <a:spcPts val="400"/>
              </a:spcBef>
              <a:buSzPct val="100000"/>
              <a:buFont typeface="Arial" panose="020B0604020202020204" pitchFamily="34" charset="0"/>
              <a:buChar char="•"/>
              <a:tabLst>
                <a:tab pos="1166813" algn="l"/>
              </a:tabLst>
            </a:pPr>
            <a:r>
              <a:rPr lang="it-IT" altLang="it-IT" sz="1600" dirty="0">
                <a:latin typeface="Arial"/>
                <a:cs typeface="Arial"/>
              </a:rPr>
              <a:t>Sentenza CTR – si applicano le TPG 2017</a:t>
            </a:r>
          </a:p>
        </p:txBody>
      </p:sp>
      <p:sp>
        <p:nvSpPr>
          <p:cNvPr id="4" name="Rettangolo 3">
            <a:extLst>
              <a:ext uri="{FF2B5EF4-FFF2-40B4-BE49-F238E27FC236}">
                <a16:creationId xmlns:a16="http://schemas.microsoft.com/office/drawing/2014/main" id="{AD9CEEF4-27F7-4FE1-81F6-2EDF652B457B}"/>
              </a:ext>
            </a:extLst>
          </p:cNvPr>
          <p:cNvSpPr/>
          <p:nvPr/>
        </p:nvSpPr>
        <p:spPr>
          <a:xfrm>
            <a:off x="4773168" y="3154129"/>
            <a:ext cx="2944368" cy="27828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it-IT" sz="1600" b="1" i="1" dirty="0">
                <a:solidFill>
                  <a:schemeClr val="tx1"/>
                </a:solidFill>
                <a:latin typeface="Arial" panose="020B0604020202020204" pitchFamily="34" charset="0"/>
                <a:cs typeface="Arial" panose="020B0604020202020204" pitchFamily="34" charset="0"/>
              </a:rPr>
              <a:t>Draft</a:t>
            </a:r>
          </a:p>
          <a:p>
            <a:endParaRPr lang="it-IT" sz="1600" dirty="0">
              <a:solidFill>
                <a:schemeClr val="tx1"/>
              </a:solidFill>
              <a:latin typeface="Arial" panose="020B0604020202020204" pitchFamily="34" charset="0"/>
              <a:cs typeface="Arial" panose="020B0604020202020204" pitchFamily="34" charset="0"/>
            </a:endParaRPr>
          </a:p>
          <a:p>
            <a:r>
              <a:rPr lang="it-IT" sz="1600" dirty="0">
                <a:solidFill>
                  <a:schemeClr val="tx1"/>
                </a:solidFill>
                <a:latin typeface="Arial" panose="020B0604020202020204" pitchFamily="34" charset="0"/>
                <a:cs typeface="Arial" panose="020B0604020202020204" pitchFamily="34" charset="0"/>
              </a:rPr>
              <a:t>E’ possibile disconoscere un’operazione se la sostanza economica indica che l’operazione stessa  non è razionale dal punto di vista commerciale (ma con facoltà di applicare regole diverse nella normativa domestica)</a:t>
            </a:r>
          </a:p>
        </p:txBody>
      </p:sp>
      <p:sp>
        <p:nvSpPr>
          <p:cNvPr id="7" name="Rettangolo 6">
            <a:extLst>
              <a:ext uri="{FF2B5EF4-FFF2-40B4-BE49-F238E27FC236}">
                <a16:creationId xmlns:a16="http://schemas.microsoft.com/office/drawing/2014/main" id="{B1C8CBF7-6F89-4270-B34D-3A295B620FE4}"/>
              </a:ext>
            </a:extLst>
          </p:cNvPr>
          <p:cNvSpPr/>
          <p:nvPr/>
        </p:nvSpPr>
        <p:spPr>
          <a:xfrm>
            <a:off x="390489" y="1439333"/>
            <a:ext cx="3533340" cy="342145"/>
          </a:xfrm>
          <a:prstGeom prst="rect">
            <a:avLst/>
          </a:prstGeom>
        </p:spPr>
        <p:txBody>
          <a:bodyPr wrap="none">
            <a:spAutoFit/>
          </a:bodyPr>
          <a:lstStyle/>
          <a:p>
            <a:pPr marL="0" lvl="2" algn="just">
              <a:lnSpc>
                <a:spcPct val="110000"/>
              </a:lnSpc>
              <a:spcBef>
                <a:spcPts val="400"/>
              </a:spcBef>
              <a:buClr>
                <a:srgbClr val="34B6E5"/>
              </a:buClr>
              <a:buSzPct val="100000"/>
            </a:pPr>
            <a:r>
              <a:rPr lang="it-IT" altLang="it-IT" sz="1600" b="1" dirty="0">
                <a:latin typeface="Arial"/>
                <a:cs typeface="Arial"/>
              </a:rPr>
              <a:t>In merito alla struttura del capitale</a:t>
            </a:r>
          </a:p>
        </p:txBody>
      </p:sp>
      <p:sp>
        <p:nvSpPr>
          <p:cNvPr id="6" name="Segnaposto numero diapositiva 2">
            <a:extLst>
              <a:ext uri="{FF2B5EF4-FFF2-40B4-BE49-F238E27FC236}">
                <a16:creationId xmlns:a16="http://schemas.microsoft.com/office/drawing/2014/main" id="{6D8CA389-36A6-4DA9-9E58-C3C3B2A65EA8}"/>
              </a:ext>
            </a:extLst>
          </p:cNvPr>
          <p:cNvSpPr>
            <a:spLocks noGrp="1"/>
          </p:cNvSpPr>
          <p:nvPr>
            <p:ph type="sldNum" sz="quarter" idx="12"/>
          </p:nvPr>
        </p:nvSpPr>
        <p:spPr>
          <a:xfrm>
            <a:off x="6553200" y="6356350"/>
            <a:ext cx="2133600" cy="365125"/>
          </a:xfrm>
        </p:spPr>
        <p:txBody>
          <a:bodyPr/>
          <a:lstStyle/>
          <a:p>
            <a:r>
              <a:rPr lang="en-US" dirty="0"/>
              <a:t>10</a:t>
            </a:r>
          </a:p>
        </p:txBody>
      </p:sp>
    </p:spTree>
    <p:extLst>
      <p:ext uri="{BB962C8B-B14F-4D97-AF65-F5344CB8AC3E}">
        <p14:creationId xmlns:p14="http://schemas.microsoft.com/office/powerpoint/2010/main" val="204893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00265-A3B9-4F50-95AF-253F0B440EC8}"/>
              </a:ext>
            </a:extLst>
          </p:cNvPr>
          <p:cNvSpPr>
            <a:spLocks noGrp="1"/>
          </p:cNvSpPr>
          <p:nvPr>
            <p:ph type="title"/>
          </p:nvPr>
        </p:nvSpPr>
        <p:spPr/>
        <p:txBody>
          <a:bodyPr/>
          <a:lstStyle/>
          <a:p>
            <a:r>
              <a:rPr lang="it-IT" dirty="0"/>
              <a:t>Situazione attuale</a:t>
            </a:r>
          </a:p>
        </p:txBody>
      </p:sp>
      <p:sp>
        <p:nvSpPr>
          <p:cNvPr id="7" name="Rettangolo 6">
            <a:extLst>
              <a:ext uri="{FF2B5EF4-FFF2-40B4-BE49-F238E27FC236}">
                <a16:creationId xmlns:a16="http://schemas.microsoft.com/office/drawing/2014/main" id="{0C6AE32E-2C2A-4C05-9ECC-65BF46C68F61}"/>
              </a:ext>
            </a:extLst>
          </p:cNvPr>
          <p:cNvSpPr/>
          <p:nvPr/>
        </p:nvSpPr>
        <p:spPr>
          <a:xfrm>
            <a:off x="358423" y="1465163"/>
            <a:ext cx="5105885" cy="342145"/>
          </a:xfrm>
          <a:prstGeom prst="rect">
            <a:avLst/>
          </a:prstGeom>
        </p:spPr>
        <p:txBody>
          <a:bodyPr wrap="none">
            <a:spAutoFit/>
          </a:bodyPr>
          <a:lstStyle/>
          <a:p>
            <a:pPr marL="0" lvl="2" algn="just">
              <a:lnSpc>
                <a:spcPct val="110000"/>
              </a:lnSpc>
              <a:spcBef>
                <a:spcPts val="400"/>
              </a:spcBef>
              <a:buClr>
                <a:srgbClr val="34B6E5"/>
              </a:buClr>
              <a:buSzPct val="100000"/>
            </a:pPr>
            <a:r>
              <a:rPr lang="it-IT" altLang="it-IT" sz="1600" b="1" dirty="0">
                <a:latin typeface="Arial"/>
                <a:cs typeface="Arial"/>
              </a:rPr>
              <a:t>In merito alla determinazione del tasso d’interesse</a:t>
            </a:r>
          </a:p>
        </p:txBody>
      </p:sp>
      <p:pic>
        <p:nvPicPr>
          <p:cNvPr id="8" name="Immagine 7">
            <a:extLst>
              <a:ext uri="{FF2B5EF4-FFF2-40B4-BE49-F238E27FC236}">
                <a16:creationId xmlns:a16="http://schemas.microsoft.com/office/drawing/2014/main" id="{0D44D7B3-FFF1-46E6-B606-E91823838FD2}"/>
              </a:ext>
            </a:extLst>
          </p:cNvPr>
          <p:cNvPicPr>
            <a:picLocks noChangeAspect="1"/>
          </p:cNvPicPr>
          <p:nvPr/>
        </p:nvPicPr>
        <p:blipFill>
          <a:blip r:embed="rId2"/>
          <a:stretch>
            <a:fillRect/>
          </a:stretch>
        </p:blipFill>
        <p:spPr>
          <a:xfrm>
            <a:off x="418627" y="1993639"/>
            <a:ext cx="6769447" cy="3451360"/>
          </a:xfrm>
          <a:prstGeom prst="rect">
            <a:avLst/>
          </a:prstGeom>
        </p:spPr>
      </p:pic>
      <p:sp>
        <p:nvSpPr>
          <p:cNvPr id="5" name="Segnaposto numero diapositiva 2">
            <a:extLst>
              <a:ext uri="{FF2B5EF4-FFF2-40B4-BE49-F238E27FC236}">
                <a16:creationId xmlns:a16="http://schemas.microsoft.com/office/drawing/2014/main" id="{6E498160-409C-4018-AF0E-E427027B1FE4}"/>
              </a:ext>
            </a:extLst>
          </p:cNvPr>
          <p:cNvSpPr>
            <a:spLocks noGrp="1"/>
          </p:cNvSpPr>
          <p:nvPr>
            <p:ph type="sldNum" sz="quarter" idx="12"/>
          </p:nvPr>
        </p:nvSpPr>
        <p:spPr>
          <a:xfrm>
            <a:off x="6553200" y="6356350"/>
            <a:ext cx="2133600" cy="365125"/>
          </a:xfrm>
        </p:spPr>
        <p:txBody>
          <a:bodyPr/>
          <a:lstStyle/>
          <a:p>
            <a:r>
              <a:rPr lang="en-US" dirty="0"/>
              <a:t>11</a:t>
            </a:r>
          </a:p>
        </p:txBody>
      </p:sp>
    </p:spTree>
    <p:extLst>
      <p:ext uri="{BB962C8B-B14F-4D97-AF65-F5344CB8AC3E}">
        <p14:creationId xmlns:p14="http://schemas.microsoft.com/office/powerpoint/2010/main" val="230571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302" y="2405307"/>
            <a:ext cx="5531598" cy="2239920"/>
          </a:xfrm>
        </p:spPr>
        <p:txBody>
          <a:bodyPr>
            <a:noAutofit/>
          </a:bodyPr>
          <a:lstStyle/>
          <a:p>
            <a:r>
              <a:rPr lang="it-IT" sz="4400" dirty="0"/>
              <a:t>LA DETERMINAZIONE DEL TASSO DI MERCATO</a:t>
            </a:r>
          </a:p>
        </p:txBody>
      </p:sp>
    </p:spTree>
    <p:extLst>
      <p:ext uri="{BB962C8B-B14F-4D97-AF65-F5344CB8AC3E}">
        <p14:creationId xmlns:p14="http://schemas.microsoft.com/office/powerpoint/2010/main" val="260180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8E2727-23AC-47A3-B27C-6638BAACFF6A}"/>
              </a:ext>
            </a:extLst>
          </p:cNvPr>
          <p:cNvSpPr>
            <a:spLocks noGrp="1"/>
          </p:cNvSpPr>
          <p:nvPr>
            <p:ph type="title"/>
          </p:nvPr>
        </p:nvSpPr>
        <p:spPr/>
        <p:txBody>
          <a:bodyPr/>
          <a:lstStyle/>
          <a:p>
            <a:r>
              <a:rPr lang="it-IT" dirty="0"/>
              <a:t>Approccio OCSE</a:t>
            </a:r>
          </a:p>
        </p:txBody>
      </p:sp>
      <p:sp>
        <p:nvSpPr>
          <p:cNvPr id="3" name="TextBox 2">
            <a:extLst>
              <a:ext uri="{FF2B5EF4-FFF2-40B4-BE49-F238E27FC236}">
                <a16:creationId xmlns:a16="http://schemas.microsoft.com/office/drawing/2014/main" id="{0C917472-56E6-44B1-9B92-362997B2A03E}"/>
              </a:ext>
            </a:extLst>
          </p:cNvPr>
          <p:cNvSpPr txBox="1"/>
          <p:nvPr/>
        </p:nvSpPr>
        <p:spPr>
          <a:xfrm>
            <a:off x="3895642" y="1510901"/>
            <a:ext cx="4791158" cy="678134"/>
          </a:xfrm>
          <a:prstGeom prst="rect">
            <a:avLst/>
          </a:prstGeom>
          <a:noFill/>
        </p:spPr>
        <p:txBody>
          <a:bodyPr wrap="square" rtlCol="0">
            <a:spAutoFit/>
          </a:bodyPr>
          <a:lstStyle/>
          <a:p>
            <a:pPr algn="l">
              <a:lnSpc>
                <a:spcPct val="110000"/>
              </a:lnSpc>
              <a:spcBef>
                <a:spcPts val="600"/>
              </a:spcBef>
            </a:pPr>
            <a:r>
              <a:rPr lang="it-IT" spc="0" dirty="0">
                <a:solidFill>
                  <a:srgbClr val="1A1A1A"/>
                </a:solidFill>
                <a:latin typeface="Arial"/>
                <a:cs typeface="Arial"/>
              </a:rPr>
              <a:t>Analisi delle caratteristiche economicamente rilevanti</a:t>
            </a:r>
          </a:p>
        </p:txBody>
      </p:sp>
      <p:sp>
        <p:nvSpPr>
          <p:cNvPr id="4" name="Freccia a destra 3">
            <a:extLst>
              <a:ext uri="{FF2B5EF4-FFF2-40B4-BE49-F238E27FC236}">
                <a16:creationId xmlns:a16="http://schemas.microsoft.com/office/drawing/2014/main" id="{62C6F035-3457-461B-9628-1DEB37397808}"/>
              </a:ext>
            </a:extLst>
          </p:cNvPr>
          <p:cNvSpPr/>
          <p:nvPr/>
        </p:nvSpPr>
        <p:spPr>
          <a:xfrm>
            <a:off x="501535" y="2670750"/>
            <a:ext cx="2290618" cy="1722582"/>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dirty="0">
                <a:latin typeface="Arial" panose="020B0604020202020204" pitchFamily="34" charset="0"/>
                <a:cs typeface="Arial" panose="020B0604020202020204" pitchFamily="34" charset="0"/>
              </a:rPr>
              <a:t>Processo Valutativo</a:t>
            </a:r>
          </a:p>
        </p:txBody>
      </p:sp>
      <p:sp>
        <p:nvSpPr>
          <p:cNvPr id="6" name="CasellaDiTesto 5">
            <a:extLst>
              <a:ext uri="{FF2B5EF4-FFF2-40B4-BE49-F238E27FC236}">
                <a16:creationId xmlns:a16="http://schemas.microsoft.com/office/drawing/2014/main" id="{BBA9C7A5-6B68-40C0-975C-5CF285ECEF09}"/>
              </a:ext>
            </a:extLst>
          </p:cNvPr>
          <p:cNvSpPr txBox="1"/>
          <p:nvPr/>
        </p:nvSpPr>
        <p:spPr>
          <a:xfrm>
            <a:off x="3983643" y="3466247"/>
            <a:ext cx="4615872" cy="369332"/>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Identificazione di operazioni comparabili</a:t>
            </a:r>
          </a:p>
        </p:txBody>
      </p:sp>
      <p:sp>
        <p:nvSpPr>
          <p:cNvPr id="7" name="CasellaDiTesto 6">
            <a:extLst>
              <a:ext uri="{FF2B5EF4-FFF2-40B4-BE49-F238E27FC236}">
                <a16:creationId xmlns:a16="http://schemas.microsoft.com/office/drawing/2014/main" id="{19C41D8C-50AE-4DA3-A391-E5814133153B}"/>
              </a:ext>
            </a:extLst>
          </p:cNvPr>
          <p:cNvSpPr txBox="1"/>
          <p:nvPr/>
        </p:nvSpPr>
        <p:spPr>
          <a:xfrm>
            <a:off x="3944389" y="4358373"/>
            <a:ext cx="4655126" cy="369332"/>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(Eventuali) aggiustamenti di comparabilità</a:t>
            </a:r>
          </a:p>
        </p:txBody>
      </p:sp>
      <p:sp>
        <p:nvSpPr>
          <p:cNvPr id="8" name="CasellaDiTesto 7">
            <a:extLst>
              <a:ext uri="{FF2B5EF4-FFF2-40B4-BE49-F238E27FC236}">
                <a16:creationId xmlns:a16="http://schemas.microsoft.com/office/drawing/2014/main" id="{059D8B5A-A4F2-417D-9F15-6CB3C9D6B6A1}"/>
              </a:ext>
            </a:extLst>
          </p:cNvPr>
          <p:cNvSpPr txBox="1"/>
          <p:nvPr/>
        </p:nvSpPr>
        <p:spPr>
          <a:xfrm>
            <a:off x="3983644" y="5138340"/>
            <a:ext cx="4615871"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Identificazione di un intervallo di rendimenti a valore di mercato</a:t>
            </a:r>
          </a:p>
        </p:txBody>
      </p:sp>
      <p:sp>
        <p:nvSpPr>
          <p:cNvPr id="9" name="CasellaDiTesto 8">
            <a:extLst>
              <a:ext uri="{FF2B5EF4-FFF2-40B4-BE49-F238E27FC236}">
                <a16:creationId xmlns:a16="http://schemas.microsoft.com/office/drawing/2014/main" id="{A6FD4DB6-A867-46E1-923E-2B7A435DE32C}"/>
              </a:ext>
            </a:extLst>
          </p:cNvPr>
          <p:cNvSpPr txBox="1"/>
          <p:nvPr/>
        </p:nvSpPr>
        <p:spPr>
          <a:xfrm>
            <a:off x="3484880" y="2065866"/>
            <a:ext cx="369454" cy="1323439"/>
          </a:xfrm>
          <a:prstGeom prst="rect">
            <a:avLst/>
          </a:prstGeom>
          <a:noFill/>
          <a:ln>
            <a:noFill/>
          </a:ln>
        </p:spPr>
        <p:txBody>
          <a:bodyPr wrap="square" rtlCol="0">
            <a:spAutoFit/>
          </a:bodyPr>
          <a:lstStyle/>
          <a:p>
            <a:pPr algn="ctr"/>
            <a:r>
              <a:rPr lang="it-IT" sz="8000" b="1" dirty="0">
                <a:ln w="22225">
                  <a:solidFill>
                    <a:schemeClr val="accent2"/>
                  </a:solidFill>
                  <a:prstDash val="solid"/>
                </a:ln>
                <a:solidFill>
                  <a:srgbClr val="D03D49"/>
                </a:solidFill>
                <a:latin typeface="Arial" panose="020B0604020202020204" pitchFamily="34" charset="0"/>
                <a:cs typeface="Arial" panose="020B0604020202020204" pitchFamily="34" charset="0"/>
              </a:rPr>
              <a:t>2</a:t>
            </a:r>
          </a:p>
        </p:txBody>
      </p:sp>
      <p:sp>
        <p:nvSpPr>
          <p:cNvPr id="10" name="CasellaDiTesto 9">
            <a:extLst>
              <a:ext uri="{FF2B5EF4-FFF2-40B4-BE49-F238E27FC236}">
                <a16:creationId xmlns:a16="http://schemas.microsoft.com/office/drawing/2014/main" id="{2B0197D5-9615-45EF-9326-107DBC78B08A}"/>
              </a:ext>
            </a:extLst>
          </p:cNvPr>
          <p:cNvSpPr txBox="1"/>
          <p:nvPr/>
        </p:nvSpPr>
        <p:spPr>
          <a:xfrm>
            <a:off x="3506690" y="3002647"/>
            <a:ext cx="383309" cy="1323439"/>
          </a:xfrm>
          <a:prstGeom prst="rect">
            <a:avLst/>
          </a:prstGeom>
          <a:noFill/>
          <a:ln>
            <a:noFill/>
          </a:ln>
        </p:spPr>
        <p:txBody>
          <a:bodyPr wrap="square" rtlCol="0">
            <a:spAutoFit/>
          </a:bodyPr>
          <a:lstStyle/>
          <a:p>
            <a:pPr algn="ctr"/>
            <a:r>
              <a:rPr lang="it-IT" sz="8000" b="1" dirty="0">
                <a:ln w="22225">
                  <a:solidFill>
                    <a:schemeClr val="accent2"/>
                  </a:solidFill>
                  <a:prstDash val="solid"/>
                </a:ln>
                <a:solidFill>
                  <a:srgbClr val="D03D49"/>
                </a:solidFill>
                <a:latin typeface="Arial" panose="020B0604020202020204" pitchFamily="34" charset="0"/>
                <a:cs typeface="Arial" panose="020B0604020202020204" pitchFamily="34" charset="0"/>
              </a:rPr>
              <a:t>3</a:t>
            </a:r>
          </a:p>
        </p:txBody>
      </p:sp>
      <p:sp>
        <p:nvSpPr>
          <p:cNvPr id="11" name="CasellaDiTesto 10">
            <a:extLst>
              <a:ext uri="{FF2B5EF4-FFF2-40B4-BE49-F238E27FC236}">
                <a16:creationId xmlns:a16="http://schemas.microsoft.com/office/drawing/2014/main" id="{6ED7EF05-A02F-436F-AA27-8588C0B1859E}"/>
              </a:ext>
            </a:extLst>
          </p:cNvPr>
          <p:cNvSpPr txBox="1"/>
          <p:nvPr/>
        </p:nvSpPr>
        <p:spPr>
          <a:xfrm>
            <a:off x="3512333" y="3910374"/>
            <a:ext cx="383309" cy="1323439"/>
          </a:xfrm>
          <a:prstGeom prst="rect">
            <a:avLst/>
          </a:prstGeom>
          <a:noFill/>
          <a:ln>
            <a:noFill/>
          </a:ln>
        </p:spPr>
        <p:txBody>
          <a:bodyPr wrap="square" rtlCol="0">
            <a:spAutoFit/>
          </a:bodyPr>
          <a:lstStyle/>
          <a:p>
            <a:pPr algn="ctr"/>
            <a:r>
              <a:rPr lang="it-IT" sz="8000" b="1" dirty="0">
                <a:ln w="22225">
                  <a:solidFill>
                    <a:schemeClr val="accent2"/>
                  </a:solidFill>
                  <a:prstDash val="solid"/>
                </a:ln>
                <a:solidFill>
                  <a:srgbClr val="D03D49"/>
                </a:solidFill>
                <a:latin typeface="Arial" panose="020B0604020202020204" pitchFamily="34" charset="0"/>
                <a:cs typeface="Arial" panose="020B0604020202020204" pitchFamily="34" charset="0"/>
              </a:rPr>
              <a:t>4</a:t>
            </a:r>
          </a:p>
        </p:txBody>
      </p:sp>
      <p:sp>
        <p:nvSpPr>
          <p:cNvPr id="12" name="CasellaDiTesto 11">
            <a:extLst>
              <a:ext uri="{FF2B5EF4-FFF2-40B4-BE49-F238E27FC236}">
                <a16:creationId xmlns:a16="http://schemas.microsoft.com/office/drawing/2014/main" id="{FFCD22E1-0A02-41B1-BC29-81D627430E96}"/>
              </a:ext>
            </a:extLst>
          </p:cNvPr>
          <p:cNvSpPr txBox="1"/>
          <p:nvPr/>
        </p:nvSpPr>
        <p:spPr>
          <a:xfrm>
            <a:off x="3517976" y="4818101"/>
            <a:ext cx="383309" cy="1323439"/>
          </a:xfrm>
          <a:prstGeom prst="rect">
            <a:avLst/>
          </a:prstGeom>
          <a:noFill/>
          <a:ln>
            <a:noFill/>
          </a:ln>
        </p:spPr>
        <p:txBody>
          <a:bodyPr wrap="square" rtlCol="0">
            <a:spAutoFit/>
          </a:bodyPr>
          <a:lstStyle/>
          <a:p>
            <a:pPr algn="ctr"/>
            <a:r>
              <a:rPr lang="it-IT" sz="8000" b="1" dirty="0">
                <a:ln w="22225">
                  <a:solidFill>
                    <a:schemeClr val="accent2"/>
                  </a:solidFill>
                  <a:prstDash val="solid"/>
                </a:ln>
                <a:solidFill>
                  <a:srgbClr val="D03D49"/>
                </a:solidFill>
                <a:latin typeface="Arial" panose="020B0604020202020204" pitchFamily="34" charset="0"/>
                <a:cs typeface="Arial" panose="020B0604020202020204" pitchFamily="34" charset="0"/>
              </a:rPr>
              <a:t>5</a:t>
            </a:r>
          </a:p>
        </p:txBody>
      </p:sp>
      <p:sp>
        <p:nvSpPr>
          <p:cNvPr id="13" name="CasellaDiTesto 12">
            <a:extLst>
              <a:ext uri="{FF2B5EF4-FFF2-40B4-BE49-F238E27FC236}">
                <a16:creationId xmlns:a16="http://schemas.microsoft.com/office/drawing/2014/main" id="{642D64C3-1CF6-405C-9A39-BB208D0366D4}"/>
              </a:ext>
            </a:extLst>
          </p:cNvPr>
          <p:cNvSpPr txBox="1"/>
          <p:nvPr/>
        </p:nvSpPr>
        <p:spPr>
          <a:xfrm>
            <a:off x="3437596" y="1195984"/>
            <a:ext cx="369454" cy="1323439"/>
          </a:xfrm>
          <a:prstGeom prst="rect">
            <a:avLst/>
          </a:prstGeom>
          <a:noFill/>
          <a:ln>
            <a:noFill/>
          </a:ln>
        </p:spPr>
        <p:txBody>
          <a:bodyPr wrap="square" rtlCol="0">
            <a:spAutoFit/>
          </a:bodyPr>
          <a:lstStyle/>
          <a:p>
            <a:pPr algn="ctr"/>
            <a:r>
              <a:rPr lang="it-IT" sz="8000" b="1" dirty="0">
                <a:ln w="22225">
                  <a:solidFill>
                    <a:schemeClr val="accent2"/>
                  </a:solidFill>
                  <a:prstDash val="solid"/>
                </a:ln>
                <a:solidFill>
                  <a:srgbClr val="D03D49"/>
                </a:solidFill>
                <a:latin typeface="Arial" panose="020B0604020202020204" pitchFamily="34" charset="0"/>
                <a:cs typeface="Arial" panose="020B0604020202020204" pitchFamily="34" charset="0"/>
              </a:rPr>
              <a:t>1</a:t>
            </a:r>
          </a:p>
        </p:txBody>
      </p:sp>
      <p:sp>
        <p:nvSpPr>
          <p:cNvPr id="14" name="CasellaDiTesto 13">
            <a:extLst>
              <a:ext uri="{FF2B5EF4-FFF2-40B4-BE49-F238E27FC236}">
                <a16:creationId xmlns:a16="http://schemas.microsoft.com/office/drawing/2014/main" id="{EE27F48B-6615-4579-8EAA-31886D0955A6}"/>
              </a:ext>
            </a:extLst>
          </p:cNvPr>
          <p:cNvSpPr txBox="1"/>
          <p:nvPr/>
        </p:nvSpPr>
        <p:spPr>
          <a:xfrm>
            <a:off x="3928717" y="2549421"/>
            <a:ext cx="4433454" cy="369332"/>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Selezione del metodo</a:t>
            </a:r>
          </a:p>
        </p:txBody>
      </p:sp>
      <p:sp>
        <p:nvSpPr>
          <p:cNvPr id="15" name="Segnaposto numero diapositiva 2">
            <a:extLst>
              <a:ext uri="{FF2B5EF4-FFF2-40B4-BE49-F238E27FC236}">
                <a16:creationId xmlns:a16="http://schemas.microsoft.com/office/drawing/2014/main" id="{16F3C24F-A0B6-4F6F-9687-F7B884920EE1}"/>
              </a:ext>
            </a:extLst>
          </p:cNvPr>
          <p:cNvSpPr>
            <a:spLocks noGrp="1"/>
          </p:cNvSpPr>
          <p:nvPr>
            <p:ph type="sldNum" sz="quarter" idx="12"/>
          </p:nvPr>
        </p:nvSpPr>
        <p:spPr>
          <a:xfrm>
            <a:off x="6553200" y="6356350"/>
            <a:ext cx="2133600" cy="365125"/>
          </a:xfrm>
        </p:spPr>
        <p:txBody>
          <a:bodyPr/>
          <a:lstStyle/>
          <a:p>
            <a:r>
              <a:rPr lang="en-US" dirty="0"/>
              <a:t>13</a:t>
            </a:r>
          </a:p>
        </p:txBody>
      </p:sp>
    </p:spTree>
    <p:extLst>
      <p:ext uri="{BB962C8B-B14F-4D97-AF65-F5344CB8AC3E}">
        <p14:creationId xmlns:p14="http://schemas.microsoft.com/office/powerpoint/2010/main" val="407143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FA7F4E-01E2-40F4-97FC-3A982A66F206}"/>
              </a:ext>
            </a:extLst>
          </p:cNvPr>
          <p:cNvSpPr>
            <a:spLocks noGrp="1"/>
          </p:cNvSpPr>
          <p:nvPr>
            <p:ph type="title"/>
          </p:nvPr>
        </p:nvSpPr>
        <p:spPr/>
        <p:txBody>
          <a:bodyPr/>
          <a:lstStyle/>
          <a:p>
            <a:r>
              <a:rPr lang="it-IT" dirty="0"/>
              <a:t>Caratteristiche economicamente rilevanti del finanziamento</a:t>
            </a:r>
          </a:p>
        </p:txBody>
      </p:sp>
      <p:sp>
        <p:nvSpPr>
          <p:cNvPr id="3" name="TextBox 2">
            <a:extLst>
              <a:ext uri="{FF2B5EF4-FFF2-40B4-BE49-F238E27FC236}">
                <a16:creationId xmlns:a16="http://schemas.microsoft.com/office/drawing/2014/main" id="{3592DDF3-9B03-4287-94F0-69F22D8918B6}"/>
              </a:ext>
            </a:extLst>
          </p:cNvPr>
          <p:cNvSpPr txBox="1"/>
          <p:nvPr/>
        </p:nvSpPr>
        <p:spPr>
          <a:xfrm>
            <a:off x="415094" y="1748507"/>
            <a:ext cx="7128706" cy="2495555"/>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Contratto e comportamento effettivo delle parti</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Analisi funzionale</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sz="1400" dirty="0">
                <a:solidFill>
                  <a:srgbClr val="1A1A1A"/>
                </a:solidFill>
                <a:latin typeface="Arial"/>
                <a:cs typeface="Arial"/>
              </a:rPr>
              <a:t>Funzioni svolte</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sz="1400" dirty="0">
                <a:solidFill>
                  <a:srgbClr val="1A1A1A"/>
                </a:solidFill>
                <a:latin typeface="Arial"/>
                <a:cs typeface="Arial"/>
              </a:rPr>
              <a:t>Rischi assunti </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sz="1400" dirty="0">
                <a:solidFill>
                  <a:srgbClr val="1A1A1A"/>
                </a:solidFill>
                <a:latin typeface="Arial"/>
                <a:cs typeface="Arial"/>
              </a:rPr>
              <a:t>Beni strumentali</a:t>
            </a:r>
          </a:p>
          <a:p>
            <a:pPr marL="357188" lvl="2" indent="-357188" algn="just">
              <a:lnSpc>
                <a:spcPct val="110000"/>
              </a:lnSpc>
              <a:spcBef>
                <a:spcPts val="400"/>
              </a:spcBef>
              <a:buClr>
                <a:srgbClr val="34B6E5"/>
              </a:buClr>
              <a:buSzPct val="100000"/>
              <a:buBlip>
                <a:blip r:embed="rId2">
                  <a:extLst/>
                </a:blip>
              </a:buBlip>
            </a:pPr>
            <a:r>
              <a:rPr lang="it-IT" altLang="it-IT" sz="1600" dirty="0">
                <a:solidFill>
                  <a:srgbClr val="1A1A1A"/>
                </a:solidFill>
                <a:latin typeface="Arial"/>
                <a:cs typeface="Arial"/>
              </a:rPr>
              <a:t>Termini e condizioni del finanziamento</a:t>
            </a:r>
          </a:p>
          <a:p>
            <a:pPr marL="357188" lvl="2" indent="-357188" algn="just">
              <a:lnSpc>
                <a:spcPct val="110000"/>
              </a:lnSpc>
              <a:spcBef>
                <a:spcPts val="400"/>
              </a:spcBef>
              <a:buClr>
                <a:srgbClr val="34B6E5"/>
              </a:buClr>
              <a:buSzPct val="100000"/>
              <a:buBlip>
                <a:blip r:embed="rId2">
                  <a:extLst/>
                </a:blip>
              </a:buBlip>
            </a:pPr>
            <a:r>
              <a:rPr lang="it-IT" altLang="it-IT" sz="1600" dirty="0">
                <a:solidFill>
                  <a:srgbClr val="1A1A1A"/>
                </a:solidFill>
                <a:latin typeface="Arial"/>
                <a:cs typeface="Arial"/>
              </a:rPr>
              <a:t>Circostanze economiche</a:t>
            </a:r>
          </a:p>
          <a:p>
            <a:pPr marL="357188" lvl="2" indent="-357188" algn="just">
              <a:lnSpc>
                <a:spcPct val="110000"/>
              </a:lnSpc>
              <a:spcBef>
                <a:spcPts val="400"/>
              </a:spcBef>
              <a:buClr>
                <a:srgbClr val="34B6E5"/>
              </a:buClr>
              <a:buSzPct val="100000"/>
              <a:buBlip>
                <a:blip r:embed="rId2">
                  <a:extLst/>
                </a:blip>
              </a:buBlip>
            </a:pPr>
            <a:r>
              <a:rPr lang="it-IT" altLang="it-IT" sz="1600" dirty="0">
                <a:solidFill>
                  <a:srgbClr val="1A1A1A"/>
                </a:solidFill>
                <a:latin typeface="Arial"/>
                <a:cs typeface="Arial"/>
              </a:rPr>
              <a:t>Strategie di business</a:t>
            </a:r>
          </a:p>
        </p:txBody>
      </p:sp>
      <p:sp>
        <p:nvSpPr>
          <p:cNvPr id="5" name="Ovale 4">
            <a:extLst>
              <a:ext uri="{FF2B5EF4-FFF2-40B4-BE49-F238E27FC236}">
                <a16:creationId xmlns:a16="http://schemas.microsoft.com/office/drawing/2014/main" id="{314771AB-384E-4328-A6C9-CB987B3D6D94}"/>
              </a:ext>
            </a:extLst>
          </p:cNvPr>
          <p:cNvSpPr/>
          <p:nvPr/>
        </p:nvSpPr>
        <p:spPr>
          <a:xfrm>
            <a:off x="5477256" y="1554480"/>
            <a:ext cx="2852928" cy="950976"/>
          </a:xfrm>
          <a:prstGeom prst="ellipse">
            <a:avLst/>
          </a:prstGeom>
          <a:solidFill>
            <a:srgbClr val="E0DB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Prospettiva del finanziatore e del debitore</a:t>
            </a:r>
          </a:p>
        </p:txBody>
      </p:sp>
      <p:sp>
        <p:nvSpPr>
          <p:cNvPr id="6" name="Ovale 5">
            <a:extLst>
              <a:ext uri="{FF2B5EF4-FFF2-40B4-BE49-F238E27FC236}">
                <a16:creationId xmlns:a16="http://schemas.microsoft.com/office/drawing/2014/main" id="{C2E1639A-7A1A-4480-AF95-0EE146E43105}"/>
              </a:ext>
            </a:extLst>
          </p:cNvPr>
          <p:cNvSpPr/>
          <p:nvPr/>
        </p:nvSpPr>
        <p:spPr>
          <a:xfrm>
            <a:off x="4800600" y="2685878"/>
            <a:ext cx="2852928" cy="950976"/>
          </a:xfrm>
          <a:prstGeom prst="ellipse">
            <a:avLst/>
          </a:prstGeom>
          <a:solidFill>
            <a:srgbClr val="E0DB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Controllo del rischio e remunerazione</a:t>
            </a:r>
          </a:p>
        </p:txBody>
      </p:sp>
      <p:sp>
        <p:nvSpPr>
          <p:cNvPr id="7" name="Ovale 6">
            <a:extLst>
              <a:ext uri="{FF2B5EF4-FFF2-40B4-BE49-F238E27FC236}">
                <a16:creationId xmlns:a16="http://schemas.microsoft.com/office/drawing/2014/main" id="{279DC65B-09BB-407C-B79A-5DAB0080B5A5}"/>
              </a:ext>
            </a:extLst>
          </p:cNvPr>
          <p:cNvSpPr/>
          <p:nvPr/>
        </p:nvSpPr>
        <p:spPr>
          <a:xfrm>
            <a:off x="5797296" y="3877057"/>
            <a:ext cx="2852928" cy="95097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Rischio di credito</a:t>
            </a:r>
          </a:p>
        </p:txBody>
      </p:sp>
      <p:sp>
        <p:nvSpPr>
          <p:cNvPr id="8" name="Ovale 7">
            <a:extLst>
              <a:ext uri="{FF2B5EF4-FFF2-40B4-BE49-F238E27FC236}">
                <a16:creationId xmlns:a16="http://schemas.microsoft.com/office/drawing/2014/main" id="{0CAF644C-8C9E-4C78-8878-AE16C35CBA95}"/>
              </a:ext>
            </a:extLst>
          </p:cNvPr>
          <p:cNvSpPr/>
          <p:nvPr/>
        </p:nvSpPr>
        <p:spPr>
          <a:xfrm>
            <a:off x="4178808" y="4898727"/>
            <a:ext cx="2852928" cy="95097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Mercato di riferimento</a:t>
            </a:r>
          </a:p>
        </p:txBody>
      </p:sp>
      <p:sp>
        <p:nvSpPr>
          <p:cNvPr id="9" name="Segnaposto numero diapositiva 2">
            <a:extLst>
              <a:ext uri="{FF2B5EF4-FFF2-40B4-BE49-F238E27FC236}">
                <a16:creationId xmlns:a16="http://schemas.microsoft.com/office/drawing/2014/main" id="{2ED64CCE-7568-4032-A37A-43973CC90F95}"/>
              </a:ext>
            </a:extLst>
          </p:cNvPr>
          <p:cNvSpPr>
            <a:spLocks noGrp="1"/>
          </p:cNvSpPr>
          <p:nvPr>
            <p:ph type="sldNum" sz="quarter" idx="12"/>
          </p:nvPr>
        </p:nvSpPr>
        <p:spPr>
          <a:xfrm>
            <a:off x="6553200" y="6356350"/>
            <a:ext cx="2133600" cy="365125"/>
          </a:xfrm>
        </p:spPr>
        <p:txBody>
          <a:bodyPr/>
          <a:lstStyle/>
          <a:p>
            <a:r>
              <a:rPr lang="en-US" dirty="0"/>
              <a:t>14</a:t>
            </a:r>
          </a:p>
        </p:txBody>
      </p:sp>
    </p:spTree>
    <p:extLst>
      <p:ext uri="{BB962C8B-B14F-4D97-AF65-F5344CB8AC3E}">
        <p14:creationId xmlns:p14="http://schemas.microsoft.com/office/powerpoint/2010/main" val="310726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00265-A3B9-4F50-95AF-253F0B440EC8}"/>
              </a:ext>
            </a:extLst>
          </p:cNvPr>
          <p:cNvSpPr>
            <a:spLocks noGrp="1"/>
          </p:cNvSpPr>
          <p:nvPr>
            <p:ph type="title"/>
          </p:nvPr>
        </p:nvSpPr>
        <p:spPr/>
        <p:txBody>
          <a:bodyPr/>
          <a:lstStyle/>
          <a:p>
            <a:r>
              <a:rPr lang="it-IT" dirty="0"/>
              <a:t>La stima del tasso di mercato</a:t>
            </a:r>
          </a:p>
        </p:txBody>
      </p:sp>
      <p:sp>
        <p:nvSpPr>
          <p:cNvPr id="3" name="TextBox 2">
            <a:extLst>
              <a:ext uri="{FF2B5EF4-FFF2-40B4-BE49-F238E27FC236}">
                <a16:creationId xmlns:a16="http://schemas.microsoft.com/office/drawing/2014/main" id="{DC6B35CA-B9A4-46F5-92E4-C65E367536D6}"/>
              </a:ext>
            </a:extLst>
          </p:cNvPr>
          <p:cNvSpPr txBox="1"/>
          <p:nvPr/>
        </p:nvSpPr>
        <p:spPr>
          <a:xfrm>
            <a:off x="358424" y="1407626"/>
            <a:ext cx="6623402" cy="4016997"/>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Il tasso di mercato varia in funzione della situazione specifica del finanziatore e del debitore così come delle caratteristiche specifiche del finanziamento (ammontare, durata, valuta, ecc.)</a:t>
            </a:r>
          </a:p>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Ci sono generalmente due componenti nel tasso di interesse: (i) il tasso base (ad esempio il costo opportunità, spesso un tasso privo di rischio come il rendimento di titoli di stato con rating elevato) e (ii) il </a:t>
            </a:r>
            <a:r>
              <a:rPr lang="it-IT" sz="1600" i="1" dirty="0">
                <a:solidFill>
                  <a:srgbClr val="1A1A1A"/>
                </a:solidFill>
                <a:latin typeface="Arial"/>
                <a:cs typeface="Arial"/>
              </a:rPr>
              <a:t>risk premium</a:t>
            </a:r>
            <a:r>
              <a:rPr lang="it-IT" sz="1600" dirty="0">
                <a:solidFill>
                  <a:srgbClr val="1A1A1A"/>
                </a:solidFill>
                <a:latin typeface="Arial"/>
                <a:cs typeface="Arial"/>
              </a:rPr>
              <a:t>, che remunera il finanziatore per il rischio di credito assunto</a:t>
            </a:r>
            <a:endParaRPr lang="en-US" altLang="it-IT" sz="1600" dirty="0">
              <a:solidFill>
                <a:srgbClr val="1A1A1A"/>
              </a:solidFill>
              <a:latin typeface="Arial"/>
              <a:cs typeface="Arial"/>
            </a:endParaRPr>
          </a:p>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Il rischio di credito può essere definito come il rischio di subire perdite a causa del mancato adempimento di obbligazioni contrattualmente assunte dalla controparte (</a:t>
            </a:r>
            <a:r>
              <a:rPr lang="it-IT" sz="1600" i="1" dirty="0">
                <a:solidFill>
                  <a:srgbClr val="1A1A1A"/>
                </a:solidFill>
                <a:latin typeface="Arial"/>
                <a:cs typeface="Arial"/>
              </a:rPr>
              <a:t>credit default risk</a:t>
            </a:r>
            <a:r>
              <a:rPr lang="it-IT" sz="1600" dirty="0">
                <a:solidFill>
                  <a:srgbClr val="1A1A1A"/>
                </a:solidFill>
                <a:latin typeface="Arial"/>
                <a:cs typeface="Arial"/>
              </a:rPr>
              <a:t>) o dal deterioramento del merito creditizio (</a:t>
            </a:r>
            <a:r>
              <a:rPr lang="it-IT" sz="1600" i="1" dirty="0">
                <a:solidFill>
                  <a:srgbClr val="1A1A1A"/>
                </a:solidFill>
                <a:latin typeface="Arial"/>
                <a:cs typeface="Arial"/>
              </a:rPr>
              <a:t>credit spread risk</a:t>
            </a:r>
            <a:r>
              <a:rPr lang="it-IT" sz="1600" dirty="0">
                <a:solidFill>
                  <a:srgbClr val="1A1A1A"/>
                </a:solidFill>
                <a:latin typeface="Arial"/>
                <a:cs typeface="Arial"/>
              </a:rPr>
              <a:t>)</a:t>
            </a:r>
          </a:p>
          <a:p>
            <a:pPr marL="357188" lvl="2" indent="-357188" algn="just">
              <a:lnSpc>
                <a:spcPct val="110000"/>
              </a:lnSpc>
              <a:spcBef>
                <a:spcPts val="400"/>
              </a:spcBef>
              <a:buClr>
                <a:srgbClr val="34B6E5"/>
              </a:buClr>
              <a:buSzPct val="100000"/>
              <a:buBlip>
                <a:blip r:embed="rId2"/>
              </a:buBlip>
            </a:pPr>
            <a:r>
              <a:rPr lang="en-US" altLang="it-IT" sz="1600" dirty="0">
                <a:solidFill>
                  <a:srgbClr val="1A1A1A"/>
                </a:solidFill>
                <a:latin typeface="Arial"/>
                <a:cs typeface="Arial"/>
              </a:rPr>
              <a:t>La </a:t>
            </a:r>
            <a:r>
              <a:rPr lang="it-IT" sz="1600" dirty="0">
                <a:solidFill>
                  <a:srgbClr val="1A1A1A"/>
                </a:solidFill>
                <a:latin typeface="Arial"/>
                <a:cs typeface="Arial"/>
              </a:rPr>
              <a:t>misura del rischio viene espressa dal </a:t>
            </a:r>
            <a:r>
              <a:rPr lang="it-IT" sz="1600" i="1" dirty="0">
                <a:solidFill>
                  <a:srgbClr val="1A1A1A"/>
                </a:solidFill>
                <a:latin typeface="Arial"/>
                <a:cs typeface="Arial"/>
              </a:rPr>
              <a:t>credit rating </a:t>
            </a:r>
            <a:r>
              <a:rPr lang="it-IT" sz="1600" dirty="0">
                <a:solidFill>
                  <a:srgbClr val="1A1A1A"/>
                </a:solidFill>
                <a:latin typeface="Arial"/>
                <a:cs typeface="Arial"/>
              </a:rPr>
              <a:t>a cui è associata una probabilità di </a:t>
            </a:r>
            <a:r>
              <a:rPr lang="it-IT" sz="1600" i="1" dirty="0">
                <a:solidFill>
                  <a:srgbClr val="1A1A1A"/>
                </a:solidFill>
                <a:latin typeface="Arial"/>
                <a:cs typeface="Arial"/>
              </a:rPr>
              <a:t>default</a:t>
            </a:r>
            <a:endParaRPr lang="it-IT" sz="1600" dirty="0">
              <a:solidFill>
                <a:srgbClr val="1A1A1A"/>
              </a:solidFill>
              <a:latin typeface="Arial"/>
              <a:cs typeface="Arial"/>
            </a:endParaRPr>
          </a:p>
        </p:txBody>
      </p:sp>
      <p:sp>
        <p:nvSpPr>
          <p:cNvPr id="4" name="Segnaposto numero diapositiva 2">
            <a:extLst>
              <a:ext uri="{FF2B5EF4-FFF2-40B4-BE49-F238E27FC236}">
                <a16:creationId xmlns:a16="http://schemas.microsoft.com/office/drawing/2014/main" id="{C166526A-865E-40C9-AC94-AF2EAEA4E341}"/>
              </a:ext>
            </a:extLst>
          </p:cNvPr>
          <p:cNvSpPr>
            <a:spLocks noGrp="1"/>
          </p:cNvSpPr>
          <p:nvPr>
            <p:ph type="sldNum" sz="quarter" idx="12"/>
          </p:nvPr>
        </p:nvSpPr>
        <p:spPr>
          <a:xfrm>
            <a:off x="6553200" y="6356350"/>
            <a:ext cx="2133600" cy="365125"/>
          </a:xfrm>
        </p:spPr>
        <p:txBody>
          <a:bodyPr/>
          <a:lstStyle/>
          <a:p>
            <a:r>
              <a:rPr lang="en-US" dirty="0"/>
              <a:t>15</a:t>
            </a:r>
          </a:p>
        </p:txBody>
      </p:sp>
    </p:spTree>
    <p:extLst>
      <p:ext uri="{BB962C8B-B14F-4D97-AF65-F5344CB8AC3E}">
        <p14:creationId xmlns:p14="http://schemas.microsoft.com/office/powerpoint/2010/main" val="397347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00265-A3B9-4F50-95AF-253F0B440EC8}"/>
              </a:ext>
            </a:extLst>
          </p:cNvPr>
          <p:cNvSpPr>
            <a:spLocks noGrp="1"/>
          </p:cNvSpPr>
          <p:nvPr>
            <p:ph type="title"/>
          </p:nvPr>
        </p:nvSpPr>
        <p:spPr/>
        <p:txBody>
          <a:bodyPr/>
          <a:lstStyle/>
          <a:p>
            <a:r>
              <a:rPr lang="it-IT" dirty="0"/>
              <a:t>La stima del </a:t>
            </a:r>
            <a:r>
              <a:rPr lang="it-IT" i="1" dirty="0"/>
              <a:t>credit rating</a:t>
            </a:r>
          </a:p>
        </p:txBody>
      </p:sp>
      <p:sp>
        <p:nvSpPr>
          <p:cNvPr id="3" name="TextBox 2">
            <a:extLst>
              <a:ext uri="{FF2B5EF4-FFF2-40B4-BE49-F238E27FC236}">
                <a16:creationId xmlns:a16="http://schemas.microsoft.com/office/drawing/2014/main" id="{DC6B35CA-B9A4-46F5-92E4-C65E367536D6}"/>
              </a:ext>
            </a:extLst>
          </p:cNvPr>
          <p:cNvSpPr txBox="1"/>
          <p:nvPr/>
        </p:nvSpPr>
        <p:spPr>
          <a:xfrm>
            <a:off x="358424" y="1407626"/>
            <a:ext cx="5485164" cy="4609980"/>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Il merito creditizio stimato dalle agenzie di </a:t>
            </a:r>
            <a:r>
              <a:rPr lang="it-IT" sz="1600" i="1" dirty="0">
                <a:solidFill>
                  <a:srgbClr val="1A1A1A"/>
                </a:solidFill>
                <a:latin typeface="Arial"/>
                <a:cs typeface="Arial"/>
              </a:rPr>
              <a:t>rating </a:t>
            </a:r>
            <a:r>
              <a:rPr lang="it-IT" sz="1600" dirty="0">
                <a:solidFill>
                  <a:srgbClr val="1A1A1A"/>
                </a:solidFill>
                <a:latin typeface="Arial"/>
                <a:cs typeface="Arial"/>
              </a:rPr>
              <a:t>indipendenti, è il risultato di un processo rigoroso di analisi che comprende valutazioni quantitative di dati storici e prospettici oltre a valutazioni qualitative, come ad es. la capacità del management, l’andamento del settore di riferimento o la quota di mercato. </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Nella stima del </a:t>
            </a:r>
            <a:r>
              <a:rPr lang="it-IT" altLang="it-IT" sz="1600" i="1" dirty="0">
                <a:solidFill>
                  <a:srgbClr val="1A1A1A"/>
                </a:solidFill>
                <a:latin typeface="Arial"/>
                <a:cs typeface="Arial"/>
              </a:rPr>
              <a:t>credit rating </a:t>
            </a:r>
            <a:r>
              <a:rPr lang="it-IT" altLang="it-IT" sz="1600" dirty="0">
                <a:solidFill>
                  <a:srgbClr val="1A1A1A"/>
                </a:solidFill>
                <a:latin typeface="Arial"/>
                <a:cs typeface="Arial"/>
              </a:rPr>
              <a:t>il Draft affronta tre questioni:</a:t>
            </a:r>
          </a:p>
          <a:p>
            <a:pPr marL="814388" lvl="3"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Se il rischio di credito deve essere valutato a condizioni di mercato (</a:t>
            </a:r>
            <a:r>
              <a:rPr lang="it-IT" altLang="it-IT" sz="1600" i="1" dirty="0">
                <a:solidFill>
                  <a:srgbClr val="1A1A1A"/>
                </a:solidFill>
                <a:latin typeface="Arial"/>
                <a:cs typeface="Arial"/>
              </a:rPr>
              <a:t>stand alone credit risk</a:t>
            </a:r>
            <a:r>
              <a:rPr lang="it-IT" altLang="it-IT" sz="1600" dirty="0">
                <a:solidFill>
                  <a:srgbClr val="1A1A1A"/>
                </a:solidFill>
                <a:latin typeface="Arial"/>
                <a:cs typeface="Arial"/>
              </a:rPr>
              <a:t>) o se il rischio di </a:t>
            </a:r>
            <a:r>
              <a:rPr lang="it-IT" altLang="it-IT" sz="1600" i="1" dirty="0">
                <a:solidFill>
                  <a:srgbClr val="1A1A1A"/>
                </a:solidFill>
                <a:latin typeface="Arial"/>
                <a:cs typeface="Arial"/>
              </a:rPr>
              <a:t>default </a:t>
            </a:r>
            <a:r>
              <a:rPr lang="it-IT" altLang="it-IT" sz="1600" dirty="0">
                <a:solidFill>
                  <a:srgbClr val="1A1A1A"/>
                </a:solidFill>
                <a:latin typeface="Arial"/>
                <a:cs typeface="Arial"/>
              </a:rPr>
              <a:t>è implicitamente mitigato a causa dell’appartenenza del debitore ad un Gruppo </a:t>
            </a:r>
            <a:r>
              <a:rPr lang="it-IT" sz="1600" dirty="0">
                <a:solidFill>
                  <a:srgbClr val="1A1A1A"/>
                </a:solidFill>
                <a:latin typeface="Arial"/>
                <a:cs typeface="Arial"/>
              </a:rPr>
              <a:t>(</a:t>
            </a:r>
            <a:r>
              <a:rPr lang="it-IT" sz="1600" i="1" dirty="0">
                <a:solidFill>
                  <a:srgbClr val="1A1A1A"/>
                </a:solidFill>
                <a:latin typeface="Arial"/>
                <a:cs typeface="Arial"/>
              </a:rPr>
              <a:t>group credit risk</a:t>
            </a:r>
            <a:r>
              <a:rPr lang="it-IT" sz="1600" dirty="0">
                <a:solidFill>
                  <a:srgbClr val="1A1A1A"/>
                </a:solidFill>
                <a:latin typeface="Arial"/>
                <a:cs typeface="Arial"/>
              </a:rPr>
              <a:t>)</a:t>
            </a:r>
          </a:p>
          <a:p>
            <a:pPr marL="814388" lvl="3"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Quali fattori determinano l’importanza strategica di una consociata</a:t>
            </a:r>
          </a:p>
          <a:p>
            <a:pPr marL="814388" lvl="3"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Come può essere misurato il supporto implicito</a:t>
            </a:r>
          </a:p>
        </p:txBody>
      </p:sp>
      <p:sp>
        <p:nvSpPr>
          <p:cNvPr id="4" name="Rettangolo 3">
            <a:extLst>
              <a:ext uri="{FF2B5EF4-FFF2-40B4-BE49-F238E27FC236}">
                <a16:creationId xmlns:a16="http://schemas.microsoft.com/office/drawing/2014/main" id="{165A3845-BB48-4319-8DA4-3EA95D1E6672}"/>
              </a:ext>
            </a:extLst>
          </p:cNvPr>
          <p:cNvSpPr/>
          <p:nvPr/>
        </p:nvSpPr>
        <p:spPr>
          <a:xfrm>
            <a:off x="6253163" y="1979677"/>
            <a:ext cx="2486025" cy="3965701"/>
          </a:xfrm>
          <a:prstGeom prst="rect">
            <a:avLst/>
          </a:prstGeom>
          <a:solidFill>
            <a:schemeClr val="accent4"/>
          </a:solidFill>
        </p:spPr>
        <p:txBody>
          <a:bodyPr wrap="square">
            <a:spAutoFit/>
          </a:bodyPr>
          <a:lstStyle/>
          <a:p>
            <a:pPr marL="90488" lvl="3">
              <a:lnSpc>
                <a:spcPct val="110000"/>
              </a:lnSpc>
              <a:spcBef>
                <a:spcPts val="400"/>
              </a:spcBef>
              <a:buClr>
                <a:srgbClr val="34B6E5"/>
              </a:buClr>
              <a:buSzPct val="100000"/>
            </a:pPr>
            <a:r>
              <a:rPr lang="it-IT" sz="1600" b="1" i="1" dirty="0">
                <a:solidFill>
                  <a:srgbClr val="1A1A1A"/>
                </a:solidFill>
                <a:latin typeface="Arial"/>
                <a:cs typeface="Arial"/>
              </a:rPr>
              <a:t>Draft</a:t>
            </a:r>
          </a:p>
          <a:p>
            <a:pPr marL="90488" lvl="3">
              <a:lnSpc>
                <a:spcPct val="110000"/>
              </a:lnSpc>
              <a:spcBef>
                <a:spcPts val="400"/>
              </a:spcBef>
              <a:buClr>
                <a:srgbClr val="34B6E5"/>
              </a:buClr>
              <a:buSzPct val="100000"/>
            </a:pPr>
            <a:r>
              <a:rPr lang="it-IT" sz="1600" dirty="0">
                <a:solidFill>
                  <a:srgbClr val="1A1A1A"/>
                </a:solidFill>
                <a:latin typeface="Arial"/>
                <a:cs typeface="Arial"/>
              </a:rPr>
              <a:t>Se esiste supporto implicito, esso genera un beneficio senza che vengano ad es. rilasciate formali garanzie</a:t>
            </a:r>
          </a:p>
          <a:p>
            <a:pPr marL="90488" lvl="3">
              <a:lnSpc>
                <a:spcPct val="110000"/>
              </a:lnSpc>
              <a:spcBef>
                <a:spcPts val="400"/>
              </a:spcBef>
              <a:buClr>
                <a:srgbClr val="34B6E5"/>
              </a:buClr>
              <a:buSzPct val="100000"/>
            </a:pPr>
            <a:r>
              <a:rPr lang="it-IT" sz="1600" dirty="0">
                <a:solidFill>
                  <a:srgbClr val="1A1A1A"/>
                </a:solidFill>
                <a:latin typeface="Arial"/>
                <a:cs typeface="Arial"/>
              </a:rPr>
              <a:t>Il debitore gode di un </a:t>
            </a:r>
            <a:r>
              <a:rPr lang="it-IT" sz="1600" i="1" dirty="0">
                <a:solidFill>
                  <a:srgbClr val="1A1A1A"/>
                </a:solidFill>
                <a:latin typeface="Arial"/>
                <a:cs typeface="Arial"/>
              </a:rPr>
              <a:t>rating </a:t>
            </a:r>
            <a:r>
              <a:rPr lang="it-IT" sz="1600" dirty="0">
                <a:solidFill>
                  <a:srgbClr val="1A1A1A"/>
                </a:solidFill>
                <a:latin typeface="Arial"/>
                <a:cs typeface="Arial"/>
              </a:rPr>
              <a:t>migliore e quindi di tassi d’interesse più vantaggiosi, ma nessuna remunerazione è dovuta per il supporto ricevuto</a:t>
            </a:r>
            <a:endParaRPr lang="en-US" altLang="it-IT" sz="1600" dirty="0">
              <a:solidFill>
                <a:srgbClr val="1A1A1A"/>
              </a:solidFill>
              <a:latin typeface="Arial"/>
              <a:cs typeface="Arial"/>
            </a:endParaRPr>
          </a:p>
        </p:txBody>
      </p:sp>
      <p:sp>
        <p:nvSpPr>
          <p:cNvPr id="5" name="Segnaposto numero diapositiva 2">
            <a:extLst>
              <a:ext uri="{FF2B5EF4-FFF2-40B4-BE49-F238E27FC236}">
                <a16:creationId xmlns:a16="http://schemas.microsoft.com/office/drawing/2014/main" id="{85BC643C-3BA0-42D8-9F52-F9E6A73CB21F}"/>
              </a:ext>
            </a:extLst>
          </p:cNvPr>
          <p:cNvSpPr>
            <a:spLocks noGrp="1"/>
          </p:cNvSpPr>
          <p:nvPr>
            <p:ph type="sldNum" sz="quarter" idx="12"/>
          </p:nvPr>
        </p:nvSpPr>
        <p:spPr>
          <a:xfrm>
            <a:off x="6553200" y="6356350"/>
            <a:ext cx="2133600" cy="365125"/>
          </a:xfrm>
        </p:spPr>
        <p:txBody>
          <a:bodyPr/>
          <a:lstStyle/>
          <a:p>
            <a:r>
              <a:rPr lang="en-US" dirty="0"/>
              <a:t>16</a:t>
            </a:r>
          </a:p>
        </p:txBody>
      </p:sp>
    </p:spTree>
    <p:extLst>
      <p:ext uri="{BB962C8B-B14F-4D97-AF65-F5344CB8AC3E}">
        <p14:creationId xmlns:p14="http://schemas.microsoft.com/office/powerpoint/2010/main" val="292221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94EFE8-9C1D-4FCC-9953-06AFA81AEAAB}"/>
              </a:ext>
            </a:extLst>
          </p:cNvPr>
          <p:cNvSpPr>
            <a:spLocks noGrp="1"/>
          </p:cNvSpPr>
          <p:nvPr>
            <p:ph type="title"/>
          </p:nvPr>
        </p:nvSpPr>
        <p:spPr/>
        <p:txBody>
          <a:bodyPr/>
          <a:lstStyle/>
          <a:p>
            <a:r>
              <a:rPr lang="it-IT" dirty="0"/>
              <a:t>Le caratteristiche del finanziamento</a:t>
            </a:r>
          </a:p>
        </p:txBody>
      </p:sp>
      <p:sp>
        <p:nvSpPr>
          <p:cNvPr id="3" name="Rettangolo 2">
            <a:extLst>
              <a:ext uri="{FF2B5EF4-FFF2-40B4-BE49-F238E27FC236}">
                <a16:creationId xmlns:a16="http://schemas.microsoft.com/office/drawing/2014/main" id="{1E269124-DC58-489E-907E-D586D9F13083}"/>
              </a:ext>
            </a:extLst>
          </p:cNvPr>
          <p:cNvSpPr/>
          <p:nvPr/>
        </p:nvSpPr>
        <p:spPr>
          <a:xfrm>
            <a:off x="358423" y="1655675"/>
            <a:ext cx="8212922" cy="584775"/>
          </a:xfrm>
          <a:prstGeom prst="rect">
            <a:avLst/>
          </a:prstGeom>
        </p:spPr>
        <p:txBody>
          <a:bodyPr wrap="square">
            <a:spAutoFit/>
          </a:bodyPr>
          <a:lstStyle/>
          <a:p>
            <a:pPr algn="just">
              <a:spcBef>
                <a:spcPts val="400"/>
              </a:spcBef>
              <a:spcAft>
                <a:spcPts val="400"/>
              </a:spcAft>
            </a:pPr>
            <a:r>
              <a:rPr lang="it-IT" sz="1600" dirty="0">
                <a:latin typeface="Arial" panose="020B0604020202020204" pitchFamily="34" charset="0"/>
                <a:cs typeface="Arial" panose="020B0604020202020204" pitchFamily="34" charset="0"/>
              </a:rPr>
              <a:t>Esempio di come i diversi termini e condizioni del contratto possono avere un impatto differente impatto sul tasso di interesse.</a:t>
            </a:r>
          </a:p>
        </p:txBody>
      </p:sp>
      <p:sp>
        <p:nvSpPr>
          <p:cNvPr id="4" name="Rettangolo 3">
            <a:extLst>
              <a:ext uri="{FF2B5EF4-FFF2-40B4-BE49-F238E27FC236}">
                <a16:creationId xmlns:a16="http://schemas.microsoft.com/office/drawing/2014/main" id="{21C91B84-A3AD-4A66-8F09-B3B567C1C0D6}"/>
              </a:ext>
            </a:extLst>
          </p:cNvPr>
          <p:cNvSpPr/>
          <p:nvPr/>
        </p:nvSpPr>
        <p:spPr>
          <a:xfrm>
            <a:off x="1454638" y="2447243"/>
            <a:ext cx="576000" cy="142981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latin typeface="Arial" panose="020B0604020202020204" pitchFamily="34" charset="0"/>
                <a:cs typeface="Arial" panose="020B0604020202020204" pitchFamily="34" charset="0"/>
              </a:rPr>
              <a:t>Rimborso</a:t>
            </a:r>
          </a:p>
        </p:txBody>
      </p:sp>
      <p:sp>
        <p:nvSpPr>
          <p:cNvPr id="5" name="Rettangolo 4">
            <a:extLst>
              <a:ext uri="{FF2B5EF4-FFF2-40B4-BE49-F238E27FC236}">
                <a16:creationId xmlns:a16="http://schemas.microsoft.com/office/drawing/2014/main" id="{7C490A2E-E63D-4DDB-A7FF-6CFDDC78CB59}"/>
              </a:ext>
            </a:extLst>
          </p:cNvPr>
          <p:cNvSpPr/>
          <p:nvPr/>
        </p:nvSpPr>
        <p:spPr>
          <a:xfrm>
            <a:off x="2771588" y="2447243"/>
            <a:ext cx="576000" cy="142981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latin typeface="Arial" panose="020B0604020202020204" pitchFamily="34" charset="0"/>
                <a:cs typeface="Arial" panose="020B0604020202020204" pitchFamily="34" charset="0"/>
              </a:rPr>
              <a:t>Garanzie</a:t>
            </a:r>
          </a:p>
        </p:txBody>
      </p:sp>
      <p:sp>
        <p:nvSpPr>
          <p:cNvPr id="6" name="Rettangolo 5">
            <a:extLst>
              <a:ext uri="{FF2B5EF4-FFF2-40B4-BE49-F238E27FC236}">
                <a16:creationId xmlns:a16="http://schemas.microsoft.com/office/drawing/2014/main" id="{86C56B76-7727-4402-A511-C2FE16487ADA}"/>
              </a:ext>
            </a:extLst>
          </p:cNvPr>
          <p:cNvSpPr/>
          <p:nvPr/>
        </p:nvSpPr>
        <p:spPr>
          <a:xfrm>
            <a:off x="4088538" y="2422423"/>
            <a:ext cx="576000" cy="142981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latin typeface="Arial" panose="020B0604020202020204" pitchFamily="34" charset="0"/>
                <a:cs typeface="Arial" panose="020B0604020202020204" pitchFamily="34" charset="0"/>
              </a:rPr>
              <a:t>Durata</a:t>
            </a:r>
          </a:p>
        </p:txBody>
      </p:sp>
      <p:sp>
        <p:nvSpPr>
          <p:cNvPr id="7" name="Rettangolo 6">
            <a:extLst>
              <a:ext uri="{FF2B5EF4-FFF2-40B4-BE49-F238E27FC236}">
                <a16:creationId xmlns:a16="http://schemas.microsoft.com/office/drawing/2014/main" id="{12E755ED-0ABA-4CF9-BACE-6282BC3391D4}"/>
              </a:ext>
            </a:extLst>
          </p:cNvPr>
          <p:cNvSpPr/>
          <p:nvPr/>
        </p:nvSpPr>
        <p:spPr>
          <a:xfrm>
            <a:off x="5405488" y="2416075"/>
            <a:ext cx="576000" cy="142981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latin typeface="Arial" panose="020B0604020202020204" pitchFamily="34" charset="0"/>
                <a:cs typeface="Arial" panose="020B0604020202020204" pitchFamily="34" charset="0"/>
              </a:rPr>
              <a:t>Grado di privilegio</a:t>
            </a:r>
          </a:p>
        </p:txBody>
      </p:sp>
      <p:sp>
        <p:nvSpPr>
          <p:cNvPr id="8" name="Rettangolo 7">
            <a:extLst>
              <a:ext uri="{FF2B5EF4-FFF2-40B4-BE49-F238E27FC236}">
                <a16:creationId xmlns:a16="http://schemas.microsoft.com/office/drawing/2014/main" id="{F89913AC-AAF5-4327-9C77-50C0C05B3FC7}"/>
              </a:ext>
            </a:extLst>
          </p:cNvPr>
          <p:cNvSpPr/>
          <p:nvPr/>
        </p:nvSpPr>
        <p:spPr>
          <a:xfrm>
            <a:off x="8039388" y="2416075"/>
            <a:ext cx="576000" cy="142981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latin typeface="Arial" panose="020B0604020202020204" pitchFamily="34" charset="0"/>
                <a:cs typeface="Arial" panose="020B0604020202020204" pitchFamily="34" charset="0"/>
              </a:rPr>
              <a:t>Prestito convertibile</a:t>
            </a:r>
          </a:p>
        </p:txBody>
      </p:sp>
      <p:sp>
        <p:nvSpPr>
          <p:cNvPr id="9" name="Rettangolo 8">
            <a:extLst>
              <a:ext uri="{FF2B5EF4-FFF2-40B4-BE49-F238E27FC236}">
                <a16:creationId xmlns:a16="http://schemas.microsoft.com/office/drawing/2014/main" id="{CE086C4A-ACB7-4BD1-A92A-6C5B9631E69D}"/>
              </a:ext>
            </a:extLst>
          </p:cNvPr>
          <p:cNvSpPr/>
          <p:nvPr/>
        </p:nvSpPr>
        <p:spPr>
          <a:xfrm>
            <a:off x="6722438" y="2431659"/>
            <a:ext cx="576000" cy="142981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latin typeface="Arial" panose="020B0604020202020204" pitchFamily="34" charset="0"/>
                <a:cs typeface="Arial" panose="020B0604020202020204" pitchFamily="34" charset="0"/>
              </a:rPr>
              <a:t>Valuta</a:t>
            </a:r>
          </a:p>
        </p:txBody>
      </p:sp>
      <p:sp>
        <p:nvSpPr>
          <p:cNvPr id="10" name="CasellaDiTesto 9">
            <a:extLst>
              <a:ext uri="{FF2B5EF4-FFF2-40B4-BE49-F238E27FC236}">
                <a16:creationId xmlns:a16="http://schemas.microsoft.com/office/drawing/2014/main" id="{B26B2F87-30E7-4C02-9540-2283052C069C}"/>
              </a:ext>
            </a:extLst>
          </p:cNvPr>
          <p:cNvSpPr txBox="1"/>
          <p:nvPr/>
        </p:nvSpPr>
        <p:spPr>
          <a:xfrm>
            <a:off x="1424398" y="4064048"/>
            <a:ext cx="849746"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Bullet</a:t>
            </a:r>
          </a:p>
        </p:txBody>
      </p:sp>
      <p:sp>
        <p:nvSpPr>
          <p:cNvPr id="11" name="CasellaDiTesto 10">
            <a:extLst>
              <a:ext uri="{FF2B5EF4-FFF2-40B4-BE49-F238E27FC236}">
                <a16:creationId xmlns:a16="http://schemas.microsoft.com/office/drawing/2014/main" id="{EC9EB597-2D7E-4D90-B867-781D0C58C5C1}"/>
              </a:ext>
            </a:extLst>
          </p:cNvPr>
          <p:cNvSpPr txBox="1"/>
          <p:nvPr/>
        </p:nvSpPr>
        <p:spPr>
          <a:xfrm>
            <a:off x="1315200" y="5316355"/>
            <a:ext cx="1283854"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Capitale e interessi</a:t>
            </a:r>
          </a:p>
        </p:txBody>
      </p:sp>
      <p:cxnSp>
        <p:nvCxnSpPr>
          <p:cNvPr id="12" name="Connettore 2 11">
            <a:extLst>
              <a:ext uri="{FF2B5EF4-FFF2-40B4-BE49-F238E27FC236}">
                <a16:creationId xmlns:a16="http://schemas.microsoft.com/office/drawing/2014/main" id="{60A633C8-12D3-44BD-A803-C306398328A8}"/>
              </a:ext>
            </a:extLst>
          </p:cNvPr>
          <p:cNvCxnSpPr>
            <a:cxnSpLocks/>
          </p:cNvCxnSpPr>
          <p:nvPr/>
        </p:nvCxnSpPr>
        <p:spPr>
          <a:xfrm>
            <a:off x="1735384" y="4419623"/>
            <a:ext cx="0" cy="772382"/>
          </a:xfrm>
          <a:prstGeom prst="straightConnector1">
            <a:avLst/>
          </a:prstGeom>
          <a:ln>
            <a:solidFill>
              <a:srgbClr val="D03D4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a:extLst>
              <a:ext uri="{FF2B5EF4-FFF2-40B4-BE49-F238E27FC236}">
                <a16:creationId xmlns:a16="http://schemas.microsoft.com/office/drawing/2014/main" id="{C4D65A97-FBFB-4680-906D-1BC0E1B40BF3}"/>
              </a:ext>
            </a:extLst>
          </p:cNvPr>
          <p:cNvCxnSpPr>
            <a:cxnSpLocks/>
          </p:cNvCxnSpPr>
          <p:nvPr/>
        </p:nvCxnSpPr>
        <p:spPr>
          <a:xfrm>
            <a:off x="3053933" y="4419623"/>
            <a:ext cx="0" cy="772382"/>
          </a:xfrm>
          <a:prstGeom prst="straightConnector1">
            <a:avLst/>
          </a:prstGeom>
          <a:ln>
            <a:solidFill>
              <a:srgbClr val="D03D4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CasellaDiTesto 13">
            <a:extLst>
              <a:ext uri="{FF2B5EF4-FFF2-40B4-BE49-F238E27FC236}">
                <a16:creationId xmlns:a16="http://schemas.microsoft.com/office/drawing/2014/main" id="{7A992643-6231-4D99-BA85-2F744373C724}"/>
              </a:ext>
            </a:extLst>
          </p:cNvPr>
          <p:cNvSpPr txBox="1"/>
          <p:nvPr/>
        </p:nvSpPr>
        <p:spPr>
          <a:xfrm>
            <a:off x="2594614" y="4073573"/>
            <a:ext cx="849746"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No</a:t>
            </a:r>
          </a:p>
        </p:txBody>
      </p:sp>
      <p:sp>
        <p:nvSpPr>
          <p:cNvPr id="15" name="CasellaDiTesto 14">
            <a:extLst>
              <a:ext uri="{FF2B5EF4-FFF2-40B4-BE49-F238E27FC236}">
                <a16:creationId xmlns:a16="http://schemas.microsoft.com/office/drawing/2014/main" id="{F309E8B1-386B-43CB-880B-2C10A80ACB1D}"/>
              </a:ext>
            </a:extLst>
          </p:cNvPr>
          <p:cNvSpPr txBox="1"/>
          <p:nvPr/>
        </p:nvSpPr>
        <p:spPr>
          <a:xfrm>
            <a:off x="2766182" y="5329365"/>
            <a:ext cx="849746"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Si	</a:t>
            </a:r>
          </a:p>
        </p:txBody>
      </p:sp>
      <p:sp>
        <p:nvSpPr>
          <p:cNvPr id="16" name="CasellaDiTesto 15">
            <a:extLst>
              <a:ext uri="{FF2B5EF4-FFF2-40B4-BE49-F238E27FC236}">
                <a16:creationId xmlns:a16="http://schemas.microsoft.com/office/drawing/2014/main" id="{69272A86-55F2-4AF1-B65F-BD3970E39C24}"/>
              </a:ext>
            </a:extLst>
          </p:cNvPr>
          <p:cNvSpPr txBox="1"/>
          <p:nvPr/>
        </p:nvSpPr>
        <p:spPr>
          <a:xfrm>
            <a:off x="3569472" y="4064048"/>
            <a:ext cx="1563098"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Lugo termine</a:t>
            </a:r>
          </a:p>
        </p:txBody>
      </p:sp>
      <p:sp>
        <p:nvSpPr>
          <p:cNvPr id="17" name="CasellaDiTesto 16">
            <a:extLst>
              <a:ext uri="{FF2B5EF4-FFF2-40B4-BE49-F238E27FC236}">
                <a16:creationId xmlns:a16="http://schemas.microsoft.com/office/drawing/2014/main" id="{9DA9AA29-A0D3-46AE-80E3-3423C5E9888B}"/>
              </a:ext>
            </a:extLst>
          </p:cNvPr>
          <p:cNvSpPr txBox="1"/>
          <p:nvPr/>
        </p:nvSpPr>
        <p:spPr>
          <a:xfrm>
            <a:off x="3578997" y="5316355"/>
            <a:ext cx="1563098"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Breve termine</a:t>
            </a:r>
          </a:p>
        </p:txBody>
      </p:sp>
      <p:sp>
        <p:nvSpPr>
          <p:cNvPr id="18" name="CasellaDiTesto 17">
            <a:extLst>
              <a:ext uri="{FF2B5EF4-FFF2-40B4-BE49-F238E27FC236}">
                <a16:creationId xmlns:a16="http://schemas.microsoft.com/office/drawing/2014/main" id="{5E850793-3FF8-47E2-AC05-7E5546BF4127}"/>
              </a:ext>
            </a:extLst>
          </p:cNvPr>
          <p:cNvSpPr txBox="1"/>
          <p:nvPr/>
        </p:nvSpPr>
        <p:spPr>
          <a:xfrm>
            <a:off x="4905592" y="5316355"/>
            <a:ext cx="1563098"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Privilegiato</a:t>
            </a:r>
          </a:p>
        </p:txBody>
      </p:sp>
      <p:sp>
        <p:nvSpPr>
          <p:cNvPr id="19" name="CasellaDiTesto 18">
            <a:extLst>
              <a:ext uri="{FF2B5EF4-FFF2-40B4-BE49-F238E27FC236}">
                <a16:creationId xmlns:a16="http://schemas.microsoft.com/office/drawing/2014/main" id="{E22FA8D4-6A4D-49B1-B835-DA2B58BB8292}"/>
              </a:ext>
            </a:extLst>
          </p:cNvPr>
          <p:cNvSpPr txBox="1"/>
          <p:nvPr/>
        </p:nvSpPr>
        <p:spPr>
          <a:xfrm>
            <a:off x="4872633" y="4064048"/>
            <a:ext cx="1563098"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Chirografario</a:t>
            </a:r>
          </a:p>
        </p:txBody>
      </p:sp>
      <p:sp>
        <p:nvSpPr>
          <p:cNvPr id="20" name="CasellaDiTesto 19">
            <a:extLst>
              <a:ext uri="{FF2B5EF4-FFF2-40B4-BE49-F238E27FC236}">
                <a16:creationId xmlns:a16="http://schemas.microsoft.com/office/drawing/2014/main" id="{B6B9A83F-8B7D-415B-9563-FFA3C38C351B}"/>
              </a:ext>
            </a:extLst>
          </p:cNvPr>
          <p:cNvSpPr txBox="1"/>
          <p:nvPr/>
        </p:nvSpPr>
        <p:spPr>
          <a:xfrm>
            <a:off x="6145060" y="4064048"/>
            <a:ext cx="1563098"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Altro rischio</a:t>
            </a:r>
          </a:p>
        </p:txBody>
      </p:sp>
      <p:sp>
        <p:nvSpPr>
          <p:cNvPr id="21" name="CasellaDiTesto 20">
            <a:extLst>
              <a:ext uri="{FF2B5EF4-FFF2-40B4-BE49-F238E27FC236}">
                <a16:creationId xmlns:a16="http://schemas.microsoft.com/office/drawing/2014/main" id="{04104440-48EE-40B6-808A-0D37618E2723}"/>
              </a:ext>
            </a:extLst>
          </p:cNvPr>
          <p:cNvSpPr txBox="1"/>
          <p:nvPr/>
        </p:nvSpPr>
        <p:spPr>
          <a:xfrm>
            <a:off x="6222837" y="5316355"/>
            <a:ext cx="1563098"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Basso rischio</a:t>
            </a:r>
          </a:p>
        </p:txBody>
      </p:sp>
      <p:sp>
        <p:nvSpPr>
          <p:cNvPr id="22" name="CasellaDiTesto 21">
            <a:extLst>
              <a:ext uri="{FF2B5EF4-FFF2-40B4-BE49-F238E27FC236}">
                <a16:creationId xmlns:a16="http://schemas.microsoft.com/office/drawing/2014/main" id="{C0DD88DC-7798-4C0B-84D2-938B3652F710}"/>
              </a:ext>
            </a:extLst>
          </p:cNvPr>
          <p:cNvSpPr txBox="1"/>
          <p:nvPr/>
        </p:nvSpPr>
        <p:spPr>
          <a:xfrm>
            <a:off x="7404698" y="4064048"/>
            <a:ext cx="1846864"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Non convertibile</a:t>
            </a:r>
          </a:p>
        </p:txBody>
      </p:sp>
      <p:sp>
        <p:nvSpPr>
          <p:cNvPr id="23" name="CasellaDiTesto 22">
            <a:extLst>
              <a:ext uri="{FF2B5EF4-FFF2-40B4-BE49-F238E27FC236}">
                <a16:creationId xmlns:a16="http://schemas.microsoft.com/office/drawing/2014/main" id="{7E0D8A99-1FDA-4CAC-9A59-C16EAB23E171}"/>
              </a:ext>
            </a:extLst>
          </p:cNvPr>
          <p:cNvSpPr txBox="1"/>
          <p:nvPr/>
        </p:nvSpPr>
        <p:spPr>
          <a:xfrm>
            <a:off x="7367751" y="5316355"/>
            <a:ext cx="1846864" cy="307777"/>
          </a:xfrm>
          <a:prstGeom prst="rect">
            <a:avLst/>
          </a:prstGeom>
          <a:noFill/>
        </p:spPr>
        <p:txBody>
          <a:bodyPr wrap="square" rtlCol="0">
            <a:spAutoFit/>
          </a:bodyPr>
          <a:lstStyle/>
          <a:p>
            <a:pPr algn="ctr"/>
            <a:r>
              <a:rPr lang="it-IT" sz="1400" dirty="0">
                <a:latin typeface="Arial" panose="020B0604020202020204" pitchFamily="34" charset="0"/>
                <a:cs typeface="Arial" panose="020B0604020202020204" pitchFamily="34" charset="0"/>
              </a:rPr>
              <a:t>Convertibile</a:t>
            </a:r>
          </a:p>
        </p:txBody>
      </p:sp>
      <p:cxnSp>
        <p:nvCxnSpPr>
          <p:cNvPr id="24" name="Connettore 2 23">
            <a:extLst>
              <a:ext uri="{FF2B5EF4-FFF2-40B4-BE49-F238E27FC236}">
                <a16:creationId xmlns:a16="http://schemas.microsoft.com/office/drawing/2014/main" id="{AA2BA06F-57AF-4F1F-8E2B-1EE5A2DAB4E8}"/>
              </a:ext>
            </a:extLst>
          </p:cNvPr>
          <p:cNvCxnSpPr>
            <a:cxnSpLocks/>
          </p:cNvCxnSpPr>
          <p:nvPr/>
        </p:nvCxnSpPr>
        <p:spPr>
          <a:xfrm>
            <a:off x="4372482" y="4419623"/>
            <a:ext cx="0" cy="772382"/>
          </a:xfrm>
          <a:prstGeom prst="straightConnector1">
            <a:avLst/>
          </a:prstGeom>
          <a:ln>
            <a:solidFill>
              <a:srgbClr val="D03D4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Connettore 2 24">
            <a:extLst>
              <a:ext uri="{FF2B5EF4-FFF2-40B4-BE49-F238E27FC236}">
                <a16:creationId xmlns:a16="http://schemas.microsoft.com/office/drawing/2014/main" id="{68AE1E5C-374A-4EB4-A6AD-98ADDAD98F7B}"/>
              </a:ext>
            </a:extLst>
          </p:cNvPr>
          <p:cNvCxnSpPr>
            <a:cxnSpLocks/>
          </p:cNvCxnSpPr>
          <p:nvPr/>
        </p:nvCxnSpPr>
        <p:spPr>
          <a:xfrm>
            <a:off x="5691031" y="4419623"/>
            <a:ext cx="0" cy="772382"/>
          </a:xfrm>
          <a:prstGeom prst="straightConnector1">
            <a:avLst/>
          </a:prstGeom>
          <a:ln>
            <a:solidFill>
              <a:srgbClr val="D03D4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Connettore 2 25">
            <a:extLst>
              <a:ext uri="{FF2B5EF4-FFF2-40B4-BE49-F238E27FC236}">
                <a16:creationId xmlns:a16="http://schemas.microsoft.com/office/drawing/2014/main" id="{B2D3229D-B2A5-4032-9FEE-62774001B833}"/>
              </a:ext>
            </a:extLst>
          </p:cNvPr>
          <p:cNvCxnSpPr>
            <a:cxnSpLocks/>
          </p:cNvCxnSpPr>
          <p:nvPr/>
        </p:nvCxnSpPr>
        <p:spPr>
          <a:xfrm>
            <a:off x="7009580" y="4419623"/>
            <a:ext cx="0" cy="772382"/>
          </a:xfrm>
          <a:prstGeom prst="straightConnector1">
            <a:avLst/>
          </a:prstGeom>
          <a:ln>
            <a:solidFill>
              <a:srgbClr val="D03D4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Connettore 2 26">
            <a:extLst>
              <a:ext uri="{FF2B5EF4-FFF2-40B4-BE49-F238E27FC236}">
                <a16:creationId xmlns:a16="http://schemas.microsoft.com/office/drawing/2014/main" id="{FAD527F6-E289-4425-BA05-E267B767CEBB}"/>
              </a:ext>
            </a:extLst>
          </p:cNvPr>
          <p:cNvCxnSpPr>
            <a:cxnSpLocks/>
          </p:cNvCxnSpPr>
          <p:nvPr/>
        </p:nvCxnSpPr>
        <p:spPr>
          <a:xfrm>
            <a:off x="8328130" y="4419623"/>
            <a:ext cx="0" cy="772382"/>
          </a:xfrm>
          <a:prstGeom prst="straightConnector1">
            <a:avLst/>
          </a:prstGeom>
          <a:ln>
            <a:solidFill>
              <a:srgbClr val="D03D4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Rettangolo 29">
            <a:extLst>
              <a:ext uri="{FF2B5EF4-FFF2-40B4-BE49-F238E27FC236}">
                <a16:creationId xmlns:a16="http://schemas.microsoft.com/office/drawing/2014/main" id="{B4770BDF-4EE9-4A93-88D7-44E3F27C6804}"/>
              </a:ext>
            </a:extLst>
          </p:cNvPr>
          <p:cNvSpPr/>
          <p:nvPr/>
        </p:nvSpPr>
        <p:spPr>
          <a:xfrm>
            <a:off x="434663" y="4149345"/>
            <a:ext cx="713296" cy="1710092"/>
          </a:xfrm>
          <a:prstGeom prst="rect">
            <a:avLst/>
          </a:prstGeom>
          <a:gradFill flip="none" rotWithShape="1">
            <a:gsLst>
              <a:gs pos="0">
                <a:srgbClr val="C00000"/>
              </a:gs>
              <a:gs pos="83000">
                <a:schemeClr val="bg1"/>
              </a:gs>
            </a:gsLst>
            <a:lin ang="540000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sz="1400">
              <a:latin typeface="Arial" panose="020B0604020202020204" pitchFamily="34" charset="0"/>
              <a:cs typeface="Arial" panose="020B0604020202020204" pitchFamily="34" charset="0"/>
            </a:endParaRPr>
          </a:p>
        </p:txBody>
      </p:sp>
      <p:sp>
        <p:nvSpPr>
          <p:cNvPr id="31" name="CasellaDiTesto 30">
            <a:extLst>
              <a:ext uri="{FF2B5EF4-FFF2-40B4-BE49-F238E27FC236}">
                <a16:creationId xmlns:a16="http://schemas.microsoft.com/office/drawing/2014/main" id="{42A85ADD-459D-4E0D-B39B-CE72A6BDDA3D}"/>
              </a:ext>
            </a:extLst>
          </p:cNvPr>
          <p:cNvSpPr txBox="1"/>
          <p:nvPr/>
        </p:nvSpPr>
        <p:spPr>
          <a:xfrm>
            <a:off x="407182" y="4224335"/>
            <a:ext cx="791180"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Alto</a:t>
            </a:r>
          </a:p>
        </p:txBody>
      </p:sp>
      <p:sp>
        <p:nvSpPr>
          <p:cNvPr id="32" name="CasellaDiTesto 31">
            <a:extLst>
              <a:ext uri="{FF2B5EF4-FFF2-40B4-BE49-F238E27FC236}">
                <a16:creationId xmlns:a16="http://schemas.microsoft.com/office/drawing/2014/main" id="{7D8D63D6-7125-44C1-BA18-62FCB9E72372}"/>
              </a:ext>
            </a:extLst>
          </p:cNvPr>
          <p:cNvSpPr txBox="1"/>
          <p:nvPr/>
        </p:nvSpPr>
        <p:spPr>
          <a:xfrm>
            <a:off x="440400" y="5590458"/>
            <a:ext cx="791180"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Basso</a:t>
            </a:r>
          </a:p>
        </p:txBody>
      </p:sp>
      <p:sp>
        <p:nvSpPr>
          <p:cNvPr id="33" name="Segnaposto numero diapositiva 2">
            <a:extLst>
              <a:ext uri="{FF2B5EF4-FFF2-40B4-BE49-F238E27FC236}">
                <a16:creationId xmlns:a16="http://schemas.microsoft.com/office/drawing/2014/main" id="{589301A8-B6E6-45F6-B858-02036C628696}"/>
              </a:ext>
            </a:extLst>
          </p:cNvPr>
          <p:cNvSpPr>
            <a:spLocks noGrp="1"/>
          </p:cNvSpPr>
          <p:nvPr>
            <p:ph type="sldNum" sz="quarter" idx="12"/>
          </p:nvPr>
        </p:nvSpPr>
        <p:spPr>
          <a:xfrm>
            <a:off x="6553200" y="6356350"/>
            <a:ext cx="2133600" cy="365125"/>
          </a:xfrm>
        </p:spPr>
        <p:txBody>
          <a:bodyPr/>
          <a:lstStyle/>
          <a:p>
            <a:r>
              <a:rPr lang="en-US" dirty="0"/>
              <a:t>17</a:t>
            </a:r>
          </a:p>
        </p:txBody>
      </p:sp>
    </p:spTree>
    <p:extLst>
      <p:ext uri="{BB962C8B-B14F-4D97-AF65-F5344CB8AC3E}">
        <p14:creationId xmlns:p14="http://schemas.microsoft.com/office/powerpoint/2010/main" val="356729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441CCC-669F-4FB6-96C2-C62024B385CC}"/>
              </a:ext>
            </a:extLst>
          </p:cNvPr>
          <p:cNvSpPr>
            <a:spLocks noGrp="1"/>
          </p:cNvSpPr>
          <p:nvPr>
            <p:ph type="title"/>
          </p:nvPr>
        </p:nvSpPr>
        <p:spPr/>
        <p:txBody>
          <a:bodyPr/>
          <a:lstStyle/>
          <a:p>
            <a:r>
              <a:rPr lang="it-IT" dirty="0"/>
              <a:t>Il mercato di riferimento</a:t>
            </a:r>
          </a:p>
        </p:txBody>
      </p:sp>
      <p:sp>
        <p:nvSpPr>
          <p:cNvPr id="3" name="TextBox 2">
            <a:extLst>
              <a:ext uri="{FF2B5EF4-FFF2-40B4-BE49-F238E27FC236}">
                <a16:creationId xmlns:a16="http://schemas.microsoft.com/office/drawing/2014/main" id="{989F4DBE-3666-477E-8F7C-6F591C9622C2}"/>
              </a:ext>
            </a:extLst>
          </p:cNvPr>
          <p:cNvSpPr txBox="1"/>
          <p:nvPr/>
        </p:nvSpPr>
        <p:spPr>
          <a:xfrm>
            <a:off x="430141" y="1439333"/>
            <a:ext cx="7470847" cy="3475310"/>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La posizione espressa dal Draft (</a:t>
            </a:r>
            <a:r>
              <a:rPr lang="it-IT" sz="1600" i="1" dirty="0" err="1">
                <a:solidFill>
                  <a:srgbClr val="1A1A1A"/>
                </a:solidFill>
                <a:latin typeface="Arial"/>
                <a:cs typeface="Arial"/>
              </a:rPr>
              <a:t>geographical</a:t>
            </a:r>
            <a:r>
              <a:rPr lang="it-IT" sz="1600" i="1" dirty="0">
                <a:solidFill>
                  <a:srgbClr val="1A1A1A"/>
                </a:solidFill>
                <a:latin typeface="Arial"/>
                <a:cs typeface="Arial"/>
              </a:rPr>
              <a:t> location of the </a:t>
            </a:r>
            <a:r>
              <a:rPr lang="it-IT" sz="1600" i="1" dirty="0" err="1">
                <a:solidFill>
                  <a:srgbClr val="1A1A1A"/>
                </a:solidFill>
                <a:latin typeface="Arial"/>
                <a:cs typeface="Arial"/>
              </a:rPr>
              <a:t>borrower</a:t>
            </a:r>
            <a:r>
              <a:rPr lang="it-IT" sz="1600" dirty="0">
                <a:solidFill>
                  <a:srgbClr val="1A1A1A"/>
                </a:solidFill>
                <a:latin typeface="Arial"/>
                <a:cs typeface="Arial"/>
              </a:rPr>
              <a:t>), diametralmente opposta a quella espressa nella Circolare (mercato di approvvigionamento del finanziatore), riflette in modo più adeguato ciò che è possibile osservare sul libero mercato </a:t>
            </a:r>
          </a:p>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Si considerino ad esempio due recenti emissioni obbligazionarie comparabili (scadenza a sette anni, tasso fisso, stesso rating e stesso settore di appartenenza) effettuate all’inizio del mese di settembre 2018 da una società italiana e da una società spagnola</a:t>
            </a:r>
          </a:p>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Il bond italiano è stato collocato con uno spread di 165 bps, significativamente superiore allo spread del bond spagnolo, pari a 95 bps</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Il tema è rilevante soprattutto nei casi in cui non è possibile trovare operazioni comparabili nel mercato del debitore</a:t>
            </a:r>
            <a:endParaRPr lang="en-US" altLang="it-IT" sz="1600" dirty="0">
              <a:solidFill>
                <a:srgbClr val="1A1A1A"/>
              </a:solidFill>
              <a:latin typeface="Arial"/>
              <a:cs typeface="Arial"/>
            </a:endParaRPr>
          </a:p>
        </p:txBody>
      </p:sp>
      <p:sp>
        <p:nvSpPr>
          <p:cNvPr id="4" name="Segnaposto numero diapositiva 2">
            <a:extLst>
              <a:ext uri="{FF2B5EF4-FFF2-40B4-BE49-F238E27FC236}">
                <a16:creationId xmlns:a16="http://schemas.microsoft.com/office/drawing/2014/main" id="{BC9A860C-58A7-4999-A4D1-F4CA5C64F952}"/>
              </a:ext>
            </a:extLst>
          </p:cNvPr>
          <p:cNvSpPr>
            <a:spLocks noGrp="1"/>
          </p:cNvSpPr>
          <p:nvPr>
            <p:ph type="sldNum" sz="quarter" idx="12"/>
          </p:nvPr>
        </p:nvSpPr>
        <p:spPr>
          <a:xfrm>
            <a:off x="6553200" y="6356350"/>
            <a:ext cx="2133600" cy="365125"/>
          </a:xfrm>
        </p:spPr>
        <p:txBody>
          <a:bodyPr/>
          <a:lstStyle/>
          <a:p>
            <a:r>
              <a:rPr lang="en-US" dirty="0"/>
              <a:t>18</a:t>
            </a:r>
          </a:p>
        </p:txBody>
      </p:sp>
    </p:spTree>
    <p:extLst>
      <p:ext uri="{BB962C8B-B14F-4D97-AF65-F5344CB8AC3E}">
        <p14:creationId xmlns:p14="http://schemas.microsoft.com/office/powerpoint/2010/main" val="44056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Agenda</a:t>
            </a:r>
          </a:p>
        </p:txBody>
      </p:sp>
      <p:sp>
        <p:nvSpPr>
          <p:cNvPr id="5" name="Segnaposto numero diapositiva 2"/>
          <p:cNvSpPr>
            <a:spLocks noGrp="1"/>
          </p:cNvSpPr>
          <p:nvPr>
            <p:ph type="sldNum" sz="quarter" idx="12"/>
          </p:nvPr>
        </p:nvSpPr>
        <p:spPr/>
        <p:txBody>
          <a:bodyPr/>
          <a:lstStyle/>
          <a:p>
            <a:r>
              <a:rPr lang="en-US" dirty="0"/>
              <a:t>1</a:t>
            </a:r>
          </a:p>
        </p:txBody>
      </p:sp>
      <p:sp>
        <p:nvSpPr>
          <p:cNvPr id="6" name="TextBox 2">
            <a:extLst>
              <a:ext uri="{FF2B5EF4-FFF2-40B4-BE49-F238E27FC236}">
                <a16:creationId xmlns:a16="http://schemas.microsoft.com/office/drawing/2014/main" id="{82CB5590-F10F-481B-93A5-DAB6775C4EB4}"/>
              </a:ext>
            </a:extLst>
          </p:cNvPr>
          <p:cNvSpPr txBox="1"/>
          <p:nvPr/>
        </p:nvSpPr>
        <p:spPr>
          <a:xfrm>
            <a:off x="358423" y="1573804"/>
            <a:ext cx="7512588" cy="1308563"/>
          </a:xfrm>
          <a:prstGeom prst="rect">
            <a:avLst/>
          </a:prstGeom>
          <a:noFill/>
        </p:spPr>
        <p:txBody>
          <a:bodyPr wrap="square" rtlCol="0">
            <a:spAutoFit/>
          </a:bodyPr>
          <a:lstStyle/>
          <a:p>
            <a:pPr marL="357188" lvl="2" indent="-357188">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Introduzione</a:t>
            </a:r>
          </a:p>
          <a:p>
            <a:pPr marL="357188" lvl="2" indent="-357188">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Quadro normativo</a:t>
            </a:r>
          </a:p>
          <a:p>
            <a:pPr marL="357188" lvl="2" indent="-357188">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La determinazione del tasso di mercato</a:t>
            </a:r>
          </a:p>
          <a:p>
            <a:pPr marL="357188" lvl="2" indent="-357188">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Conclusioni</a:t>
            </a:r>
          </a:p>
        </p:txBody>
      </p:sp>
    </p:spTree>
    <p:extLst>
      <p:ext uri="{BB962C8B-B14F-4D97-AF65-F5344CB8AC3E}">
        <p14:creationId xmlns:p14="http://schemas.microsoft.com/office/powerpoint/2010/main" val="1497035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441CCC-669F-4FB6-96C2-C62024B385CC}"/>
              </a:ext>
            </a:extLst>
          </p:cNvPr>
          <p:cNvSpPr>
            <a:spLocks noGrp="1"/>
          </p:cNvSpPr>
          <p:nvPr>
            <p:ph type="title"/>
          </p:nvPr>
        </p:nvSpPr>
        <p:spPr/>
        <p:txBody>
          <a:bodyPr/>
          <a:lstStyle/>
          <a:p>
            <a:r>
              <a:rPr lang="it-IT" dirty="0"/>
              <a:t>Il mercato di riferimento</a:t>
            </a:r>
          </a:p>
        </p:txBody>
      </p:sp>
      <p:sp>
        <p:nvSpPr>
          <p:cNvPr id="3" name="TextBox 2">
            <a:extLst>
              <a:ext uri="{FF2B5EF4-FFF2-40B4-BE49-F238E27FC236}">
                <a16:creationId xmlns:a16="http://schemas.microsoft.com/office/drawing/2014/main" id="{989F4DBE-3666-477E-8F7C-6F591C9622C2}"/>
              </a:ext>
            </a:extLst>
          </p:cNvPr>
          <p:cNvSpPr txBox="1"/>
          <p:nvPr/>
        </p:nvSpPr>
        <p:spPr>
          <a:xfrm>
            <a:off x="430141" y="1439333"/>
            <a:ext cx="7570859" cy="2933624"/>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In tale contesto, a nostro avviso, l’analisi più appropriata potrebbe essere :</a:t>
            </a:r>
          </a:p>
          <a:p>
            <a:pPr marL="814388" lvl="3"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Stimare tasso </a:t>
            </a:r>
            <a:r>
              <a:rPr lang="it-IT" sz="1600" i="1" dirty="0">
                <a:solidFill>
                  <a:srgbClr val="1A1A1A"/>
                </a:solidFill>
                <a:latin typeface="Arial"/>
                <a:cs typeface="Arial"/>
              </a:rPr>
              <a:t>risk free </a:t>
            </a:r>
            <a:r>
              <a:rPr lang="it-IT" sz="1600" dirty="0">
                <a:solidFill>
                  <a:srgbClr val="1A1A1A"/>
                </a:solidFill>
                <a:latin typeface="Arial"/>
                <a:cs typeface="Arial"/>
              </a:rPr>
              <a:t>(minimo rischio di </a:t>
            </a:r>
            <a:r>
              <a:rPr lang="it-IT" sz="1600" i="1" dirty="0">
                <a:solidFill>
                  <a:srgbClr val="1A1A1A"/>
                </a:solidFill>
                <a:latin typeface="Arial"/>
                <a:cs typeface="Arial"/>
              </a:rPr>
              <a:t>default</a:t>
            </a:r>
            <a:r>
              <a:rPr lang="it-IT" sz="1600" dirty="0">
                <a:solidFill>
                  <a:srgbClr val="1A1A1A"/>
                </a:solidFill>
                <a:latin typeface="Arial"/>
                <a:cs typeface="Arial"/>
              </a:rPr>
              <a:t>)</a:t>
            </a:r>
          </a:p>
          <a:p>
            <a:pPr marL="814388" lvl="3"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Stimare un </a:t>
            </a:r>
            <a:r>
              <a:rPr lang="it-IT" sz="1600" i="1" dirty="0">
                <a:solidFill>
                  <a:srgbClr val="1A1A1A"/>
                </a:solidFill>
                <a:latin typeface="Arial"/>
                <a:cs typeface="Arial"/>
              </a:rPr>
              <a:t>risk premium </a:t>
            </a:r>
            <a:r>
              <a:rPr lang="it-IT" sz="1600" dirty="0">
                <a:solidFill>
                  <a:srgbClr val="1A1A1A"/>
                </a:solidFill>
                <a:latin typeface="Arial"/>
                <a:cs typeface="Arial"/>
              </a:rPr>
              <a:t>sulla base di (i) rischio di credito come riflesso nel </a:t>
            </a:r>
            <a:r>
              <a:rPr lang="it-IT" sz="1600" i="1" dirty="0">
                <a:solidFill>
                  <a:srgbClr val="1A1A1A"/>
                </a:solidFill>
                <a:latin typeface="Arial"/>
                <a:cs typeface="Arial"/>
              </a:rPr>
              <a:t>credit rating</a:t>
            </a:r>
            <a:r>
              <a:rPr lang="it-IT" sz="1600" dirty="0">
                <a:solidFill>
                  <a:srgbClr val="1A1A1A"/>
                </a:solidFill>
                <a:latin typeface="Arial"/>
                <a:cs typeface="Arial"/>
              </a:rPr>
              <a:t> e (ii) </a:t>
            </a:r>
            <a:r>
              <a:rPr lang="it-IT" sz="1600" i="1" dirty="0">
                <a:solidFill>
                  <a:srgbClr val="1A1A1A"/>
                </a:solidFill>
                <a:latin typeface="Arial"/>
                <a:cs typeface="Arial"/>
              </a:rPr>
              <a:t>country risk</a:t>
            </a:r>
            <a:r>
              <a:rPr lang="it-IT" sz="1600" dirty="0">
                <a:solidFill>
                  <a:srgbClr val="1A1A1A"/>
                </a:solidFill>
                <a:latin typeface="Arial"/>
                <a:cs typeface="Arial"/>
              </a:rPr>
              <a:t>, che nell’esempio appena fornito non è riflesso nel </a:t>
            </a:r>
            <a:r>
              <a:rPr lang="it-IT" sz="1600" i="1" dirty="0">
                <a:solidFill>
                  <a:srgbClr val="1A1A1A"/>
                </a:solidFill>
                <a:latin typeface="Arial"/>
                <a:cs typeface="Arial"/>
              </a:rPr>
              <a:t>credit rating</a:t>
            </a:r>
            <a:endParaRPr lang="it-IT" sz="1600" dirty="0">
              <a:solidFill>
                <a:srgbClr val="1A1A1A"/>
              </a:solidFill>
              <a:latin typeface="Arial"/>
              <a:cs typeface="Arial"/>
            </a:endParaRPr>
          </a:p>
          <a:p>
            <a:pPr marL="357188" lvl="2" indent="-357188" algn="just">
              <a:lnSpc>
                <a:spcPct val="110000"/>
              </a:lnSpc>
              <a:spcBef>
                <a:spcPts val="400"/>
              </a:spcBef>
              <a:buClr>
                <a:srgbClr val="34B6E5"/>
              </a:buClr>
              <a:buSzPct val="100000"/>
              <a:buBlip>
                <a:blip r:embed="rId2"/>
              </a:buBlip>
            </a:pPr>
            <a:r>
              <a:rPr lang="it-IT" sz="1600" dirty="0">
                <a:solidFill>
                  <a:srgbClr val="1A1A1A"/>
                </a:solidFill>
                <a:latin typeface="Arial"/>
                <a:cs typeface="Arial"/>
              </a:rPr>
              <a:t>L'analisi di </a:t>
            </a:r>
            <a:r>
              <a:rPr lang="it-IT" sz="1600" i="1" dirty="0">
                <a:solidFill>
                  <a:srgbClr val="1A1A1A"/>
                </a:solidFill>
                <a:latin typeface="Arial"/>
                <a:cs typeface="Arial"/>
              </a:rPr>
              <a:t>benchmark </a:t>
            </a:r>
            <a:r>
              <a:rPr lang="it-IT" sz="1600" dirty="0">
                <a:solidFill>
                  <a:srgbClr val="1A1A1A"/>
                </a:solidFill>
                <a:latin typeface="Arial"/>
                <a:cs typeface="Arial"/>
              </a:rPr>
              <a:t>potrebbe essere svolta facendo riferimento (i) al tasso di obbligazioni comparabili emesse sul mercato italiano, o in assenza di operazioni comparabili su questo mercato, (ii) al tasso di obbligazioni comparabili emesse da società che svolgono la loro attività nell'Unione europea e successivamente effettuare un aggiustamento per il rischio paese</a:t>
            </a:r>
          </a:p>
        </p:txBody>
      </p:sp>
      <p:sp>
        <p:nvSpPr>
          <p:cNvPr id="4" name="Rettangolo 3">
            <a:extLst>
              <a:ext uri="{FF2B5EF4-FFF2-40B4-BE49-F238E27FC236}">
                <a16:creationId xmlns:a16="http://schemas.microsoft.com/office/drawing/2014/main" id="{B6966859-9D15-4F31-816E-F33EEAA10D97}"/>
              </a:ext>
            </a:extLst>
          </p:cNvPr>
          <p:cNvSpPr/>
          <p:nvPr/>
        </p:nvSpPr>
        <p:spPr>
          <a:xfrm>
            <a:off x="877824" y="4767931"/>
            <a:ext cx="7123176" cy="584775"/>
          </a:xfrm>
          <a:prstGeom prst="rect">
            <a:avLst/>
          </a:prstGeom>
          <a:solidFill>
            <a:schemeClr val="accent4"/>
          </a:solidFill>
        </p:spPr>
        <p:txBody>
          <a:bodyPr wrap="square">
            <a:spAutoFit/>
          </a:bodyPr>
          <a:lstStyle/>
          <a:p>
            <a:r>
              <a:rPr lang="it-IT" sz="1600" dirty="0">
                <a:latin typeface="Arial" panose="020B0604020202020204" pitchFamily="34" charset="0"/>
                <a:cs typeface="Arial" panose="020B0604020202020204" pitchFamily="34" charset="0"/>
              </a:rPr>
              <a:t>Nella pratica le Amministrazioni finanziarie di diversi paesi adottano spesso posizioni contraddittorie</a:t>
            </a:r>
          </a:p>
        </p:txBody>
      </p:sp>
      <p:sp>
        <p:nvSpPr>
          <p:cNvPr id="5" name="Segnaposto numero diapositiva 2">
            <a:extLst>
              <a:ext uri="{FF2B5EF4-FFF2-40B4-BE49-F238E27FC236}">
                <a16:creationId xmlns:a16="http://schemas.microsoft.com/office/drawing/2014/main" id="{3564CCAE-0033-49CA-BD01-3A9CBDE0262D}"/>
              </a:ext>
            </a:extLst>
          </p:cNvPr>
          <p:cNvSpPr>
            <a:spLocks noGrp="1"/>
          </p:cNvSpPr>
          <p:nvPr>
            <p:ph type="sldNum" sz="quarter" idx="12"/>
          </p:nvPr>
        </p:nvSpPr>
        <p:spPr>
          <a:xfrm>
            <a:off x="6553200" y="6356350"/>
            <a:ext cx="2133600" cy="365125"/>
          </a:xfrm>
        </p:spPr>
        <p:txBody>
          <a:bodyPr/>
          <a:lstStyle/>
          <a:p>
            <a:r>
              <a:rPr lang="en-US" dirty="0"/>
              <a:t>19</a:t>
            </a:r>
          </a:p>
        </p:txBody>
      </p:sp>
    </p:spTree>
    <p:extLst>
      <p:ext uri="{BB962C8B-B14F-4D97-AF65-F5344CB8AC3E}">
        <p14:creationId xmlns:p14="http://schemas.microsoft.com/office/powerpoint/2010/main" val="2758937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302" y="2297559"/>
            <a:ext cx="4644157" cy="2239920"/>
          </a:xfrm>
        </p:spPr>
        <p:txBody>
          <a:bodyPr>
            <a:normAutofit/>
          </a:bodyPr>
          <a:lstStyle/>
          <a:p>
            <a:r>
              <a:rPr lang="it-IT" dirty="0"/>
              <a:t>CONCLUSIONI</a:t>
            </a:r>
          </a:p>
        </p:txBody>
      </p:sp>
    </p:spTree>
    <p:extLst>
      <p:ext uri="{BB962C8B-B14F-4D97-AF65-F5344CB8AC3E}">
        <p14:creationId xmlns:p14="http://schemas.microsoft.com/office/powerpoint/2010/main" val="101340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171AAA-271C-4444-B6A0-CF14A4639826}"/>
              </a:ext>
            </a:extLst>
          </p:cNvPr>
          <p:cNvSpPr>
            <a:spLocks noGrp="1"/>
          </p:cNvSpPr>
          <p:nvPr>
            <p:ph type="title"/>
          </p:nvPr>
        </p:nvSpPr>
        <p:spPr/>
        <p:txBody>
          <a:bodyPr/>
          <a:lstStyle/>
          <a:p>
            <a:r>
              <a:rPr lang="it-IT" dirty="0"/>
              <a:t>Conclusioni</a:t>
            </a:r>
          </a:p>
        </p:txBody>
      </p:sp>
      <p:sp>
        <p:nvSpPr>
          <p:cNvPr id="4" name="TextBox 2">
            <a:extLst>
              <a:ext uri="{FF2B5EF4-FFF2-40B4-BE49-F238E27FC236}">
                <a16:creationId xmlns:a16="http://schemas.microsoft.com/office/drawing/2014/main" id="{C981DE1F-FFD8-4F28-9613-393CDD844A96}"/>
              </a:ext>
            </a:extLst>
          </p:cNvPr>
          <p:cNvSpPr txBox="1"/>
          <p:nvPr/>
        </p:nvSpPr>
        <p:spPr>
          <a:xfrm>
            <a:off x="430141" y="1398966"/>
            <a:ext cx="7512588" cy="4558684"/>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buBlip>
              <a:tabLst>
                <a:tab pos="1166813" algn="l"/>
              </a:tabLst>
            </a:pPr>
            <a:r>
              <a:rPr lang="it-IT" altLang="it-IT" sz="1600" dirty="0">
                <a:solidFill>
                  <a:srgbClr val="1A1A1A"/>
                </a:solidFill>
                <a:latin typeface="Arial"/>
                <a:cs typeface="Arial"/>
              </a:rPr>
              <a:t>Il merito di credito del debitore, in quanto fattore primario nella determinazione del tasso d’interesse, diventerà un punto cruciale nella contesa tra Amministrazione finanziaria e contribuente.</a:t>
            </a:r>
          </a:p>
          <a:p>
            <a:pPr marL="357188" lvl="2" indent="-357188" algn="just">
              <a:lnSpc>
                <a:spcPct val="110000"/>
              </a:lnSpc>
              <a:spcBef>
                <a:spcPts val="400"/>
              </a:spcBef>
              <a:buClr>
                <a:srgbClr val="34B6E5"/>
              </a:buClr>
              <a:buSzPct val="100000"/>
              <a:buBlip>
                <a:blip r:embed="rId2"/>
              </a:buBlip>
              <a:tabLst>
                <a:tab pos="1166813" algn="l"/>
              </a:tabLst>
            </a:pPr>
            <a:r>
              <a:rPr lang="it-IT" altLang="it-IT" sz="1600" dirty="0">
                <a:solidFill>
                  <a:srgbClr val="1A1A1A"/>
                </a:solidFill>
                <a:latin typeface="Arial"/>
                <a:cs typeface="Arial"/>
              </a:rPr>
              <a:t>La determinazione della probabilità di </a:t>
            </a:r>
            <a:r>
              <a:rPr lang="it-IT" altLang="it-IT" sz="1600" i="1" dirty="0">
                <a:solidFill>
                  <a:srgbClr val="1A1A1A"/>
                </a:solidFill>
                <a:latin typeface="Arial"/>
                <a:cs typeface="Arial"/>
              </a:rPr>
              <a:t>default </a:t>
            </a:r>
            <a:r>
              <a:rPr lang="it-IT" altLang="it-IT" sz="1600" dirty="0">
                <a:solidFill>
                  <a:srgbClr val="1A1A1A"/>
                </a:solidFill>
                <a:latin typeface="Arial"/>
                <a:cs typeface="Arial"/>
              </a:rPr>
              <a:t>e l’impatto economico che l’appartenenza ad un gruppo può avere sulla percezione che il mercato ha della capacità del debitore di far fronte alle proprie obbligazioni, sono al centro di un acceso dibattito. Al momento manca tuttavia un punto di vista condiviso in merito ai criteri da usare per misurare questo impatto.</a:t>
            </a:r>
          </a:p>
          <a:p>
            <a:pPr marL="357188" lvl="2" indent="-357188" algn="just">
              <a:lnSpc>
                <a:spcPct val="110000"/>
              </a:lnSpc>
              <a:spcBef>
                <a:spcPts val="400"/>
              </a:spcBef>
              <a:buClr>
                <a:srgbClr val="34B6E5"/>
              </a:buClr>
              <a:buSzPct val="100000"/>
              <a:buBlip>
                <a:blip r:embed="rId2"/>
              </a:buBlip>
              <a:tabLst>
                <a:tab pos="1166813" algn="l"/>
              </a:tabLst>
            </a:pPr>
            <a:r>
              <a:rPr lang="it-IT" altLang="it-IT" sz="1600" dirty="0">
                <a:solidFill>
                  <a:srgbClr val="1A1A1A"/>
                </a:solidFill>
                <a:latin typeface="Arial"/>
                <a:cs typeface="Arial"/>
              </a:rPr>
              <a:t>Le valutazioni economiche sono divenute sempre più sofisticate ma, allo stesso tempo, si avverte l’esigenza di implementare politiche di prezzo semplici e documentabili, al fine di garantire un processo di verifica trasparente in un contesto in cui le Amministrazioni finanziarie assumono spesso posizioni divergenti e dispongono di competenze tecniche non sempre allineate.</a:t>
            </a:r>
          </a:p>
          <a:p>
            <a:pPr marL="357188" lvl="2" indent="-357188" algn="just">
              <a:lnSpc>
                <a:spcPct val="110000"/>
              </a:lnSpc>
              <a:spcBef>
                <a:spcPts val="400"/>
              </a:spcBef>
              <a:buClr>
                <a:srgbClr val="34B6E5"/>
              </a:buClr>
              <a:buSzPct val="100000"/>
              <a:buBlip>
                <a:blip r:embed="rId2"/>
              </a:buBlip>
              <a:tabLst>
                <a:tab pos="1166813" algn="l"/>
              </a:tabLst>
            </a:pPr>
            <a:r>
              <a:rPr lang="it-IT" altLang="it-IT" sz="1600" dirty="0">
                <a:solidFill>
                  <a:srgbClr val="1A1A1A"/>
                </a:solidFill>
                <a:latin typeface="Arial"/>
                <a:cs typeface="Arial"/>
              </a:rPr>
              <a:t>Per l’Italia rimaniamo in attesa dei chiarimenti che saranno forniti nei documenti di prassi.</a:t>
            </a:r>
          </a:p>
        </p:txBody>
      </p:sp>
      <p:sp>
        <p:nvSpPr>
          <p:cNvPr id="5" name="Segnaposto numero diapositiva 2">
            <a:extLst>
              <a:ext uri="{FF2B5EF4-FFF2-40B4-BE49-F238E27FC236}">
                <a16:creationId xmlns:a16="http://schemas.microsoft.com/office/drawing/2014/main" id="{9ED411D8-A0F9-4D8E-A197-BDC605EF7E88}"/>
              </a:ext>
            </a:extLst>
          </p:cNvPr>
          <p:cNvSpPr>
            <a:spLocks noGrp="1"/>
          </p:cNvSpPr>
          <p:nvPr>
            <p:ph type="sldNum" sz="quarter" idx="12"/>
          </p:nvPr>
        </p:nvSpPr>
        <p:spPr>
          <a:xfrm>
            <a:off x="6553200" y="6356350"/>
            <a:ext cx="2133600" cy="365125"/>
          </a:xfrm>
        </p:spPr>
        <p:txBody>
          <a:bodyPr/>
          <a:lstStyle/>
          <a:p>
            <a:r>
              <a:rPr lang="en-US" dirty="0"/>
              <a:t>21</a:t>
            </a:r>
          </a:p>
        </p:txBody>
      </p:sp>
    </p:spTree>
    <p:extLst>
      <p:ext uri="{BB962C8B-B14F-4D97-AF65-F5344CB8AC3E}">
        <p14:creationId xmlns:p14="http://schemas.microsoft.com/office/powerpoint/2010/main" val="7813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14" y="1659817"/>
            <a:ext cx="4644157" cy="2239920"/>
          </a:xfrm>
        </p:spPr>
        <p:txBody>
          <a:bodyPr/>
          <a:lstStyle/>
          <a:p>
            <a:r>
              <a:rPr lang="en-US" dirty="0"/>
              <a:t>ABOUT TAXAND</a:t>
            </a:r>
          </a:p>
        </p:txBody>
      </p:sp>
      <p:sp>
        <p:nvSpPr>
          <p:cNvPr id="3" name="TextBox 2"/>
          <p:cNvSpPr txBox="1"/>
          <p:nvPr/>
        </p:nvSpPr>
        <p:spPr>
          <a:xfrm>
            <a:off x="2009868" y="3438327"/>
            <a:ext cx="3638186" cy="1384995"/>
          </a:xfrm>
          <a:prstGeom prst="rect">
            <a:avLst/>
          </a:prstGeom>
          <a:noFill/>
        </p:spPr>
        <p:txBody>
          <a:bodyPr wrap="square" rtlCol="0">
            <a:spAutoFit/>
          </a:bodyPr>
          <a:lstStyle/>
          <a:p>
            <a:r>
              <a:rPr lang="en-GB" baseline="30000" dirty="0">
                <a:latin typeface="Arial"/>
                <a:cs typeface="Arial"/>
              </a:rPr>
              <a:t>Taxand is the world’s largest independent tax organisation with more than 400 tax partners and over 2,000 tax advisors in over 40 countries. Taxand focuses on delivering high quality, integrated tax advice, free from conflict creating audit work. Taxand advisors work together to deliver global tax services for clients.</a:t>
            </a:r>
            <a:endParaRPr lang="en-US" baseline="30000" dirty="0">
              <a:latin typeface="Arial"/>
              <a:cs typeface="Arial"/>
            </a:endParaRPr>
          </a:p>
        </p:txBody>
      </p:sp>
      <p:sp>
        <p:nvSpPr>
          <p:cNvPr id="5" name="Rectangle 4"/>
          <p:cNvSpPr/>
          <p:nvPr/>
        </p:nvSpPr>
        <p:spPr>
          <a:xfrm>
            <a:off x="5436704" y="5712768"/>
            <a:ext cx="2902227" cy="954107"/>
          </a:xfrm>
          <a:prstGeom prst="rect">
            <a:avLst/>
          </a:prstGeom>
        </p:spPr>
        <p:txBody>
          <a:bodyPr wrap="square">
            <a:spAutoFit/>
          </a:bodyPr>
          <a:lstStyle/>
          <a:p>
            <a:pPr marL="0" lvl="2" defTabSz="914400" fontAlgn="base">
              <a:spcBef>
                <a:spcPct val="0"/>
              </a:spcBef>
            </a:pPr>
            <a:r>
              <a:rPr lang="en-NZ" sz="800" dirty="0">
                <a:solidFill>
                  <a:srgbClr val="FFFFFF"/>
                </a:solidFill>
                <a:latin typeface="Arial" charset="0"/>
              </a:rPr>
              <a:t>Taxand is a global organisation of tax advisory firms. Each firm in each country is a separate and independent legal entity responsible for delivering client services.</a:t>
            </a:r>
          </a:p>
          <a:p>
            <a:pPr marL="0" lvl="2" defTabSz="914400" fontAlgn="base">
              <a:spcBef>
                <a:spcPct val="0"/>
              </a:spcBef>
            </a:pPr>
            <a:endParaRPr lang="en-NZ" sz="800" dirty="0">
              <a:solidFill>
                <a:srgbClr val="FFFFFF"/>
              </a:solidFill>
              <a:latin typeface="Arial" charset="0"/>
            </a:endParaRPr>
          </a:p>
          <a:p>
            <a:pPr marL="0" lvl="2" defTabSz="914400" fontAlgn="base">
              <a:spcBef>
                <a:spcPct val="0"/>
              </a:spcBef>
            </a:pPr>
            <a:r>
              <a:rPr lang="en-NZ" sz="800" dirty="0">
                <a:solidFill>
                  <a:srgbClr val="FFFFFF"/>
                </a:solidFill>
                <a:latin typeface="Arial" charset="0"/>
              </a:rPr>
              <a:t>© Copyright Taxand Economic Interest Grouping 2017</a:t>
            </a:r>
            <a:br>
              <a:rPr lang="en-NZ" sz="800" dirty="0">
                <a:solidFill>
                  <a:srgbClr val="FFFFFF"/>
                </a:solidFill>
                <a:latin typeface="Arial" charset="0"/>
              </a:rPr>
            </a:br>
            <a:r>
              <a:rPr lang="en-NZ" sz="800" dirty="0">
                <a:solidFill>
                  <a:srgbClr val="FFFFFF"/>
                </a:solidFill>
                <a:latin typeface="Arial" charset="0"/>
              </a:rPr>
              <a:t>Registered office: 1B </a:t>
            </a:r>
            <a:r>
              <a:rPr lang="en-NZ" sz="800" dirty="0" err="1">
                <a:solidFill>
                  <a:srgbClr val="FFFFFF"/>
                </a:solidFill>
                <a:latin typeface="Arial" charset="0"/>
              </a:rPr>
              <a:t>Heienhaff</a:t>
            </a:r>
            <a:r>
              <a:rPr lang="en-NZ" sz="800" dirty="0">
                <a:solidFill>
                  <a:srgbClr val="FFFFFF"/>
                </a:solidFill>
                <a:latin typeface="Arial" charset="0"/>
              </a:rPr>
              <a:t>, L-1736 </a:t>
            </a:r>
            <a:r>
              <a:rPr lang="en-NZ" sz="800" dirty="0" err="1">
                <a:solidFill>
                  <a:srgbClr val="FFFFFF"/>
                </a:solidFill>
                <a:latin typeface="Arial" charset="0"/>
              </a:rPr>
              <a:t>Senningerberg</a:t>
            </a:r>
            <a:r>
              <a:rPr lang="en-NZ" sz="800" dirty="0">
                <a:solidFill>
                  <a:srgbClr val="FFFFFF"/>
                </a:solidFill>
                <a:latin typeface="Arial" charset="0"/>
              </a:rPr>
              <a:t> – RCS Luxembourg C68 </a:t>
            </a:r>
          </a:p>
        </p:txBody>
      </p:sp>
      <p:sp>
        <p:nvSpPr>
          <p:cNvPr id="6" name="TextBox 5"/>
          <p:cNvSpPr txBox="1"/>
          <p:nvPr/>
        </p:nvSpPr>
        <p:spPr>
          <a:xfrm>
            <a:off x="6831831" y="3693906"/>
            <a:ext cx="1457936" cy="184666"/>
          </a:xfrm>
          <a:prstGeom prst="rect">
            <a:avLst/>
          </a:prstGeom>
          <a:noFill/>
        </p:spPr>
        <p:txBody>
          <a:bodyPr wrap="square" lIns="0" tIns="0" rIns="0" bIns="0">
            <a:spAutoFit/>
          </a:bodyPr>
          <a:lstStyle/>
          <a:p>
            <a:pPr algn="r" defTabSz="914400" fontAlgn="base">
              <a:spcBef>
                <a:spcPct val="0"/>
              </a:spcBef>
              <a:spcAft>
                <a:spcPct val="0"/>
              </a:spcAft>
              <a:defRPr/>
            </a:pPr>
            <a:r>
              <a:rPr lang="en-GB" sz="1200" b="1" spc="44" dirty="0">
                <a:solidFill>
                  <a:srgbClr val="FFFFFF"/>
                </a:solidFill>
                <a:latin typeface="Arial"/>
              </a:rPr>
              <a:t>www.taxand.com</a:t>
            </a:r>
            <a:endParaRPr lang="en-GB" sz="1600" b="1" spc="44" dirty="0">
              <a:solidFill>
                <a:srgbClr val="FFFFFF"/>
              </a:solidFill>
              <a:latin typeface="Arial"/>
            </a:endParaRPr>
          </a:p>
        </p:txBody>
      </p:sp>
    </p:spTree>
    <p:extLst>
      <p:ext uri="{BB962C8B-B14F-4D97-AF65-F5344CB8AC3E}">
        <p14:creationId xmlns:p14="http://schemas.microsoft.com/office/powerpoint/2010/main" val="104158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2">
            <a:extLst>
              <a:ext uri="{FF2B5EF4-FFF2-40B4-BE49-F238E27FC236}">
                <a16:creationId xmlns:a16="http://schemas.microsoft.com/office/drawing/2014/main" id="{9ED411D8-A0F9-4D8E-A197-BDC605EF7E88}"/>
              </a:ext>
            </a:extLst>
          </p:cNvPr>
          <p:cNvSpPr>
            <a:spLocks noGrp="1"/>
          </p:cNvSpPr>
          <p:nvPr>
            <p:ph type="sldNum" sz="quarter" idx="12"/>
          </p:nvPr>
        </p:nvSpPr>
        <p:spPr>
          <a:xfrm>
            <a:off x="6553200" y="6356350"/>
            <a:ext cx="2133600" cy="365125"/>
          </a:xfrm>
        </p:spPr>
        <p:txBody>
          <a:bodyPr/>
          <a:lstStyle/>
          <a:p>
            <a:r>
              <a:rPr lang="en-US" dirty="0"/>
              <a:t>21</a:t>
            </a:r>
          </a:p>
        </p:txBody>
      </p:sp>
      <p:pic>
        <p:nvPicPr>
          <p:cNvPr id="10" name="Immagine 9">
            <a:extLst>
              <a:ext uri="{FF2B5EF4-FFF2-40B4-BE49-F238E27FC236}">
                <a16:creationId xmlns:a16="http://schemas.microsoft.com/office/drawing/2014/main" id="{8FF043FB-7C66-4A86-AD1A-77F519BC6B73}"/>
              </a:ext>
            </a:extLst>
          </p:cNvPr>
          <p:cNvPicPr>
            <a:picLocks noChangeAspect="1"/>
          </p:cNvPicPr>
          <p:nvPr/>
        </p:nvPicPr>
        <p:blipFill>
          <a:blip r:embed="rId2"/>
          <a:stretch>
            <a:fillRect/>
          </a:stretch>
        </p:blipFill>
        <p:spPr>
          <a:xfrm>
            <a:off x="1747435" y="673470"/>
            <a:ext cx="5220000" cy="5511059"/>
          </a:xfrm>
          <a:prstGeom prst="rect">
            <a:avLst/>
          </a:prstGeom>
        </p:spPr>
      </p:pic>
    </p:spTree>
    <p:extLst>
      <p:ext uri="{BB962C8B-B14F-4D97-AF65-F5344CB8AC3E}">
        <p14:creationId xmlns:p14="http://schemas.microsoft.com/office/powerpoint/2010/main" val="1564970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EF7DA7-181D-4D48-ACD2-3F9AA20A972A}"/>
              </a:ext>
            </a:extLst>
          </p:cNvPr>
          <p:cNvSpPr txBox="1"/>
          <p:nvPr/>
        </p:nvSpPr>
        <p:spPr>
          <a:xfrm>
            <a:off x="1436633" y="668758"/>
            <a:ext cx="7512588" cy="5342488"/>
          </a:xfrm>
          <a:prstGeom prst="rect">
            <a:avLst/>
          </a:prstGeom>
          <a:noFill/>
        </p:spPr>
        <p:txBody>
          <a:bodyPr wrap="square" rtlCol="0">
            <a:spAutoFit/>
          </a:bodyPr>
          <a:lstStyle/>
          <a:p>
            <a:pPr marL="0" lvl="2" algn="just">
              <a:lnSpc>
                <a:spcPct val="110000"/>
              </a:lnSpc>
              <a:spcBef>
                <a:spcPts val="400"/>
              </a:spcBef>
              <a:buClr>
                <a:srgbClr val="34B6E5"/>
              </a:buClr>
              <a:buSzPct val="100000"/>
              <a:tabLst>
                <a:tab pos="1166813" algn="l"/>
              </a:tabLst>
            </a:pPr>
            <a:r>
              <a:rPr lang="en-US" altLang="it-IT" sz="1600" b="1" dirty="0">
                <a:solidFill>
                  <a:srgbClr val="1A1A1A"/>
                </a:solidFill>
                <a:latin typeface="Arial"/>
                <a:cs typeface="Arial"/>
              </a:rPr>
              <a:t>Update on the current TP developments within the OECD</a:t>
            </a:r>
          </a:p>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Tomas Balco (Head of TP Unit, OECD)</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b="1" dirty="0">
                <a:solidFill>
                  <a:srgbClr val="1A1A1A"/>
                </a:solidFill>
                <a:latin typeface="Arial"/>
                <a:cs typeface="Arial"/>
              </a:rPr>
              <a:t>Hot topics in TP Audits</a:t>
            </a:r>
          </a:p>
          <a:p>
            <a:pPr marL="0" lvl="2" algn="just">
              <a:lnSpc>
                <a:spcPct val="110000"/>
              </a:lnSpc>
              <a:spcBef>
                <a:spcPts val="400"/>
              </a:spcBef>
              <a:buClr>
                <a:srgbClr val="34B6E5"/>
              </a:buClr>
              <a:buSzPct val="100000"/>
              <a:tabLst>
                <a:tab pos="1166813" algn="l"/>
              </a:tabLst>
            </a:pPr>
            <a:r>
              <a:rPr lang="en-US" altLang="it-IT" sz="1600" dirty="0" err="1">
                <a:solidFill>
                  <a:srgbClr val="1A1A1A"/>
                </a:solidFill>
                <a:latin typeface="Arial"/>
                <a:cs typeface="Arial"/>
              </a:rPr>
              <a:t>Einari</a:t>
            </a:r>
            <a:r>
              <a:rPr lang="en-US" altLang="it-IT" sz="1600" dirty="0">
                <a:solidFill>
                  <a:srgbClr val="1A1A1A"/>
                </a:solidFill>
                <a:latin typeface="Arial"/>
                <a:cs typeface="Arial"/>
              </a:rPr>
              <a:t> Karhu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Finland); Xaver Ditz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Germany); Renáta Bláhová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Slovakia).</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b="1" dirty="0">
                <a:solidFill>
                  <a:srgbClr val="1A1A1A"/>
                </a:solidFill>
                <a:latin typeface="Arial"/>
                <a:cs typeface="Arial"/>
              </a:rPr>
              <a:t>Update on </a:t>
            </a:r>
            <a:r>
              <a:rPr lang="en-US" altLang="it-IT" sz="1600" b="1" dirty="0" err="1">
                <a:solidFill>
                  <a:srgbClr val="1A1A1A"/>
                </a:solidFill>
                <a:latin typeface="Arial"/>
                <a:cs typeface="Arial"/>
              </a:rPr>
              <a:t>CbCR</a:t>
            </a:r>
            <a:r>
              <a:rPr lang="en-US" altLang="it-IT" sz="1600" b="1" dirty="0">
                <a:solidFill>
                  <a:srgbClr val="1A1A1A"/>
                </a:solidFill>
                <a:latin typeface="Arial"/>
                <a:cs typeface="Arial"/>
              </a:rPr>
              <a:t> and the impact of the exchange of information</a:t>
            </a:r>
          </a:p>
          <a:p>
            <a:pPr marL="0" lvl="2" algn="just">
              <a:lnSpc>
                <a:spcPct val="110000"/>
              </a:lnSpc>
              <a:spcBef>
                <a:spcPts val="400"/>
              </a:spcBef>
              <a:buClr>
                <a:srgbClr val="34B6E5"/>
              </a:buClr>
              <a:buSzPct val="100000"/>
              <a:tabLst>
                <a:tab pos="1166813" algn="l"/>
              </a:tabLst>
            </a:pPr>
            <a:r>
              <a:rPr lang="en-US" altLang="it-IT" sz="1600" dirty="0" err="1">
                <a:solidFill>
                  <a:srgbClr val="1A1A1A"/>
                </a:solidFill>
                <a:latin typeface="Arial"/>
                <a:cs typeface="Arial"/>
              </a:rPr>
              <a:t>Maaike</a:t>
            </a:r>
            <a:r>
              <a:rPr lang="en-US" altLang="it-IT" sz="1600" dirty="0">
                <a:solidFill>
                  <a:srgbClr val="1A1A1A"/>
                </a:solidFill>
                <a:latin typeface="Arial"/>
                <a:cs typeface="Arial"/>
              </a:rPr>
              <a:t> Fetter and Willem-Jan van Veen (Dutch Tax Authorities)</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b="1" dirty="0">
                <a:solidFill>
                  <a:srgbClr val="1A1A1A"/>
                </a:solidFill>
                <a:latin typeface="Arial"/>
                <a:cs typeface="Arial"/>
              </a:rPr>
              <a:t>Transfer Pricing regarding loans and financial instruments</a:t>
            </a:r>
          </a:p>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Stefano Bognandi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Italy); Deyan Mollov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UK); Anne Carole </a:t>
            </a:r>
            <a:r>
              <a:rPr lang="en-US" altLang="it-IT" sz="1600" dirty="0" err="1">
                <a:solidFill>
                  <a:srgbClr val="1A1A1A"/>
                </a:solidFill>
                <a:latin typeface="Arial"/>
                <a:cs typeface="Arial"/>
              </a:rPr>
              <a:t>Chapuis</a:t>
            </a:r>
            <a:r>
              <a:rPr lang="en-US" altLang="it-IT" sz="1600" dirty="0">
                <a:solidFill>
                  <a:srgbClr val="1A1A1A"/>
                </a:solidFill>
                <a:latin typeface="Arial"/>
                <a:cs typeface="Arial"/>
              </a:rPr>
              <a:t>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France); Andreas </a:t>
            </a:r>
            <a:r>
              <a:rPr lang="en-US" altLang="it-IT" sz="1600" dirty="0" err="1">
                <a:solidFill>
                  <a:srgbClr val="1A1A1A"/>
                </a:solidFill>
                <a:latin typeface="Arial"/>
                <a:cs typeface="Arial"/>
              </a:rPr>
              <a:t>Medler</a:t>
            </a:r>
            <a:r>
              <a:rPr lang="en-US" altLang="it-IT" sz="1600" dirty="0">
                <a:solidFill>
                  <a:srgbClr val="1A1A1A"/>
                </a:solidFill>
                <a:latin typeface="Arial"/>
                <a:cs typeface="Arial"/>
              </a:rPr>
              <a:t>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Luxembourg).</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b="1" dirty="0">
                <a:solidFill>
                  <a:srgbClr val="1A1A1A"/>
                </a:solidFill>
                <a:latin typeface="Arial"/>
                <a:cs typeface="Arial"/>
              </a:rPr>
              <a:t>DEMPE – implications for Transfer Pricing regarding IP</a:t>
            </a:r>
          </a:p>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Margaret Critzer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US); Hendrik </a:t>
            </a:r>
            <a:r>
              <a:rPr lang="en-US" altLang="it-IT" sz="1600" dirty="0" err="1">
                <a:solidFill>
                  <a:srgbClr val="1A1A1A"/>
                </a:solidFill>
                <a:latin typeface="Arial"/>
                <a:cs typeface="Arial"/>
              </a:rPr>
              <a:t>Blankenstein</a:t>
            </a:r>
            <a:r>
              <a:rPr lang="en-US" altLang="it-IT" sz="1600" dirty="0">
                <a:solidFill>
                  <a:srgbClr val="1A1A1A"/>
                </a:solidFill>
                <a:latin typeface="Arial"/>
                <a:cs typeface="Arial"/>
              </a:rPr>
              <a:t>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Switzerland); Clemens </a:t>
            </a:r>
            <a:r>
              <a:rPr lang="en-US" altLang="it-IT" sz="1600" dirty="0" err="1">
                <a:solidFill>
                  <a:srgbClr val="1A1A1A"/>
                </a:solidFill>
                <a:latin typeface="Arial"/>
                <a:cs typeface="Arial"/>
              </a:rPr>
              <a:t>Nowotny</a:t>
            </a:r>
            <a:r>
              <a:rPr lang="en-US" altLang="it-IT" sz="1600" dirty="0">
                <a:solidFill>
                  <a:srgbClr val="1A1A1A"/>
                </a:solidFill>
                <a:latin typeface="Arial"/>
                <a:cs typeface="Arial"/>
              </a:rPr>
              <a:t> (</a:t>
            </a:r>
            <a:r>
              <a:rPr lang="en-US" altLang="it-IT" sz="1600" dirty="0" err="1">
                <a:solidFill>
                  <a:srgbClr val="1A1A1A"/>
                </a:solidFill>
                <a:latin typeface="Arial"/>
                <a:cs typeface="Arial"/>
              </a:rPr>
              <a:t>Taxand</a:t>
            </a:r>
            <a:r>
              <a:rPr lang="en-US" altLang="it-IT" sz="1600" dirty="0">
                <a:solidFill>
                  <a:srgbClr val="1A1A1A"/>
                </a:solidFill>
                <a:latin typeface="Arial"/>
                <a:cs typeface="Arial"/>
              </a:rPr>
              <a:t> Austria)</a:t>
            </a:r>
          </a:p>
        </p:txBody>
      </p:sp>
      <p:sp>
        <p:nvSpPr>
          <p:cNvPr id="4" name="TextBox 2">
            <a:extLst>
              <a:ext uri="{FF2B5EF4-FFF2-40B4-BE49-F238E27FC236}">
                <a16:creationId xmlns:a16="http://schemas.microsoft.com/office/drawing/2014/main" id="{D0A51DF9-62AA-4154-8850-A4469A2E5093}"/>
              </a:ext>
            </a:extLst>
          </p:cNvPr>
          <p:cNvSpPr txBox="1"/>
          <p:nvPr/>
        </p:nvSpPr>
        <p:spPr>
          <a:xfrm>
            <a:off x="179437" y="681914"/>
            <a:ext cx="1588337" cy="5174237"/>
          </a:xfrm>
          <a:prstGeom prst="rect">
            <a:avLst/>
          </a:prstGeom>
          <a:noFill/>
        </p:spPr>
        <p:txBody>
          <a:bodyPr wrap="square" rtlCol="0">
            <a:spAutoFit/>
          </a:bodyPr>
          <a:lstStyle/>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9:15-10:00</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10:00-11:00 </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11:30-12:15</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13:30-14:30 </a:t>
            </a: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endParaRPr lang="en-US" altLang="it-IT" sz="1600" dirty="0">
              <a:solidFill>
                <a:srgbClr val="1A1A1A"/>
              </a:solidFill>
              <a:latin typeface="Arial"/>
              <a:cs typeface="Arial"/>
            </a:endParaRPr>
          </a:p>
          <a:p>
            <a:pPr marL="0" lvl="2" algn="just">
              <a:lnSpc>
                <a:spcPct val="110000"/>
              </a:lnSpc>
              <a:spcBef>
                <a:spcPts val="400"/>
              </a:spcBef>
              <a:buClr>
                <a:srgbClr val="34B6E5"/>
              </a:buClr>
              <a:buSzPct val="100000"/>
              <a:tabLst>
                <a:tab pos="1166813" algn="l"/>
              </a:tabLst>
            </a:pPr>
            <a:r>
              <a:rPr lang="en-US" altLang="it-IT" sz="1600" dirty="0">
                <a:solidFill>
                  <a:srgbClr val="1A1A1A"/>
                </a:solidFill>
                <a:latin typeface="Arial"/>
                <a:cs typeface="Arial"/>
              </a:rPr>
              <a:t>14:45-15:45 </a:t>
            </a:r>
          </a:p>
          <a:p>
            <a:pPr marL="0" lvl="2" algn="just">
              <a:lnSpc>
                <a:spcPct val="110000"/>
              </a:lnSpc>
              <a:spcBef>
                <a:spcPts val="400"/>
              </a:spcBef>
              <a:buClr>
                <a:srgbClr val="34B6E5"/>
              </a:buClr>
              <a:buSzPct val="100000"/>
              <a:tabLst>
                <a:tab pos="1166813" algn="l"/>
              </a:tabLst>
            </a:pPr>
            <a:endParaRPr lang="it-IT" altLang="it-IT" sz="1600" dirty="0">
              <a:solidFill>
                <a:srgbClr val="1A1A1A"/>
              </a:solidFill>
              <a:latin typeface="Arial"/>
              <a:cs typeface="Arial"/>
            </a:endParaRPr>
          </a:p>
        </p:txBody>
      </p:sp>
    </p:spTree>
    <p:extLst>
      <p:ext uri="{BB962C8B-B14F-4D97-AF65-F5344CB8AC3E}">
        <p14:creationId xmlns:p14="http://schemas.microsoft.com/office/powerpoint/2010/main" val="61718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527" y="2310057"/>
            <a:ext cx="5074398" cy="2239920"/>
          </a:xfrm>
        </p:spPr>
        <p:txBody>
          <a:bodyPr>
            <a:normAutofit/>
          </a:bodyPr>
          <a:lstStyle/>
          <a:p>
            <a:r>
              <a:rPr lang="it-IT" dirty="0"/>
              <a:t>INTRODUZIONE</a:t>
            </a:r>
          </a:p>
        </p:txBody>
      </p:sp>
    </p:spTree>
    <p:extLst>
      <p:ext uri="{BB962C8B-B14F-4D97-AF65-F5344CB8AC3E}">
        <p14:creationId xmlns:p14="http://schemas.microsoft.com/office/powerpoint/2010/main" val="295349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171AAA-271C-4444-B6A0-CF14A4639826}"/>
              </a:ext>
            </a:extLst>
          </p:cNvPr>
          <p:cNvSpPr>
            <a:spLocks noGrp="1"/>
          </p:cNvSpPr>
          <p:nvPr>
            <p:ph type="title"/>
          </p:nvPr>
        </p:nvSpPr>
        <p:spPr/>
        <p:txBody>
          <a:bodyPr/>
          <a:lstStyle/>
          <a:p>
            <a:r>
              <a:rPr lang="it-IT" dirty="0"/>
              <a:t>Introduzione</a:t>
            </a:r>
          </a:p>
        </p:txBody>
      </p:sp>
      <p:sp>
        <p:nvSpPr>
          <p:cNvPr id="4" name="TextBox 2">
            <a:extLst>
              <a:ext uri="{FF2B5EF4-FFF2-40B4-BE49-F238E27FC236}">
                <a16:creationId xmlns:a16="http://schemas.microsoft.com/office/drawing/2014/main" id="{C981DE1F-FFD8-4F28-9613-393CDD844A96}"/>
              </a:ext>
            </a:extLst>
          </p:cNvPr>
          <p:cNvSpPr txBox="1"/>
          <p:nvPr/>
        </p:nvSpPr>
        <p:spPr>
          <a:xfrm>
            <a:off x="430141" y="1398966"/>
            <a:ext cx="7287395" cy="2913618"/>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extLst/>
                </a:blip>
              </a:buBlip>
            </a:pPr>
            <a:r>
              <a:rPr lang="it-IT" altLang="it-IT" dirty="0">
                <a:solidFill>
                  <a:srgbClr val="1A1A1A"/>
                </a:solidFill>
                <a:latin typeface="Arial"/>
                <a:cs typeface="Arial"/>
              </a:rPr>
              <a:t>La crescente attenzione nei confronti delle transazioni finanziarie nell’ambito del </a:t>
            </a:r>
            <a:r>
              <a:rPr lang="it-IT" altLang="it-IT" i="1" dirty="0">
                <a:solidFill>
                  <a:srgbClr val="1A1A1A"/>
                </a:solidFill>
                <a:latin typeface="Arial"/>
                <a:cs typeface="Arial"/>
              </a:rPr>
              <a:t>transfer pricing </a:t>
            </a:r>
            <a:r>
              <a:rPr lang="it-IT" altLang="it-IT" dirty="0">
                <a:solidFill>
                  <a:srgbClr val="1A1A1A"/>
                </a:solidFill>
                <a:latin typeface="Arial"/>
                <a:cs typeface="Arial"/>
              </a:rPr>
              <a:t>può essere sinteticamente spiegata da:</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dirty="0">
                <a:solidFill>
                  <a:srgbClr val="1A1A1A"/>
                </a:solidFill>
                <a:latin typeface="Arial"/>
                <a:cs typeface="Arial"/>
              </a:rPr>
              <a:t>Importanza relativa che tali transazioni hanno assunto all’interno dei gruppi</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dirty="0">
                <a:solidFill>
                  <a:srgbClr val="1A1A1A"/>
                </a:solidFill>
                <a:latin typeface="Arial"/>
                <a:cs typeface="Arial"/>
              </a:rPr>
              <a:t>Maggiore consapevolezza delle Amministrazioni finanziarie e dei contribuenti che, dopo essersi per molti anni occupati di beni e servizi, stanno ora iniziando ad affrontare le complessità legate alle transazioni finanziarie</a:t>
            </a:r>
          </a:p>
        </p:txBody>
      </p:sp>
      <p:sp>
        <p:nvSpPr>
          <p:cNvPr id="6" name="Segnaposto numero diapositiva 2">
            <a:extLst>
              <a:ext uri="{FF2B5EF4-FFF2-40B4-BE49-F238E27FC236}">
                <a16:creationId xmlns:a16="http://schemas.microsoft.com/office/drawing/2014/main" id="{266C5EAB-EA53-447B-8C3B-D2E65B2E04AF}"/>
              </a:ext>
            </a:extLst>
          </p:cNvPr>
          <p:cNvSpPr>
            <a:spLocks noGrp="1"/>
          </p:cNvSpPr>
          <p:nvPr>
            <p:ph type="sldNum" sz="quarter" idx="12"/>
          </p:nvPr>
        </p:nvSpPr>
        <p:spPr>
          <a:xfrm>
            <a:off x="6553200" y="6356350"/>
            <a:ext cx="2133600" cy="365125"/>
          </a:xfrm>
        </p:spPr>
        <p:txBody>
          <a:bodyPr/>
          <a:lstStyle/>
          <a:p>
            <a:r>
              <a:rPr lang="en-US" dirty="0"/>
              <a:t>3</a:t>
            </a:r>
          </a:p>
        </p:txBody>
      </p:sp>
    </p:spTree>
    <p:extLst>
      <p:ext uri="{BB962C8B-B14F-4D97-AF65-F5344CB8AC3E}">
        <p14:creationId xmlns:p14="http://schemas.microsoft.com/office/powerpoint/2010/main" val="292047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171AAA-271C-4444-B6A0-CF14A4639826}"/>
              </a:ext>
            </a:extLst>
          </p:cNvPr>
          <p:cNvSpPr>
            <a:spLocks noGrp="1"/>
          </p:cNvSpPr>
          <p:nvPr>
            <p:ph type="title"/>
          </p:nvPr>
        </p:nvSpPr>
        <p:spPr/>
        <p:txBody>
          <a:bodyPr/>
          <a:lstStyle/>
          <a:p>
            <a:r>
              <a:rPr lang="it-IT" dirty="0"/>
              <a:t>Introduzione</a:t>
            </a:r>
          </a:p>
        </p:txBody>
      </p:sp>
      <p:sp>
        <p:nvSpPr>
          <p:cNvPr id="4" name="TextBox 2">
            <a:extLst>
              <a:ext uri="{FF2B5EF4-FFF2-40B4-BE49-F238E27FC236}">
                <a16:creationId xmlns:a16="http://schemas.microsoft.com/office/drawing/2014/main" id="{C981DE1F-FFD8-4F28-9613-393CDD844A96}"/>
              </a:ext>
            </a:extLst>
          </p:cNvPr>
          <p:cNvSpPr txBox="1"/>
          <p:nvPr/>
        </p:nvSpPr>
        <p:spPr>
          <a:xfrm>
            <a:off x="430141" y="1398966"/>
            <a:ext cx="7360547" cy="4016997"/>
          </a:xfrm>
          <a:prstGeom prst="rect">
            <a:avLst/>
          </a:prstGeom>
          <a:noFill/>
        </p:spPr>
        <p:txBody>
          <a:bodyPr wrap="square" rtlCol="0">
            <a:spAutoFit/>
          </a:bodyPr>
          <a:lstStyle/>
          <a:p>
            <a:pPr marL="357188" lvl="2" indent="-357188" algn="just">
              <a:lnSpc>
                <a:spcPct val="110000"/>
              </a:lnSpc>
              <a:spcBef>
                <a:spcPts val="400"/>
              </a:spcBef>
              <a:buClr>
                <a:srgbClr val="34B6E5"/>
              </a:buClr>
              <a:buSzPct val="100000"/>
              <a:buBlip>
                <a:blip r:embed="rId2">
                  <a:extLst/>
                </a:blip>
              </a:buBlip>
              <a:tabLst>
                <a:tab pos="1166813" algn="l"/>
              </a:tabLst>
            </a:pPr>
            <a:r>
              <a:rPr lang="it-IT" altLang="it-IT" sz="1600" dirty="0">
                <a:solidFill>
                  <a:srgbClr val="1A1A1A"/>
                </a:solidFill>
                <a:latin typeface="Arial"/>
                <a:cs typeface="Arial"/>
              </a:rPr>
              <a:t>Le conseguenze della crisi del 2007-08 (restrizione nell’accesso al credito, incremento dei tassi e incertezza legata alla volatilità dei mercati) hanno:</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sz="1600" dirty="0">
                <a:solidFill>
                  <a:srgbClr val="1A1A1A"/>
                </a:solidFill>
                <a:latin typeface="Arial"/>
                <a:cs typeface="Arial"/>
              </a:rPr>
              <a:t>Creato le condizioni per una gestione più efficiente delle risorse generate internamente al gruppo, e quindi per un incremento delle transazioni infragruppo</a:t>
            </a:r>
          </a:p>
          <a:p>
            <a:pPr marL="622300" lvl="3" indent="-269875" algn="just">
              <a:lnSpc>
                <a:spcPct val="110000"/>
              </a:lnSpc>
              <a:spcBef>
                <a:spcPts val="400"/>
              </a:spcBef>
              <a:buClr>
                <a:schemeClr val="accent2"/>
              </a:buClr>
              <a:buSzPct val="100000"/>
              <a:buFont typeface="Arial" panose="020B0604020202020204" pitchFamily="34" charset="0"/>
              <a:buChar char="•"/>
              <a:tabLst>
                <a:tab pos="1166813" algn="l"/>
              </a:tabLst>
            </a:pPr>
            <a:r>
              <a:rPr lang="it-IT" altLang="it-IT" sz="1600" dirty="0">
                <a:solidFill>
                  <a:srgbClr val="1A1A1A"/>
                </a:solidFill>
                <a:latin typeface="Arial"/>
                <a:cs typeface="Arial"/>
              </a:rPr>
              <a:t>Messo in evidenza situazioni di conflitto tra politiche di credito conformi al mercato (basate su </a:t>
            </a:r>
            <a:r>
              <a:rPr lang="it-IT" altLang="it-IT" sz="1600" i="1" dirty="0">
                <a:solidFill>
                  <a:srgbClr val="1A1A1A"/>
                </a:solidFill>
                <a:latin typeface="Arial"/>
                <a:cs typeface="Arial"/>
              </a:rPr>
              <a:t>credit risk management</a:t>
            </a:r>
            <a:r>
              <a:rPr lang="it-IT" altLang="it-IT" sz="1600" dirty="0">
                <a:solidFill>
                  <a:srgbClr val="1A1A1A"/>
                </a:solidFill>
                <a:latin typeface="Arial"/>
                <a:cs typeface="Arial"/>
              </a:rPr>
              <a:t>) e politiche adottate all’interno dei gruppi (semplicità preferita rispetto all’accuratezza dell’analisi)</a:t>
            </a:r>
          </a:p>
          <a:p>
            <a:pPr marL="357188" lvl="2" indent="-357188" algn="just">
              <a:lnSpc>
                <a:spcPct val="110000"/>
              </a:lnSpc>
              <a:spcBef>
                <a:spcPts val="400"/>
              </a:spcBef>
              <a:buClr>
                <a:srgbClr val="34B6E5"/>
              </a:buClr>
              <a:buSzPct val="100000"/>
              <a:buBlip>
                <a:blip r:embed="rId2">
                  <a:extLst/>
                </a:blip>
              </a:buBlip>
              <a:tabLst>
                <a:tab pos="1166813" algn="l"/>
              </a:tabLst>
            </a:pPr>
            <a:r>
              <a:rPr lang="it-IT" altLang="it-IT" sz="1600" dirty="0">
                <a:solidFill>
                  <a:srgbClr val="1A1A1A"/>
                </a:solidFill>
                <a:latin typeface="Arial"/>
                <a:cs typeface="Arial"/>
              </a:rPr>
              <a:t>In questo contesto il </a:t>
            </a:r>
            <a:r>
              <a:rPr lang="it-IT" altLang="it-IT" sz="1600" i="1" dirty="0">
                <a:solidFill>
                  <a:srgbClr val="1A1A1A"/>
                </a:solidFill>
                <a:latin typeface="Arial"/>
                <a:cs typeface="Arial"/>
              </a:rPr>
              <a:t>transfer pricing</a:t>
            </a:r>
            <a:r>
              <a:rPr lang="it-IT" altLang="it-IT" sz="1600" dirty="0">
                <a:solidFill>
                  <a:srgbClr val="1A1A1A"/>
                </a:solidFill>
                <a:latin typeface="Arial"/>
                <a:cs typeface="Arial"/>
              </a:rPr>
              <a:t> assume inoltre rilevanza – a livello internazionale – quale strumento da affiancare alle regole fiscali domestiche (</a:t>
            </a:r>
            <a:r>
              <a:rPr lang="it-IT" altLang="it-IT" sz="1600" i="1" dirty="0">
                <a:solidFill>
                  <a:srgbClr val="1A1A1A"/>
                </a:solidFill>
                <a:latin typeface="Arial"/>
                <a:cs typeface="Arial"/>
              </a:rPr>
              <a:t>thin </a:t>
            </a:r>
            <a:r>
              <a:rPr lang="it-IT" altLang="it-IT" sz="1600" i="1" dirty="0" err="1">
                <a:solidFill>
                  <a:srgbClr val="1A1A1A"/>
                </a:solidFill>
                <a:latin typeface="Arial"/>
                <a:cs typeface="Arial"/>
              </a:rPr>
              <a:t>cap</a:t>
            </a:r>
            <a:r>
              <a:rPr lang="it-IT" altLang="it-IT" sz="1600" i="1" dirty="0">
                <a:solidFill>
                  <a:srgbClr val="1A1A1A"/>
                </a:solidFill>
                <a:latin typeface="Arial"/>
                <a:cs typeface="Arial"/>
              </a:rPr>
              <a:t>,</a:t>
            </a:r>
            <a:r>
              <a:rPr lang="it-IT" altLang="it-IT" sz="1600" dirty="0">
                <a:solidFill>
                  <a:srgbClr val="1A1A1A"/>
                </a:solidFill>
                <a:latin typeface="Arial"/>
                <a:cs typeface="Arial"/>
              </a:rPr>
              <a:t> ecc.) nella determinazione della struttura del capitale, per contrastare il fenomeno dell’erosione della base imponibile tramite l’uso di transazioni finanziarie.</a:t>
            </a:r>
          </a:p>
        </p:txBody>
      </p:sp>
      <p:sp>
        <p:nvSpPr>
          <p:cNvPr id="5" name="Segnaposto numero diapositiva 2">
            <a:extLst>
              <a:ext uri="{FF2B5EF4-FFF2-40B4-BE49-F238E27FC236}">
                <a16:creationId xmlns:a16="http://schemas.microsoft.com/office/drawing/2014/main" id="{B5D765E0-0E86-48A8-8EC7-558DA3AA8473}"/>
              </a:ext>
            </a:extLst>
          </p:cNvPr>
          <p:cNvSpPr>
            <a:spLocks noGrp="1"/>
          </p:cNvSpPr>
          <p:nvPr>
            <p:ph type="sldNum" sz="quarter" idx="12"/>
          </p:nvPr>
        </p:nvSpPr>
        <p:spPr>
          <a:xfrm>
            <a:off x="6553200" y="6356350"/>
            <a:ext cx="2133600" cy="365125"/>
          </a:xfrm>
        </p:spPr>
        <p:txBody>
          <a:bodyPr/>
          <a:lstStyle/>
          <a:p>
            <a:r>
              <a:rPr lang="en-US" dirty="0"/>
              <a:t>4</a:t>
            </a:r>
          </a:p>
        </p:txBody>
      </p:sp>
    </p:spTree>
    <p:extLst>
      <p:ext uri="{BB962C8B-B14F-4D97-AF65-F5344CB8AC3E}">
        <p14:creationId xmlns:p14="http://schemas.microsoft.com/office/powerpoint/2010/main" val="16585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02" y="2310057"/>
            <a:ext cx="4644157" cy="2239920"/>
          </a:xfrm>
        </p:spPr>
        <p:txBody>
          <a:bodyPr>
            <a:normAutofit/>
          </a:bodyPr>
          <a:lstStyle/>
          <a:p>
            <a:r>
              <a:rPr lang="en-US" dirty="0"/>
              <a:t>QUADRO NORMATIVO</a:t>
            </a:r>
            <a:endParaRPr lang="it-IT" dirty="0"/>
          </a:p>
        </p:txBody>
      </p:sp>
    </p:spTree>
    <p:extLst>
      <p:ext uri="{BB962C8B-B14F-4D97-AF65-F5344CB8AC3E}">
        <p14:creationId xmlns:p14="http://schemas.microsoft.com/office/powerpoint/2010/main" val="281593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0EB464-2FC2-46D1-8ABA-0A7E8808AC0C}"/>
              </a:ext>
            </a:extLst>
          </p:cNvPr>
          <p:cNvSpPr>
            <a:spLocks noGrp="1"/>
          </p:cNvSpPr>
          <p:nvPr>
            <p:ph type="title"/>
          </p:nvPr>
        </p:nvSpPr>
        <p:spPr/>
        <p:txBody>
          <a:bodyPr/>
          <a:lstStyle/>
          <a:p>
            <a:r>
              <a:rPr lang="it-IT" dirty="0"/>
              <a:t>Evoluzione</a:t>
            </a:r>
          </a:p>
        </p:txBody>
      </p:sp>
      <p:sp>
        <p:nvSpPr>
          <p:cNvPr id="3" name="Rounded Rectangle 2">
            <a:extLst>
              <a:ext uri="{FF2B5EF4-FFF2-40B4-BE49-F238E27FC236}">
                <a16:creationId xmlns:a16="http://schemas.microsoft.com/office/drawing/2014/main" id="{91A3DC1F-775D-42D8-ADF3-290C1B3D81BD}"/>
              </a:ext>
            </a:extLst>
          </p:cNvPr>
          <p:cNvSpPr/>
          <p:nvPr/>
        </p:nvSpPr>
        <p:spPr>
          <a:xfrm>
            <a:off x="0" y="3430615"/>
            <a:ext cx="9144000" cy="725745"/>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en-NZ" sz="1600" b="1" dirty="0">
                <a:solidFill>
                  <a:srgbClr val="FFFFFF"/>
                </a:solidFill>
                <a:latin typeface="Arial"/>
                <a:cs typeface="Arial"/>
              </a:rPr>
              <a:t>			</a:t>
            </a:r>
          </a:p>
          <a:p>
            <a:pPr defTabSz="914400" fontAlgn="base">
              <a:lnSpc>
                <a:spcPct val="110000"/>
              </a:lnSpc>
              <a:spcBef>
                <a:spcPct val="0"/>
              </a:spcBef>
              <a:spcAft>
                <a:spcPct val="0"/>
              </a:spcAft>
            </a:pPr>
            <a:endParaRPr lang="en-GB" sz="1600" dirty="0">
              <a:solidFill>
                <a:srgbClr val="FFFFFF"/>
              </a:solidFill>
              <a:latin typeface="Arial"/>
              <a:cs typeface="Arial"/>
            </a:endParaRPr>
          </a:p>
        </p:txBody>
      </p:sp>
      <p:sp>
        <p:nvSpPr>
          <p:cNvPr id="4" name="Rounded Rectangle 12">
            <a:extLst>
              <a:ext uri="{FF2B5EF4-FFF2-40B4-BE49-F238E27FC236}">
                <a16:creationId xmlns:a16="http://schemas.microsoft.com/office/drawing/2014/main" id="{C65F5704-6A52-48FB-9E13-E57FB6070302}"/>
              </a:ext>
            </a:extLst>
          </p:cNvPr>
          <p:cNvSpPr/>
          <p:nvPr/>
        </p:nvSpPr>
        <p:spPr>
          <a:xfrm>
            <a:off x="2584935" y="3501566"/>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algn="ctr" defTabSz="914400" fontAlgn="base">
              <a:lnSpc>
                <a:spcPct val="110000"/>
              </a:lnSpc>
              <a:spcBef>
                <a:spcPct val="0"/>
              </a:spcBef>
              <a:spcAft>
                <a:spcPct val="0"/>
              </a:spcAft>
            </a:pPr>
            <a:r>
              <a:rPr lang="en-NZ" b="1" dirty="0">
                <a:solidFill>
                  <a:srgbClr val="FFFFFF"/>
                </a:solidFill>
                <a:latin typeface="Arial"/>
                <a:cs typeface="Arial"/>
              </a:rPr>
              <a:t>2010</a:t>
            </a:r>
          </a:p>
          <a:p>
            <a:pPr defTabSz="914400" fontAlgn="base">
              <a:lnSpc>
                <a:spcPct val="110000"/>
              </a:lnSpc>
              <a:spcBef>
                <a:spcPct val="0"/>
              </a:spcBef>
              <a:spcAft>
                <a:spcPct val="0"/>
              </a:spcAft>
            </a:pPr>
            <a:endParaRPr lang="en-GB" dirty="0">
              <a:solidFill>
                <a:srgbClr val="FFFFFF"/>
              </a:solidFill>
              <a:latin typeface="Arial"/>
              <a:cs typeface="Arial"/>
            </a:endParaRPr>
          </a:p>
        </p:txBody>
      </p:sp>
      <p:grpSp>
        <p:nvGrpSpPr>
          <p:cNvPr id="8" name="Group 29">
            <a:extLst>
              <a:ext uri="{FF2B5EF4-FFF2-40B4-BE49-F238E27FC236}">
                <a16:creationId xmlns:a16="http://schemas.microsoft.com/office/drawing/2014/main" id="{84656D4A-CDD5-4695-BB60-31D96BD33322}"/>
              </a:ext>
            </a:extLst>
          </p:cNvPr>
          <p:cNvGrpSpPr/>
          <p:nvPr/>
        </p:nvGrpSpPr>
        <p:grpSpPr>
          <a:xfrm rot="5400000">
            <a:off x="2387475" y="1639968"/>
            <a:ext cx="1470396" cy="1944000"/>
            <a:chOff x="692272" y="3666250"/>
            <a:chExt cx="2744152" cy="3741908"/>
          </a:xfrm>
          <a:solidFill>
            <a:srgbClr val="E0DBC8"/>
          </a:solidFill>
        </p:grpSpPr>
        <p:sp>
          <p:nvSpPr>
            <p:cNvPr id="9" name="Rounded Rectangle 30">
              <a:extLst>
                <a:ext uri="{FF2B5EF4-FFF2-40B4-BE49-F238E27FC236}">
                  <a16:creationId xmlns:a16="http://schemas.microsoft.com/office/drawing/2014/main" id="{8E5910B5-7D31-45C1-BE52-1525308B7DEB}"/>
                </a:ext>
              </a:extLst>
            </p:cNvPr>
            <p:cNvSpPr/>
            <p:nvPr/>
          </p:nvSpPr>
          <p:spPr>
            <a:xfrm rot="16200000">
              <a:off x="-1501" y="4360023"/>
              <a:ext cx="3741908" cy="2354362"/>
            </a:xfrm>
            <a:prstGeom prst="roundRect">
              <a:avLst>
                <a:gd name="adj" fmla="val 628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en-GB" sz="1400" b="1" dirty="0">
                  <a:solidFill>
                    <a:srgbClr val="000000"/>
                  </a:solidFill>
                  <a:latin typeface="Arial"/>
                  <a:cs typeface="Arial"/>
                </a:rPr>
                <a:t>Authorised OECD approach</a:t>
              </a:r>
            </a:p>
            <a:p>
              <a:pPr defTabSz="914400" fontAlgn="base">
                <a:lnSpc>
                  <a:spcPct val="110000"/>
                </a:lnSpc>
                <a:spcBef>
                  <a:spcPct val="0"/>
                </a:spcBef>
                <a:spcAft>
                  <a:spcPct val="0"/>
                </a:spcAft>
              </a:pPr>
              <a:r>
                <a:rPr lang="en-GB" sz="1400" dirty="0">
                  <a:solidFill>
                    <a:srgbClr val="000000"/>
                  </a:solidFill>
                  <a:latin typeface="Arial"/>
                  <a:cs typeface="Arial"/>
                </a:rPr>
                <a:t>Attribution of profits to PE</a:t>
              </a:r>
            </a:p>
          </p:txBody>
        </p:sp>
        <p:sp>
          <p:nvSpPr>
            <p:cNvPr id="10" name="Pentagon 31">
              <a:extLst>
                <a:ext uri="{FF2B5EF4-FFF2-40B4-BE49-F238E27FC236}">
                  <a16:creationId xmlns:a16="http://schemas.microsoft.com/office/drawing/2014/main" id="{85170B3B-3CFB-4BA8-BF04-ECF35B0BF27F}"/>
                </a:ext>
              </a:extLst>
            </p:cNvPr>
            <p:cNvSpPr/>
            <p:nvPr/>
          </p:nvSpPr>
          <p:spPr>
            <a:xfrm>
              <a:off x="3033310" y="5105888"/>
              <a:ext cx="403114" cy="820972"/>
            </a:xfrm>
            <a:prstGeom prst="homePlate">
              <a:avLst>
                <a:gd name="adj" fmla="val 1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29">
            <a:extLst>
              <a:ext uri="{FF2B5EF4-FFF2-40B4-BE49-F238E27FC236}">
                <a16:creationId xmlns:a16="http://schemas.microsoft.com/office/drawing/2014/main" id="{CB293523-A9EE-4B95-AF5F-5677222E30CC}"/>
              </a:ext>
            </a:extLst>
          </p:cNvPr>
          <p:cNvGrpSpPr/>
          <p:nvPr/>
        </p:nvGrpSpPr>
        <p:grpSpPr>
          <a:xfrm rot="5400000">
            <a:off x="368465" y="1707531"/>
            <a:ext cx="1470396" cy="1800000"/>
            <a:chOff x="692272" y="3652207"/>
            <a:chExt cx="2744152" cy="3597988"/>
          </a:xfrm>
          <a:solidFill>
            <a:srgbClr val="E0DBC8"/>
          </a:solidFill>
        </p:grpSpPr>
        <p:sp>
          <p:nvSpPr>
            <p:cNvPr id="12" name="Rounded Rectangle 30">
              <a:extLst>
                <a:ext uri="{FF2B5EF4-FFF2-40B4-BE49-F238E27FC236}">
                  <a16:creationId xmlns:a16="http://schemas.microsoft.com/office/drawing/2014/main" id="{50FC1713-9F4A-4885-A6AD-DE68A0F4EF6B}"/>
                </a:ext>
              </a:extLst>
            </p:cNvPr>
            <p:cNvSpPr/>
            <p:nvPr/>
          </p:nvSpPr>
          <p:spPr>
            <a:xfrm rot="16200000">
              <a:off x="70458" y="4274021"/>
              <a:ext cx="3597988" cy="2354360"/>
            </a:xfrm>
            <a:prstGeom prst="roundRect">
              <a:avLst>
                <a:gd name="adj" fmla="val 6284"/>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it-IT" sz="1400" b="1" dirty="0">
                  <a:solidFill>
                    <a:srgbClr val="000000"/>
                  </a:solidFill>
                  <a:latin typeface="Arial"/>
                  <a:cs typeface="Arial"/>
                </a:rPr>
                <a:t>OECD Report</a:t>
              </a:r>
            </a:p>
            <a:p>
              <a:pPr defTabSz="914400" fontAlgn="base">
                <a:lnSpc>
                  <a:spcPct val="110000"/>
                </a:lnSpc>
                <a:spcBef>
                  <a:spcPct val="0"/>
                </a:spcBef>
                <a:spcAft>
                  <a:spcPct val="0"/>
                </a:spcAft>
              </a:pPr>
              <a:r>
                <a:rPr lang="it-IT" sz="1400" dirty="0" err="1">
                  <a:solidFill>
                    <a:srgbClr val="000000"/>
                  </a:solidFill>
                  <a:latin typeface="Arial"/>
                  <a:cs typeface="Arial"/>
                </a:rPr>
                <a:t>Chapter</a:t>
              </a:r>
              <a:r>
                <a:rPr lang="it-IT" sz="1400" dirty="0">
                  <a:solidFill>
                    <a:srgbClr val="000000"/>
                  </a:solidFill>
                  <a:latin typeface="Arial"/>
                  <a:cs typeface="Arial"/>
                </a:rPr>
                <a:t> V - Loans</a:t>
              </a:r>
              <a:endParaRPr lang="en-GB" sz="1400" dirty="0">
                <a:solidFill>
                  <a:srgbClr val="000000"/>
                </a:solidFill>
                <a:latin typeface="Arial"/>
                <a:cs typeface="Arial"/>
              </a:endParaRPr>
            </a:p>
          </p:txBody>
        </p:sp>
        <p:sp>
          <p:nvSpPr>
            <p:cNvPr id="13" name="Pentagon 31">
              <a:extLst>
                <a:ext uri="{FF2B5EF4-FFF2-40B4-BE49-F238E27FC236}">
                  <a16:creationId xmlns:a16="http://schemas.microsoft.com/office/drawing/2014/main" id="{B99A0E39-FEDD-4328-8773-F2178334EE28}"/>
                </a:ext>
              </a:extLst>
            </p:cNvPr>
            <p:cNvSpPr/>
            <p:nvPr/>
          </p:nvSpPr>
          <p:spPr>
            <a:xfrm>
              <a:off x="3033310" y="5105886"/>
              <a:ext cx="403114" cy="820973"/>
            </a:xfrm>
            <a:prstGeom prst="homePlat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ounded Rectangle 12">
            <a:extLst>
              <a:ext uri="{FF2B5EF4-FFF2-40B4-BE49-F238E27FC236}">
                <a16:creationId xmlns:a16="http://schemas.microsoft.com/office/drawing/2014/main" id="{4D731063-6D9A-49D8-B2D5-14CEB1E80944}"/>
              </a:ext>
            </a:extLst>
          </p:cNvPr>
          <p:cNvSpPr/>
          <p:nvPr/>
        </p:nvSpPr>
        <p:spPr>
          <a:xfrm>
            <a:off x="522329" y="3487803"/>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algn="ctr" defTabSz="914400" fontAlgn="base">
              <a:lnSpc>
                <a:spcPct val="110000"/>
              </a:lnSpc>
              <a:spcBef>
                <a:spcPct val="0"/>
              </a:spcBef>
              <a:spcAft>
                <a:spcPct val="0"/>
              </a:spcAft>
            </a:pPr>
            <a:r>
              <a:rPr lang="en-NZ" b="1" dirty="0">
                <a:solidFill>
                  <a:srgbClr val="FFFFFF"/>
                </a:solidFill>
                <a:latin typeface="Arial"/>
                <a:cs typeface="Arial"/>
              </a:rPr>
              <a:t>1979</a:t>
            </a:r>
          </a:p>
          <a:p>
            <a:pPr defTabSz="914400" fontAlgn="base">
              <a:lnSpc>
                <a:spcPct val="110000"/>
              </a:lnSpc>
              <a:spcBef>
                <a:spcPct val="0"/>
              </a:spcBef>
              <a:spcAft>
                <a:spcPct val="0"/>
              </a:spcAft>
            </a:pPr>
            <a:endParaRPr lang="en-GB" dirty="0">
              <a:solidFill>
                <a:srgbClr val="FFFFFF"/>
              </a:solidFill>
              <a:latin typeface="Arial"/>
              <a:cs typeface="Arial"/>
            </a:endParaRPr>
          </a:p>
        </p:txBody>
      </p:sp>
      <p:grpSp>
        <p:nvGrpSpPr>
          <p:cNvPr id="15" name="Group 17">
            <a:extLst>
              <a:ext uri="{FF2B5EF4-FFF2-40B4-BE49-F238E27FC236}">
                <a16:creationId xmlns:a16="http://schemas.microsoft.com/office/drawing/2014/main" id="{43F98741-C76B-4CAC-86FD-2721A591890F}"/>
              </a:ext>
            </a:extLst>
          </p:cNvPr>
          <p:cNvGrpSpPr/>
          <p:nvPr/>
        </p:nvGrpSpPr>
        <p:grpSpPr>
          <a:xfrm rot="16200000">
            <a:off x="3396829" y="3913679"/>
            <a:ext cx="1440000" cy="1980000"/>
            <a:chOff x="692273" y="3714433"/>
            <a:chExt cx="2687423" cy="3100669"/>
          </a:xfrm>
          <a:solidFill>
            <a:srgbClr val="D6D300"/>
          </a:solidFill>
        </p:grpSpPr>
        <p:sp>
          <p:nvSpPr>
            <p:cNvPr id="16" name="Rounded Rectangle 18">
              <a:extLst>
                <a:ext uri="{FF2B5EF4-FFF2-40B4-BE49-F238E27FC236}">
                  <a16:creationId xmlns:a16="http://schemas.microsoft.com/office/drawing/2014/main" id="{E6346511-0EB7-4C82-80C9-699B6B337305}"/>
                </a:ext>
              </a:extLst>
            </p:cNvPr>
            <p:cNvSpPr/>
            <p:nvPr/>
          </p:nvSpPr>
          <p:spPr>
            <a:xfrm rot="5400000">
              <a:off x="319119" y="4087587"/>
              <a:ext cx="3100669" cy="2354362"/>
            </a:xfrm>
            <a:prstGeom prst="roundRect">
              <a:avLst>
                <a:gd name="adj" fmla="val 6284"/>
              </a:avLst>
            </a:prstGeom>
            <a:solidFill>
              <a:srgbClr val="E0DBC8"/>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en-GB" sz="1400" b="1" dirty="0">
                  <a:solidFill>
                    <a:srgbClr val="000000"/>
                  </a:solidFill>
                  <a:latin typeface="Arial" panose="020B0604020202020204" pitchFamily="34" charset="0"/>
                  <a:cs typeface="Arial" panose="020B0604020202020204" pitchFamily="34" charset="0"/>
                </a:rPr>
                <a:t>BEPS project</a:t>
              </a:r>
            </a:p>
            <a:p>
              <a:pPr defTabSz="914400" fontAlgn="base">
                <a:lnSpc>
                  <a:spcPct val="110000"/>
                </a:lnSpc>
                <a:spcBef>
                  <a:spcPct val="0"/>
                </a:spcBef>
                <a:spcAft>
                  <a:spcPct val="0"/>
                </a:spcAft>
              </a:pPr>
              <a:r>
                <a:rPr lang="en-GB" sz="1400" dirty="0">
                  <a:solidFill>
                    <a:srgbClr val="000000"/>
                  </a:solidFill>
                  <a:latin typeface="Arial" panose="020B0604020202020204" pitchFamily="34" charset="0"/>
                  <a:cs typeface="Arial" panose="020B0604020202020204" pitchFamily="34" charset="0"/>
                </a:rPr>
                <a:t>Action 4, Action 8-10</a:t>
              </a:r>
            </a:p>
          </p:txBody>
        </p:sp>
        <p:sp>
          <p:nvSpPr>
            <p:cNvPr id="17" name="Pentagon 19">
              <a:extLst>
                <a:ext uri="{FF2B5EF4-FFF2-40B4-BE49-F238E27FC236}">
                  <a16:creationId xmlns:a16="http://schemas.microsoft.com/office/drawing/2014/main" id="{437C560B-A496-4709-A448-EC5E830434D3}"/>
                </a:ext>
              </a:extLst>
            </p:cNvPr>
            <p:cNvSpPr/>
            <p:nvPr/>
          </p:nvSpPr>
          <p:spPr>
            <a:xfrm>
              <a:off x="3033309" y="5035463"/>
              <a:ext cx="346387" cy="820972"/>
            </a:xfrm>
            <a:prstGeom prst="homePlate">
              <a:avLst>
                <a:gd name="adj" fmla="val 100000"/>
              </a:avLst>
            </a:prstGeom>
            <a:solidFill>
              <a:srgbClr val="E0DB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ounded Rectangle 12">
            <a:extLst>
              <a:ext uri="{FF2B5EF4-FFF2-40B4-BE49-F238E27FC236}">
                <a16:creationId xmlns:a16="http://schemas.microsoft.com/office/drawing/2014/main" id="{04236A25-FC8D-46ED-B3AF-C61F8AB9844E}"/>
              </a:ext>
            </a:extLst>
          </p:cNvPr>
          <p:cNvSpPr/>
          <p:nvPr/>
        </p:nvSpPr>
        <p:spPr>
          <a:xfrm>
            <a:off x="3675265" y="3499195"/>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algn="ctr" defTabSz="914400" fontAlgn="base">
              <a:lnSpc>
                <a:spcPct val="110000"/>
              </a:lnSpc>
              <a:spcBef>
                <a:spcPct val="0"/>
              </a:spcBef>
              <a:spcAft>
                <a:spcPct val="0"/>
              </a:spcAft>
            </a:pPr>
            <a:r>
              <a:rPr lang="en-NZ" b="1" dirty="0">
                <a:solidFill>
                  <a:srgbClr val="FFFFFF"/>
                </a:solidFill>
                <a:latin typeface="Arial"/>
                <a:cs typeface="Arial"/>
              </a:rPr>
              <a:t>2015</a:t>
            </a:r>
          </a:p>
          <a:p>
            <a:pPr defTabSz="914400" fontAlgn="base">
              <a:lnSpc>
                <a:spcPct val="110000"/>
              </a:lnSpc>
              <a:spcBef>
                <a:spcPct val="0"/>
              </a:spcBef>
              <a:spcAft>
                <a:spcPct val="0"/>
              </a:spcAft>
            </a:pPr>
            <a:endParaRPr lang="en-GB" dirty="0">
              <a:solidFill>
                <a:srgbClr val="FFFFFF"/>
              </a:solidFill>
              <a:latin typeface="Arial"/>
              <a:cs typeface="Arial"/>
            </a:endParaRPr>
          </a:p>
        </p:txBody>
      </p:sp>
      <p:sp>
        <p:nvSpPr>
          <p:cNvPr id="19" name="Rounded Rectangle 12">
            <a:extLst>
              <a:ext uri="{FF2B5EF4-FFF2-40B4-BE49-F238E27FC236}">
                <a16:creationId xmlns:a16="http://schemas.microsoft.com/office/drawing/2014/main" id="{442AF4AE-0669-4AAD-B221-40188CB4AEE6}"/>
              </a:ext>
            </a:extLst>
          </p:cNvPr>
          <p:cNvSpPr/>
          <p:nvPr/>
        </p:nvSpPr>
        <p:spPr>
          <a:xfrm>
            <a:off x="5987881" y="3489845"/>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algn="ctr" defTabSz="914400" fontAlgn="base">
              <a:lnSpc>
                <a:spcPct val="110000"/>
              </a:lnSpc>
              <a:spcBef>
                <a:spcPct val="0"/>
              </a:spcBef>
              <a:spcAft>
                <a:spcPct val="0"/>
              </a:spcAft>
            </a:pPr>
            <a:r>
              <a:rPr lang="en-NZ" b="1" dirty="0">
                <a:solidFill>
                  <a:srgbClr val="FFFFFF"/>
                </a:solidFill>
                <a:latin typeface="Arial"/>
                <a:cs typeface="Arial"/>
              </a:rPr>
              <a:t>2017</a:t>
            </a:r>
          </a:p>
          <a:p>
            <a:pPr defTabSz="914400" fontAlgn="base">
              <a:lnSpc>
                <a:spcPct val="110000"/>
              </a:lnSpc>
              <a:spcBef>
                <a:spcPct val="0"/>
              </a:spcBef>
              <a:spcAft>
                <a:spcPct val="0"/>
              </a:spcAft>
            </a:pPr>
            <a:endParaRPr lang="en-GB" dirty="0">
              <a:solidFill>
                <a:srgbClr val="FFFFFF"/>
              </a:solidFill>
              <a:latin typeface="Arial"/>
              <a:cs typeface="Arial"/>
            </a:endParaRPr>
          </a:p>
        </p:txBody>
      </p:sp>
      <p:sp>
        <p:nvSpPr>
          <p:cNvPr id="20" name="Rounded Rectangle 12">
            <a:extLst>
              <a:ext uri="{FF2B5EF4-FFF2-40B4-BE49-F238E27FC236}">
                <a16:creationId xmlns:a16="http://schemas.microsoft.com/office/drawing/2014/main" id="{C37BA39D-CC5A-4458-B855-886076959E35}"/>
              </a:ext>
            </a:extLst>
          </p:cNvPr>
          <p:cNvSpPr/>
          <p:nvPr/>
        </p:nvSpPr>
        <p:spPr>
          <a:xfrm>
            <a:off x="7288935" y="3499195"/>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algn="ctr" defTabSz="914400" fontAlgn="base">
              <a:lnSpc>
                <a:spcPct val="110000"/>
              </a:lnSpc>
              <a:spcBef>
                <a:spcPct val="0"/>
              </a:spcBef>
              <a:spcAft>
                <a:spcPct val="0"/>
              </a:spcAft>
            </a:pPr>
            <a:r>
              <a:rPr lang="en-NZ" b="1" dirty="0">
                <a:solidFill>
                  <a:srgbClr val="FFFFFF"/>
                </a:solidFill>
                <a:latin typeface="Arial"/>
                <a:cs typeface="Arial"/>
              </a:rPr>
              <a:t>2018</a:t>
            </a:r>
          </a:p>
          <a:p>
            <a:pPr defTabSz="914400" fontAlgn="base">
              <a:lnSpc>
                <a:spcPct val="110000"/>
              </a:lnSpc>
              <a:spcBef>
                <a:spcPct val="0"/>
              </a:spcBef>
              <a:spcAft>
                <a:spcPct val="0"/>
              </a:spcAft>
            </a:pPr>
            <a:endParaRPr lang="en-GB" dirty="0">
              <a:solidFill>
                <a:srgbClr val="FFFFFF"/>
              </a:solidFill>
              <a:latin typeface="Arial"/>
              <a:cs typeface="Arial"/>
            </a:endParaRPr>
          </a:p>
        </p:txBody>
      </p:sp>
      <p:grpSp>
        <p:nvGrpSpPr>
          <p:cNvPr id="21" name="Group 29">
            <a:extLst>
              <a:ext uri="{FF2B5EF4-FFF2-40B4-BE49-F238E27FC236}">
                <a16:creationId xmlns:a16="http://schemas.microsoft.com/office/drawing/2014/main" id="{F0C41B6E-8435-4309-9480-486547F51B9A}"/>
              </a:ext>
            </a:extLst>
          </p:cNvPr>
          <p:cNvGrpSpPr/>
          <p:nvPr/>
        </p:nvGrpSpPr>
        <p:grpSpPr>
          <a:xfrm rot="5400000">
            <a:off x="4266397" y="1283472"/>
            <a:ext cx="2052000" cy="2160000"/>
            <a:chOff x="692272" y="3716558"/>
            <a:chExt cx="2687425" cy="3741908"/>
          </a:xfrm>
          <a:solidFill>
            <a:srgbClr val="E0DBC8"/>
          </a:solidFill>
        </p:grpSpPr>
        <p:sp>
          <p:nvSpPr>
            <p:cNvPr id="22" name="Rounded Rectangle 30">
              <a:extLst>
                <a:ext uri="{FF2B5EF4-FFF2-40B4-BE49-F238E27FC236}">
                  <a16:creationId xmlns:a16="http://schemas.microsoft.com/office/drawing/2014/main" id="{CF2546E2-FE74-467D-96E9-04E36EF28D6B}"/>
                </a:ext>
              </a:extLst>
            </p:cNvPr>
            <p:cNvSpPr/>
            <p:nvPr/>
          </p:nvSpPr>
          <p:spPr>
            <a:xfrm rot="16200000">
              <a:off x="-1501" y="4410331"/>
              <a:ext cx="3741908" cy="2354362"/>
            </a:xfrm>
            <a:prstGeom prst="roundRect">
              <a:avLst>
                <a:gd name="adj" fmla="val 6284"/>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it-IT" sz="1400" b="1" dirty="0">
                  <a:solidFill>
                    <a:srgbClr val="000000"/>
                  </a:solidFill>
                  <a:latin typeface="Arial"/>
                  <a:cs typeface="Arial"/>
                </a:rPr>
                <a:t>Direttiva UE 2016/1164</a:t>
              </a:r>
            </a:p>
            <a:p>
              <a:pPr defTabSz="914400" fontAlgn="base">
                <a:lnSpc>
                  <a:spcPct val="110000"/>
                </a:lnSpc>
                <a:spcBef>
                  <a:spcPct val="0"/>
                </a:spcBef>
                <a:spcAft>
                  <a:spcPct val="0"/>
                </a:spcAft>
              </a:pPr>
              <a:r>
                <a:rPr lang="it-IT" sz="1400" dirty="0">
                  <a:solidFill>
                    <a:srgbClr val="000000"/>
                  </a:solidFill>
                  <a:latin typeface="Arial"/>
                  <a:cs typeface="Arial"/>
                </a:rPr>
                <a:t>Anti Tax </a:t>
              </a:r>
              <a:r>
                <a:rPr lang="it-IT" sz="1400" dirty="0" err="1">
                  <a:solidFill>
                    <a:srgbClr val="000000"/>
                  </a:solidFill>
                  <a:latin typeface="Arial"/>
                  <a:cs typeface="Arial"/>
                </a:rPr>
                <a:t>Avoidance</a:t>
              </a:r>
              <a:r>
                <a:rPr lang="it-IT" sz="1400" dirty="0">
                  <a:solidFill>
                    <a:srgbClr val="000000"/>
                  </a:solidFill>
                  <a:latin typeface="Arial"/>
                  <a:cs typeface="Arial"/>
                </a:rPr>
                <a:t> Directive </a:t>
              </a:r>
            </a:p>
            <a:p>
              <a:pPr defTabSz="914400" fontAlgn="base">
                <a:lnSpc>
                  <a:spcPct val="110000"/>
                </a:lnSpc>
                <a:spcBef>
                  <a:spcPct val="0"/>
                </a:spcBef>
                <a:spcAft>
                  <a:spcPct val="0"/>
                </a:spcAft>
              </a:pPr>
              <a:endParaRPr lang="it-IT" sz="1400" dirty="0">
                <a:solidFill>
                  <a:srgbClr val="000000"/>
                </a:solidFill>
                <a:latin typeface="Arial"/>
                <a:cs typeface="Arial"/>
              </a:endParaRPr>
            </a:p>
            <a:p>
              <a:pPr defTabSz="914400" fontAlgn="base">
                <a:lnSpc>
                  <a:spcPct val="110000"/>
                </a:lnSpc>
                <a:spcBef>
                  <a:spcPct val="0"/>
                </a:spcBef>
                <a:spcAft>
                  <a:spcPct val="0"/>
                </a:spcAft>
              </a:pPr>
              <a:r>
                <a:rPr lang="it-IT" sz="1400" b="1" dirty="0">
                  <a:solidFill>
                    <a:srgbClr val="000000"/>
                  </a:solidFill>
                  <a:latin typeface="Arial"/>
                  <a:cs typeface="Arial"/>
                </a:rPr>
                <a:t>Circolare n. 6E/2016</a:t>
              </a:r>
            </a:p>
            <a:p>
              <a:pPr defTabSz="914400" fontAlgn="base">
                <a:lnSpc>
                  <a:spcPct val="110000"/>
                </a:lnSpc>
                <a:spcBef>
                  <a:spcPct val="0"/>
                </a:spcBef>
                <a:spcAft>
                  <a:spcPct val="0"/>
                </a:spcAft>
              </a:pPr>
              <a:r>
                <a:rPr lang="it-IT" sz="1400" dirty="0">
                  <a:solidFill>
                    <a:srgbClr val="000000"/>
                  </a:solidFill>
                  <a:latin typeface="Arial"/>
                  <a:cs typeface="Arial"/>
                </a:rPr>
                <a:t>LBO</a:t>
              </a:r>
            </a:p>
          </p:txBody>
        </p:sp>
        <p:sp>
          <p:nvSpPr>
            <p:cNvPr id="23" name="Pentagon 31">
              <a:extLst>
                <a:ext uri="{FF2B5EF4-FFF2-40B4-BE49-F238E27FC236}">
                  <a16:creationId xmlns:a16="http://schemas.microsoft.com/office/drawing/2014/main" id="{7FD45EBF-3458-4702-AE95-300582798C56}"/>
                </a:ext>
              </a:extLst>
            </p:cNvPr>
            <p:cNvSpPr/>
            <p:nvPr/>
          </p:nvSpPr>
          <p:spPr>
            <a:xfrm>
              <a:off x="3033310" y="5211487"/>
              <a:ext cx="346387" cy="820971"/>
            </a:xfrm>
            <a:prstGeom prst="homePlat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ounded Rectangle 12">
            <a:extLst>
              <a:ext uri="{FF2B5EF4-FFF2-40B4-BE49-F238E27FC236}">
                <a16:creationId xmlns:a16="http://schemas.microsoft.com/office/drawing/2014/main" id="{A59D534A-0B54-411A-8EE0-B7849CD5FEDF}"/>
              </a:ext>
            </a:extLst>
          </p:cNvPr>
          <p:cNvSpPr/>
          <p:nvPr/>
        </p:nvSpPr>
        <p:spPr>
          <a:xfrm>
            <a:off x="1422792" y="3487581"/>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algn="ctr" defTabSz="914400" fontAlgn="base">
              <a:lnSpc>
                <a:spcPct val="110000"/>
              </a:lnSpc>
              <a:spcBef>
                <a:spcPct val="0"/>
              </a:spcBef>
              <a:spcAft>
                <a:spcPct val="0"/>
              </a:spcAft>
            </a:pPr>
            <a:r>
              <a:rPr lang="en-NZ" b="1" dirty="0">
                <a:solidFill>
                  <a:srgbClr val="FFFFFF"/>
                </a:solidFill>
                <a:latin typeface="Arial"/>
                <a:cs typeface="Arial"/>
              </a:rPr>
              <a:t>1980</a:t>
            </a:r>
          </a:p>
          <a:p>
            <a:pPr defTabSz="914400" fontAlgn="base">
              <a:lnSpc>
                <a:spcPct val="110000"/>
              </a:lnSpc>
              <a:spcBef>
                <a:spcPct val="0"/>
              </a:spcBef>
              <a:spcAft>
                <a:spcPct val="0"/>
              </a:spcAft>
            </a:pPr>
            <a:endParaRPr lang="en-GB" dirty="0">
              <a:solidFill>
                <a:srgbClr val="FFFFFF"/>
              </a:solidFill>
              <a:latin typeface="Arial"/>
              <a:cs typeface="Arial"/>
            </a:endParaRPr>
          </a:p>
        </p:txBody>
      </p:sp>
      <p:grpSp>
        <p:nvGrpSpPr>
          <p:cNvPr id="25" name="Group 17">
            <a:extLst>
              <a:ext uri="{FF2B5EF4-FFF2-40B4-BE49-F238E27FC236}">
                <a16:creationId xmlns:a16="http://schemas.microsoft.com/office/drawing/2014/main" id="{C0884ECC-08A8-4B0D-9182-ACBB0E36F18F}"/>
              </a:ext>
            </a:extLst>
          </p:cNvPr>
          <p:cNvGrpSpPr/>
          <p:nvPr/>
        </p:nvGrpSpPr>
        <p:grpSpPr>
          <a:xfrm rot="16200000">
            <a:off x="1013933" y="3841679"/>
            <a:ext cx="1440000" cy="2124000"/>
            <a:chOff x="692272" y="3546502"/>
            <a:chExt cx="2687424" cy="3100669"/>
          </a:xfrm>
          <a:solidFill>
            <a:srgbClr val="D6D300"/>
          </a:solidFill>
        </p:grpSpPr>
        <p:sp>
          <p:nvSpPr>
            <p:cNvPr id="26" name="Rounded Rectangle 18">
              <a:extLst>
                <a:ext uri="{FF2B5EF4-FFF2-40B4-BE49-F238E27FC236}">
                  <a16:creationId xmlns:a16="http://schemas.microsoft.com/office/drawing/2014/main" id="{0FBE2CEC-6B3B-4C4B-A665-C51F0432BE0F}"/>
                </a:ext>
              </a:extLst>
            </p:cNvPr>
            <p:cNvSpPr/>
            <p:nvPr/>
          </p:nvSpPr>
          <p:spPr>
            <a:xfrm rot="5400000">
              <a:off x="319118" y="3919656"/>
              <a:ext cx="3100669" cy="2354361"/>
            </a:xfrm>
            <a:prstGeom prst="roundRect">
              <a:avLst>
                <a:gd name="adj" fmla="val 628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en-GB" sz="1400" b="1" dirty="0">
                  <a:solidFill>
                    <a:srgbClr val="000000"/>
                  </a:solidFill>
                  <a:latin typeface="Arial"/>
                  <a:cs typeface="Arial"/>
                </a:rPr>
                <a:t>Circ. Min. n.32/1980</a:t>
              </a:r>
            </a:p>
            <a:p>
              <a:pPr defTabSz="914400" fontAlgn="base">
                <a:lnSpc>
                  <a:spcPct val="110000"/>
                </a:lnSpc>
                <a:spcBef>
                  <a:spcPct val="0"/>
                </a:spcBef>
                <a:spcAft>
                  <a:spcPct val="0"/>
                </a:spcAft>
              </a:pPr>
              <a:r>
                <a:rPr lang="en-GB" sz="1400" dirty="0" err="1">
                  <a:solidFill>
                    <a:srgbClr val="000000"/>
                  </a:solidFill>
                  <a:latin typeface="Arial"/>
                  <a:cs typeface="Arial"/>
                </a:rPr>
                <a:t>Capitolo</a:t>
              </a:r>
              <a:r>
                <a:rPr lang="en-GB" sz="1400" dirty="0">
                  <a:solidFill>
                    <a:srgbClr val="000000"/>
                  </a:solidFill>
                  <a:latin typeface="Arial"/>
                  <a:cs typeface="Arial"/>
                </a:rPr>
                <a:t> IV – Valore </a:t>
              </a:r>
              <a:r>
                <a:rPr lang="en-GB" sz="1400" dirty="0" err="1">
                  <a:solidFill>
                    <a:srgbClr val="000000"/>
                  </a:solidFill>
                  <a:latin typeface="Arial"/>
                  <a:cs typeface="Arial"/>
                </a:rPr>
                <a:t>normale</a:t>
              </a:r>
              <a:r>
                <a:rPr lang="en-GB" sz="1400" dirty="0">
                  <a:solidFill>
                    <a:srgbClr val="000000"/>
                  </a:solidFill>
                  <a:latin typeface="Arial"/>
                  <a:cs typeface="Arial"/>
                </a:rPr>
                <a:t> e </a:t>
              </a:r>
              <a:r>
                <a:rPr lang="en-GB" sz="1400" dirty="0" err="1">
                  <a:solidFill>
                    <a:srgbClr val="000000"/>
                  </a:solidFill>
                  <a:latin typeface="Arial"/>
                  <a:cs typeface="Arial"/>
                </a:rPr>
                <a:t>interessi</a:t>
              </a:r>
              <a:endParaRPr lang="en-GB" sz="1400" dirty="0">
                <a:solidFill>
                  <a:srgbClr val="000000"/>
                </a:solidFill>
                <a:latin typeface="Arial"/>
                <a:cs typeface="Arial"/>
              </a:endParaRPr>
            </a:p>
          </p:txBody>
        </p:sp>
        <p:sp>
          <p:nvSpPr>
            <p:cNvPr id="27" name="Pentagon 19">
              <a:extLst>
                <a:ext uri="{FF2B5EF4-FFF2-40B4-BE49-F238E27FC236}">
                  <a16:creationId xmlns:a16="http://schemas.microsoft.com/office/drawing/2014/main" id="{C7B2A0F4-CC5A-481E-A95C-85472BC9B6B0}"/>
                </a:ext>
              </a:extLst>
            </p:cNvPr>
            <p:cNvSpPr/>
            <p:nvPr/>
          </p:nvSpPr>
          <p:spPr>
            <a:xfrm>
              <a:off x="3033309" y="5035463"/>
              <a:ext cx="346387" cy="820972"/>
            </a:xfrm>
            <a:prstGeom prst="homePlate">
              <a:avLst>
                <a:gd name="adj" fmla="val 1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17">
            <a:extLst>
              <a:ext uri="{FF2B5EF4-FFF2-40B4-BE49-F238E27FC236}">
                <a16:creationId xmlns:a16="http://schemas.microsoft.com/office/drawing/2014/main" id="{7D8F10A2-4631-4285-8F91-1DBE719DC6A1}"/>
              </a:ext>
            </a:extLst>
          </p:cNvPr>
          <p:cNvGrpSpPr/>
          <p:nvPr/>
        </p:nvGrpSpPr>
        <p:grpSpPr>
          <a:xfrm rot="16200000">
            <a:off x="5922211" y="3835889"/>
            <a:ext cx="1440000" cy="2160000"/>
            <a:chOff x="692272" y="3934908"/>
            <a:chExt cx="2687424" cy="3100669"/>
          </a:xfrm>
          <a:solidFill>
            <a:srgbClr val="D6D300"/>
          </a:solidFill>
        </p:grpSpPr>
        <p:sp>
          <p:nvSpPr>
            <p:cNvPr id="38" name="Rounded Rectangle 18">
              <a:extLst>
                <a:ext uri="{FF2B5EF4-FFF2-40B4-BE49-F238E27FC236}">
                  <a16:creationId xmlns:a16="http://schemas.microsoft.com/office/drawing/2014/main" id="{0AB0651E-3603-43D7-A484-F902585FD700}"/>
                </a:ext>
              </a:extLst>
            </p:cNvPr>
            <p:cNvSpPr/>
            <p:nvPr/>
          </p:nvSpPr>
          <p:spPr>
            <a:xfrm rot="5400000">
              <a:off x="319118" y="4308062"/>
              <a:ext cx="3100669" cy="2354361"/>
            </a:xfrm>
            <a:prstGeom prst="roundRect">
              <a:avLst>
                <a:gd name="adj" fmla="val 628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it-IT" sz="1400" b="1" dirty="0">
                  <a:solidFill>
                    <a:srgbClr val="000000"/>
                  </a:solidFill>
                  <a:latin typeface="Arial"/>
                  <a:cs typeface="Arial"/>
                </a:rPr>
                <a:t>OECD TPG </a:t>
              </a:r>
            </a:p>
            <a:p>
              <a:pPr defTabSz="914400" fontAlgn="base">
                <a:lnSpc>
                  <a:spcPct val="110000"/>
                </a:lnSpc>
                <a:spcBef>
                  <a:spcPct val="0"/>
                </a:spcBef>
                <a:spcAft>
                  <a:spcPct val="0"/>
                </a:spcAft>
              </a:pPr>
              <a:r>
                <a:rPr lang="it-IT" sz="1400" dirty="0" err="1">
                  <a:solidFill>
                    <a:srgbClr val="000000"/>
                  </a:solidFill>
                  <a:latin typeface="Arial"/>
                  <a:cs typeface="Arial"/>
                </a:rPr>
                <a:t>Chapter</a:t>
              </a:r>
              <a:r>
                <a:rPr lang="it-IT" sz="1400" dirty="0">
                  <a:solidFill>
                    <a:srgbClr val="000000"/>
                  </a:solidFill>
                  <a:latin typeface="Arial"/>
                  <a:cs typeface="Arial"/>
                </a:rPr>
                <a:t> I, VI, VII </a:t>
              </a:r>
            </a:p>
            <a:p>
              <a:pPr defTabSz="914400" fontAlgn="base">
                <a:lnSpc>
                  <a:spcPct val="110000"/>
                </a:lnSpc>
                <a:spcBef>
                  <a:spcPct val="0"/>
                </a:spcBef>
                <a:spcAft>
                  <a:spcPct val="0"/>
                </a:spcAft>
              </a:pPr>
              <a:endParaRPr lang="it-IT" sz="1400" dirty="0">
                <a:solidFill>
                  <a:srgbClr val="000000"/>
                </a:solidFill>
                <a:latin typeface="Arial"/>
                <a:cs typeface="Arial"/>
              </a:endParaRPr>
            </a:p>
            <a:p>
              <a:pPr defTabSz="914400" fontAlgn="base">
                <a:lnSpc>
                  <a:spcPct val="110000"/>
                </a:lnSpc>
                <a:spcBef>
                  <a:spcPct val="0"/>
                </a:spcBef>
                <a:spcAft>
                  <a:spcPct val="0"/>
                </a:spcAft>
              </a:pPr>
              <a:r>
                <a:rPr lang="it-IT" sz="1400" b="1" dirty="0">
                  <a:solidFill>
                    <a:srgbClr val="000000"/>
                  </a:solidFill>
                  <a:latin typeface="Arial"/>
                  <a:cs typeface="Arial"/>
                </a:rPr>
                <a:t>Legge 96/2017</a:t>
              </a:r>
            </a:p>
            <a:p>
              <a:pPr defTabSz="914400" fontAlgn="base">
                <a:lnSpc>
                  <a:spcPct val="110000"/>
                </a:lnSpc>
                <a:spcBef>
                  <a:spcPct val="0"/>
                </a:spcBef>
                <a:spcAft>
                  <a:spcPct val="0"/>
                </a:spcAft>
              </a:pPr>
              <a:r>
                <a:rPr lang="it-IT" sz="1400" dirty="0">
                  <a:solidFill>
                    <a:srgbClr val="000000"/>
                  </a:solidFill>
                  <a:latin typeface="Arial"/>
                  <a:cs typeface="Arial"/>
                </a:rPr>
                <a:t>Modifica art. 110, c.7</a:t>
              </a:r>
              <a:endParaRPr lang="en-GB" sz="1400" dirty="0">
                <a:solidFill>
                  <a:srgbClr val="000000"/>
                </a:solidFill>
                <a:latin typeface="Arial"/>
                <a:cs typeface="Arial"/>
              </a:endParaRPr>
            </a:p>
          </p:txBody>
        </p:sp>
        <p:sp>
          <p:nvSpPr>
            <p:cNvPr id="39" name="Pentagon 19">
              <a:extLst>
                <a:ext uri="{FF2B5EF4-FFF2-40B4-BE49-F238E27FC236}">
                  <a16:creationId xmlns:a16="http://schemas.microsoft.com/office/drawing/2014/main" id="{F1D5AEB9-A87A-4835-841D-EA58077555C5}"/>
                </a:ext>
              </a:extLst>
            </p:cNvPr>
            <p:cNvSpPr/>
            <p:nvPr/>
          </p:nvSpPr>
          <p:spPr>
            <a:xfrm>
              <a:off x="3033309" y="5035463"/>
              <a:ext cx="346387" cy="820972"/>
            </a:xfrm>
            <a:prstGeom prst="homePlate">
              <a:avLst>
                <a:gd name="adj" fmla="val 1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ounded Rectangle 12">
            <a:extLst>
              <a:ext uri="{FF2B5EF4-FFF2-40B4-BE49-F238E27FC236}">
                <a16:creationId xmlns:a16="http://schemas.microsoft.com/office/drawing/2014/main" id="{DAAA4C1D-48ED-4583-94C2-85C0E327AED1}"/>
              </a:ext>
            </a:extLst>
          </p:cNvPr>
          <p:cNvSpPr/>
          <p:nvPr/>
        </p:nvSpPr>
        <p:spPr>
          <a:xfrm>
            <a:off x="4723504" y="3499194"/>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algn="ctr" defTabSz="914400" fontAlgn="base">
              <a:lnSpc>
                <a:spcPct val="110000"/>
              </a:lnSpc>
              <a:spcBef>
                <a:spcPct val="0"/>
              </a:spcBef>
              <a:spcAft>
                <a:spcPct val="0"/>
              </a:spcAft>
            </a:pPr>
            <a:r>
              <a:rPr lang="en-NZ" b="1" dirty="0">
                <a:solidFill>
                  <a:srgbClr val="FFFFFF"/>
                </a:solidFill>
                <a:latin typeface="Arial"/>
                <a:cs typeface="Arial"/>
              </a:rPr>
              <a:t>2016</a:t>
            </a:r>
          </a:p>
          <a:p>
            <a:pPr defTabSz="914400" fontAlgn="base">
              <a:lnSpc>
                <a:spcPct val="110000"/>
              </a:lnSpc>
              <a:spcBef>
                <a:spcPct val="0"/>
              </a:spcBef>
              <a:spcAft>
                <a:spcPct val="0"/>
              </a:spcAft>
            </a:pPr>
            <a:endParaRPr lang="en-GB" dirty="0">
              <a:solidFill>
                <a:srgbClr val="FFFFFF"/>
              </a:solidFill>
              <a:latin typeface="Arial"/>
              <a:cs typeface="Arial"/>
            </a:endParaRPr>
          </a:p>
        </p:txBody>
      </p:sp>
      <p:grpSp>
        <p:nvGrpSpPr>
          <p:cNvPr id="47" name="Group 29">
            <a:extLst>
              <a:ext uri="{FF2B5EF4-FFF2-40B4-BE49-F238E27FC236}">
                <a16:creationId xmlns:a16="http://schemas.microsoft.com/office/drawing/2014/main" id="{0AF7542B-C323-4B81-A08B-F607C1C122A6}"/>
              </a:ext>
            </a:extLst>
          </p:cNvPr>
          <p:cNvGrpSpPr/>
          <p:nvPr/>
        </p:nvGrpSpPr>
        <p:grpSpPr>
          <a:xfrm rot="5400000">
            <a:off x="6797052" y="1237676"/>
            <a:ext cx="1836000" cy="2448000"/>
            <a:chOff x="692272" y="3278199"/>
            <a:chExt cx="2687424" cy="3741908"/>
          </a:xfrm>
          <a:solidFill>
            <a:srgbClr val="E0DBC8"/>
          </a:solidFill>
        </p:grpSpPr>
        <p:sp>
          <p:nvSpPr>
            <p:cNvPr id="48" name="Rounded Rectangle 30">
              <a:extLst>
                <a:ext uri="{FF2B5EF4-FFF2-40B4-BE49-F238E27FC236}">
                  <a16:creationId xmlns:a16="http://schemas.microsoft.com/office/drawing/2014/main" id="{14192D7A-23B1-4AB9-8AE8-6BACE6A2E571}"/>
                </a:ext>
              </a:extLst>
            </p:cNvPr>
            <p:cNvSpPr/>
            <p:nvPr/>
          </p:nvSpPr>
          <p:spPr>
            <a:xfrm rot="16200000">
              <a:off x="-1501" y="3971972"/>
              <a:ext cx="3741908" cy="2354362"/>
            </a:xfrm>
            <a:prstGeom prst="roundRect">
              <a:avLst>
                <a:gd name="adj" fmla="val 628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it-IT" sz="1400" b="1" dirty="0">
                  <a:solidFill>
                    <a:srgbClr val="000000"/>
                  </a:solidFill>
                  <a:latin typeface="Arial"/>
                  <a:cs typeface="Arial"/>
                </a:rPr>
                <a:t>OECD public </a:t>
              </a:r>
              <a:r>
                <a:rPr lang="it-IT" sz="1400" b="1" dirty="0" err="1">
                  <a:solidFill>
                    <a:srgbClr val="000000"/>
                  </a:solidFill>
                  <a:latin typeface="Arial"/>
                  <a:cs typeface="Arial"/>
                </a:rPr>
                <a:t>consultation</a:t>
              </a:r>
              <a:endParaRPr lang="it-IT" sz="1400" b="1" dirty="0">
                <a:solidFill>
                  <a:srgbClr val="000000"/>
                </a:solidFill>
                <a:latin typeface="Arial"/>
                <a:cs typeface="Arial"/>
              </a:endParaRPr>
            </a:p>
            <a:p>
              <a:pPr defTabSz="914400" fontAlgn="base">
                <a:lnSpc>
                  <a:spcPct val="110000"/>
                </a:lnSpc>
                <a:spcBef>
                  <a:spcPct val="0"/>
                </a:spcBef>
                <a:spcAft>
                  <a:spcPct val="0"/>
                </a:spcAft>
              </a:pPr>
              <a:r>
                <a:rPr lang="it-IT" sz="1400" dirty="0">
                  <a:solidFill>
                    <a:srgbClr val="000000"/>
                  </a:solidFill>
                  <a:latin typeface="Arial"/>
                  <a:cs typeface="Arial"/>
                </a:rPr>
                <a:t>Financial transactions</a:t>
              </a:r>
            </a:p>
            <a:p>
              <a:pPr defTabSz="914400" fontAlgn="base">
                <a:lnSpc>
                  <a:spcPct val="110000"/>
                </a:lnSpc>
                <a:spcBef>
                  <a:spcPct val="0"/>
                </a:spcBef>
                <a:spcAft>
                  <a:spcPct val="0"/>
                </a:spcAft>
              </a:pPr>
              <a:endParaRPr lang="it-IT" sz="1400" dirty="0">
                <a:solidFill>
                  <a:srgbClr val="000000"/>
                </a:solidFill>
                <a:latin typeface="Arial"/>
                <a:cs typeface="Arial"/>
              </a:endParaRPr>
            </a:p>
            <a:p>
              <a:pPr defTabSz="914400" fontAlgn="base">
                <a:lnSpc>
                  <a:spcPct val="110000"/>
                </a:lnSpc>
                <a:spcBef>
                  <a:spcPct val="0"/>
                </a:spcBef>
                <a:spcAft>
                  <a:spcPct val="0"/>
                </a:spcAft>
              </a:pPr>
              <a:r>
                <a:rPr lang="it-IT" sz="1400" b="1" dirty="0">
                  <a:solidFill>
                    <a:srgbClr val="000000"/>
                  </a:solidFill>
                  <a:latin typeface="Arial"/>
                  <a:cs typeface="Arial"/>
                </a:rPr>
                <a:t>D.M. 14 maggio 2018</a:t>
              </a:r>
            </a:p>
            <a:p>
              <a:pPr defTabSz="914400" fontAlgn="base">
                <a:lnSpc>
                  <a:spcPct val="110000"/>
                </a:lnSpc>
                <a:spcBef>
                  <a:spcPct val="0"/>
                </a:spcBef>
                <a:spcAft>
                  <a:spcPct val="0"/>
                </a:spcAft>
              </a:pPr>
              <a:r>
                <a:rPr lang="en-GB" sz="1400" dirty="0" err="1">
                  <a:solidFill>
                    <a:srgbClr val="000000"/>
                  </a:solidFill>
                  <a:latin typeface="Arial"/>
                  <a:cs typeface="Arial"/>
                </a:rPr>
                <a:t>Linee</a:t>
              </a:r>
              <a:r>
                <a:rPr lang="en-GB" sz="1400" dirty="0">
                  <a:solidFill>
                    <a:srgbClr val="000000"/>
                  </a:solidFill>
                  <a:latin typeface="Arial"/>
                  <a:cs typeface="Arial"/>
                </a:rPr>
                <a:t> </a:t>
              </a:r>
              <a:r>
                <a:rPr lang="en-GB" sz="1400" dirty="0" err="1">
                  <a:solidFill>
                    <a:srgbClr val="000000"/>
                  </a:solidFill>
                  <a:latin typeface="Arial"/>
                  <a:cs typeface="Arial"/>
                </a:rPr>
                <a:t>guida</a:t>
              </a:r>
              <a:r>
                <a:rPr lang="en-GB" sz="1400" dirty="0">
                  <a:solidFill>
                    <a:srgbClr val="000000"/>
                  </a:solidFill>
                  <a:latin typeface="Arial"/>
                  <a:cs typeface="Arial"/>
                </a:rPr>
                <a:t> art. 110, c. 7</a:t>
              </a:r>
            </a:p>
          </p:txBody>
        </p:sp>
        <p:sp>
          <p:nvSpPr>
            <p:cNvPr id="49" name="Pentagon 31">
              <a:extLst>
                <a:ext uri="{FF2B5EF4-FFF2-40B4-BE49-F238E27FC236}">
                  <a16:creationId xmlns:a16="http://schemas.microsoft.com/office/drawing/2014/main" id="{19BE1DFD-AC69-40FB-ABA5-EE3A7E62C927}"/>
                </a:ext>
              </a:extLst>
            </p:cNvPr>
            <p:cNvSpPr/>
            <p:nvPr/>
          </p:nvSpPr>
          <p:spPr>
            <a:xfrm>
              <a:off x="3033309" y="4572691"/>
              <a:ext cx="346387" cy="820971"/>
            </a:xfrm>
            <a:prstGeom prst="homePlate">
              <a:avLst>
                <a:gd name="adj" fmla="val 1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2" name="Segnaposto numero diapositiva 2">
            <a:extLst>
              <a:ext uri="{FF2B5EF4-FFF2-40B4-BE49-F238E27FC236}">
                <a16:creationId xmlns:a16="http://schemas.microsoft.com/office/drawing/2014/main" id="{D57CC261-5F3F-409E-A3C0-241B26F679C5}"/>
              </a:ext>
            </a:extLst>
          </p:cNvPr>
          <p:cNvSpPr>
            <a:spLocks noGrp="1"/>
          </p:cNvSpPr>
          <p:nvPr>
            <p:ph type="sldNum" sz="quarter" idx="12"/>
          </p:nvPr>
        </p:nvSpPr>
        <p:spPr>
          <a:xfrm>
            <a:off x="6553200" y="6356350"/>
            <a:ext cx="2133600" cy="365125"/>
          </a:xfrm>
        </p:spPr>
        <p:txBody>
          <a:bodyPr/>
          <a:lstStyle/>
          <a:p>
            <a:r>
              <a:rPr lang="en-US" dirty="0"/>
              <a:t>6</a:t>
            </a:r>
          </a:p>
        </p:txBody>
      </p:sp>
    </p:spTree>
    <p:extLst>
      <p:ext uri="{BB962C8B-B14F-4D97-AF65-F5344CB8AC3E}">
        <p14:creationId xmlns:p14="http://schemas.microsoft.com/office/powerpoint/2010/main" val="196176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00265-A3B9-4F50-95AF-253F0B440EC8}"/>
              </a:ext>
            </a:extLst>
          </p:cNvPr>
          <p:cNvSpPr>
            <a:spLocks noGrp="1"/>
          </p:cNvSpPr>
          <p:nvPr>
            <p:ph type="title"/>
          </p:nvPr>
        </p:nvSpPr>
        <p:spPr/>
        <p:txBody>
          <a:bodyPr/>
          <a:lstStyle/>
          <a:p>
            <a:r>
              <a:rPr lang="it-IT" dirty="0"/>
              <a:t>Situazione attuale</a:t>
            </a:r>
          </a:p>
        </p:txBody>
      </p:sp>
      <p:sp>
        <p:nvSpPr>
          <p:cNvPr id="3" name="TextBox 2">
            <a:extLst>
              <a:ext uri="{FF2B5EF4-FFF2-40B4-BE49-F238E27FC236}">
                <a16:creationId xmlns:a16="http://schemas.microsoft.com/office/drawing/2014/main" id="{DC6B35CA-B9A4-46F5-92E4-C65E367536D6}"/>
              </a:ext>
            </a:extLst>
          </p:cNvPr>
          <p:cNvSpPr txBox="1"/>
          <p:nvPr/>
        </p:nvSpPr>
        <p:spPr>
          <a:xfrm>
            <a:off x="358423" y="1790801"/>
            <a:ext cx="7566377" cy="2933624"/>
          </a:xfrm>
          <a:prstGeom prst="rect">
            <a:avLst/>
          </a:prstGeom>
          <a:noFill/>
        </p:spPr>
        <p:txBody>
          <a:bodyPr wrap="square" rtlCol="0">
            <a:spAutoFit/>
          </a:bodyPr>
          <a:lstStyle/>
          <a:p>
            <a:pPr marL="0" lvl="2" algn="just">
              <a:lnSpc>
                <a:spcPct val="110000"/>
              </a:lnSpc>
              <a:spcBef>
                <a:spcPts val="400"/>
              </a:spcBef>
              <a:buClr>
                <a:srgbClr val="34B6E5"/>
              </a:buClr>
              <a:buSzPct val="100000"/>
            </a:pPr>
            <a:r>
              <a:rPr lang="it-IT" altLang="it-IT" sz="1600" b="1" dirty="0">
                <a:solidFill>
                  <a:schemeClr val="accent5"/>
                </a:solidFill>
                <a:latin typeface="Arial"/>
                <a:cs typeface="Arial"/>
              </a:rPr>
              <a:t>La prassi internazionale</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In esecuzione del mandato ricevuto in relazione al Rapporto BEPS sulle Azioni 8-10 (</a:t>
            </a:r>
            <a:r>
              <a:rPr lang="it-IT" altLang="it-IT" sz="1600" i="1" dirty="0" err="1">
                <a:solidFill>
                  <a:srgbClr val="1A1A1A"/>
                </a:solidFill>
                <a:latin typeface="Arial"/>
                <a:cs typeface="Arial"/>
              </a:rPr>
              <a:t>Aligning</a:t>
            </a:r>
            <a:r>
              <a:rPr lang="it-IT" altLang="it-IT" sz="1600" i="1" dirty="0">
                <a:solidFill>
                  <a:srgbClr val="1A1A1A"/>
                </a:solidFill>
                <a:latin typeface="Arial"/>
                <a:cs typeface="Arial"/>
              </a:rPr>
              <a:t> transfer pricing </a:t>
            </a:r>
            <a:r>
              <a:rPr lang="it-IT" altLang="it-IT" sz="1600" i="1" dirty="0" err="1">
                <a:solidFill>
                  <a:srgbClr val="1A1A1A"/>
                </a:solidFill>
                <a:latin typeface="Arial"/>
                <a:cs typeface="Arial"/>
              </a:rPr>
              <a:t>outcome</a:t>
            </a:r>
            <a:r>
              <a:rPr lang="it-IT" altLang="it-IT" sz="1600" i="1" dirty="0">
                <a:solidFill>
                  <a:srgbClr val="1A1A1A"/>
                </a:solidFill>
                <a:latin typeface="Arial"/>
                <a:cs typeface="Arial"/>
              </a:rPr>
              <a:t> to </a:t>
            </a:r>
            <a:r>
              <a:rPr lang="it-IT" altLang="it-IT" sz="1600" i="1" dirty="0" err="1">
                <a:solidFill>
                  <a:srgbClr val="1A1A1A"/>
                </a:solidFill>
                <a:latin typeface="Arial"/>
                <a:cs typeface="Arial"/>
              </a:rPr>
              <a:t>value</a:t>
            </a:r>
            <a:r>
              <a:rPr lang="it-IT" altLang="it-IT" sz="1600" i="1" dirty="0">
                <a:solidFill>
                  <a:srgbClr val="1A1A1A"/>
                </a:solidFill>
                <a:latin typeface="Arial"/>
                <a:cs typeface="Arial"/>
              </a:rPr>
              <a:t> creation</a:t>
            </a:r>
            <a:r>
              <a:rPr lang="it-IT" altLang="it-IT" sz="1600" dirty="0">
                <a:solidFill>
                  <a:srgbClr val="1A1A1A"/>
                </a:solidFill>
                <a:latin typeface="Arial"/>
                <a:cs typeface="Arial"/>
              </a:rPr>
              <a:t>) l’OCSE ha pubblicato in data 3 luglio 2018 un documento di discussione avente ad oggetto le transazioni finanziarie (di seguito </a:t>
            </a:r>
            <a:r>
              <a:rPr lang="it-IT" altLang="it-IT" sz="1600" i="1" dirty="0">
                <a:solidFill>
                  <a:srgbClr val="1A1A1A"/>
                </a:solidFill>
                <a:latin typeface="Arial"/>
                <a:cs typeface="Arial"/>
              </a:rPr>
              <a:t>Draft</a:t>
            </a:r>
            <a:r>
              <a:rPr lang="it-IT" altLang="it-IT" sz="1600" dirty="0">
                <a:solidFill>
                  <a:srgbClr val="1A1A1A"/>
                </a:solidFill>
                <a:latin typeface="Arial"/>
                <a:cs typeface="Arial"/>
              </a:rPr>
              <a:t>).</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Obiettivo del documento è quello di chiarire alcuni principi già introdotti nelle Linee Guida OCSE 2017 (di seguito </a:t>
            </a:r>
            <a:r>
              <a:rPr lang="it-IT" altLang="it-IT" sz="1600" i="1" dirty="0">
                <a:solidFill>
                  <a:srgbClr val="1A1A1A"/>
                </a:solidFill>
                <a:latin typeface="Arial"/>
                <a:cs typeface="Arial"/>
              </a:rPr>
              <a:t>TPG</a:t>
            </a:r>
            <a:r>
              <a:rPr lang="it-IT" altLang="it-IT" sz="1600" dirty="0">
                <a:solidFill>
                  <a:srgbClr val="1A1A1A"/>
                </a:solidFill>
                <a:latin typeface="Arial"/>
                <a:cs typeface="Arial"/>
              </a:rPr>
              <a:t>) e di fornire criteri condivisi per l’applicazione del principio di libera concorrenza alle transazioni finanziarie.</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Si tratta di una bozza di discussione che non ha ricevuto il consenso dei paesi membri.</a:t>
            </a:r>
          </a:p>
        </p:txBody>
      </p:sp>
      <p:sp>
        <p:nvSpPr>
          <p:cNvPr id="4" name="Segnaposto numero diapositiva 2">
            <a:extLst>
              <a:ext uri="{FF2B5EF4-FFF2-40B4-BE49-F238E27FC236}">
                <a16:creationId xmlns:a16="http://schemas.microsoft.com/office/drawing/2014/main" id="{225DE6FE-784F-4A2B-AB2F-5FB05723438F}"/>
              </a:ext>
            </a:extLst>
          </p:cNvPr>
          <p:cNvSpPr>
            <a:spLocks noGrp="1"/>
          </p:cNvSpPr>
          <p:nvPr>
            <p:ph type="sldNum" sz="quarter" idx="12"/>
          </p:nvPr>
        </p:nvSpPr>
        <p:spPr>
          <a:xfrm>
            <a:off x="6553200" y="6356350"/>
            <a:ext cx="2133600" cy="365125"/>
          </a:xfrm>
        </p:spPr>
        <p:txBody>
          <a:bodyPr/>
          <a:lstStyle/>
          <a:p>
            <a:r>
              <a:rPr lang="en-US" dirty="0"/>
              <a:t>7</a:t>
            </a:r>
          </a:p>
        </p:txBody>
      </p:sp>
    </p:spTree>
    <p:extLst>
      <p:ext uri="{BB962C8B-B14F-4D97-AF65-F5344CB8AC3E}">
        <p14:creationId xmlns:p14="http://schemas.microsoft.com/office/powerpoint/2010/main" val="233906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00265-A3B9-4F50-95AF-253F0B440EC8}"/>
              </a:ext>
            </a:extLst>
          </p:cNvPr>
          <p:cNvSpPr>
            <a:spLocks noGrp="1"/>
          </p:cNvSpPr>
          <p:nvPr>
            <p:ph type="title"/>
          </p:nvPr>
        </p:nvSpPr>
        <p:spPr/>
        <p:txBody>
          <a:bodyPr/>
          <a:lstStyle/>
          <a:p>
            <a:r>
              <a:rPr lang="it-IT" dirty="0"/>
              <a:t>Situazione attuale</a:t>
            </a:r>
          </a:p>
        </p:txBody>
      </p:sp>
      <p:sp>
        <p:nvSpPr>
          <p:cNvPr id="3" name="TextBox 2">
            <a:extLst>
              <a:ext uri="{FF2B5EF4-FFF2-40B4-BE49-F238E27FC236}">
                <a16:creationId xmlns:a16="http://schemas.microsoft.com/office/drawing/2014/main" id="{DC6B35CA-B9A4-46F5-92E4-C65E367536D6}"/>
              </a:ext>
            </a:extLst>
          </p:cNvPr>
          <p:cNvSpPr txBox="1"/>
          <p:nvPr/>
        </p:nvSpPr>
        <p:spPr>
          <a:xfrm>
            <a:off x="3541984" y="1445389"/>
            <a:ext cx="4269778" cy="4609980"/>
          </a:xfrm>
          <a:prstGeom prst="rect">
            <a:avLst/>
          </a:prstGeom>
          <a:noFill/>
        </p:spPr>
        <p:txBody>
          <a:bodyPr wrap="square" rtlCol="0">
            <a:spAutoFit/>
          </a:bodyPr>
          <a:lstStyle/>
          <a:p>
            <a:pPr marL="0" lvl="2" algn="just">
              <a:lnSpc>
                <a:spcPct val="110000"/>
              </a:lnSpc>
              <a:spcBef>
                <a:spcPts val="400"/>
              </a:spcBef>
              <a:buClr>
                <a:srgbClr val="34B6E5"/>
              </a:buClr>
              <a:buSzPct val="100000"/>
            </a:pPr>
            <a:r>
              <a:rPr lang="it-IT" altLang="it-IT" sz="1600" b="1" dirty="0">
                <a:solidFill>
                  <a:schemeClr val="accent5"/>
                </a:solidFill>
                <a:latin typeface="Arial"/>
                <a:cs typeface="Arial"/>
              </a:rPr>
              <a:t>La prassi internazionale</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Il Draft è strutturato in quattro sezioni. </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La prima sezione fornisce indicazioni di carattere generale per l’applicazione dei principi contenuti nelle TPG (Capitolo I, sezione D.1). </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Questa sezione indica come determinare la struttura del capitale e analizzare le caratteristiche economicamente rilevanti delle transazioni finanziarie.</a:t>
            </a:r>
          </a:p>
          <a:p>
            <a:pPr marL="357188" lvl="2" indent="-357188" algn="just">
              <a:lnSpc>
                <a:spcPct val="110000"/>
              </a:lnSpc>
              <a:spcBef>
                <a:spcPts val="400"/>
              </a:spcBef>
              <a:buClr>
                <a:srgbClr val="34B6E5"/>
              </a:buClr>
              <a:buSzPct val="100000"/>
              <a:buBlip>
                <a:blip r:embed="rId2"/>
              </a:buBlip>
            </a:pPr>
            <a:r>
              <a:rPr lang="it-IT" altLang="it-IT" sz="1600" dirty="0">
                <a:solidFill>
                  <a:srgbClr val="1A1A1A"/>
                </a:solidFill>
                <a:latin typeface="Arial"/>
                <a:cs typeface="Arial"/>
              </a:rPr>
              <a:t>Le successive tre sezioni affrontano invece tematiche specifiche relative (i) alla tesoreria, ai finanziamenti, al cash pooling ed alle operazioni di copertura, (ii) alle garanzie ed (iii) alle assicurazioni captive.</a:t>
            </a:r>
          </a:p>
        </p:txBody>
      </p:sp>
      <p:pic>
        <p:nvPicPr>
          <p:cNvPr id="4" name="Immagine 3">
            <a:extLst>
              <a:ext uri="{FF2B5EF4-FFF2-40B4-BE49-F238E27FC236}">
                <a16:creationId xmlns:a16="http://schemas.microsoft.com/office/drawing/2014/main" id="{81DA86B1-D57D-41C6-951B-069792AA6752}"/>
              </a:ext>
            </a:extLst>
          </p:cNvPr>
          <p:cNvPicPr>
            <a:picLocks noChangeAspect="1"/>
          </p:cNvPicPr>
          <p:nvPr/>
        </p:nvPicPr>
        <p:blipFill>
          <a:blip r:embed="rId3"/>
          <a:stretch>
            <a:fillRect/>
          </a:stretch>
        </p:blipFill>
        <p:spPr>
          <a:xfrm>
            <a:off x="358423" y="1554516"/>
            <a:ext cx="3096000" cy="1965972"/>
          </a:xfrm>
          <a:prstGeom prst="rect">
            <a:avLst/>
          </a:prstGeom>
        </p:spPr>
      </p:pic>
      <p:sp>
        <p:nvSpPr>
          <p:cNvPr id="5" name="Segnaposto numero diapositiva 2">
            <a:extLst>
              <a:ext uri="{FF2B5EF4-FFF2-40B4-BE49-F238E27FC236}">
                <a16:creationId xmlns:a16="http://schemas.microsoft.com/office/drawing/2014/main" id="{EC232B0E-3688-40A6-8C9A-9F6ABEFC65A8}"/>
              </a:ext>
            </a:extLst>
          </p:cNvPr>
          <p:cNvSpPr>
            <a:spLocks noGrp="1"/>
          </p:cNvSpPr>
          <p:nvPr>
            <p:ph type="sldNum" sz="quarter" idx="12"/>
          </p:nvPr>
        </p:nvSpPr>
        <p:spPr>
          <a:xfrm>
            <a:off x="6553200" y="6356350"/>
            <a:ext cx="2133600" cy="365125"/>
          </a:xfrm>
        </p:spPr>
        <p:txBody>
          <a:bodyPr/>
          <a:lstStyle/>
          <a:p>
            <a:r>
              <a:rPr lang="en-US" dirty="0"/>
              <a:t>8</a:t>
            </a:r>
          </a:p>
        </p:txBody>
      </p:sp>
    </p:spTree>
    <p:extLst>
      <p:ext uri="{BB962C8B-B14F-4D97-AF65-F5344CB8AC3E}">
        <p14:creationId xmlns:p14="http://schemas.microsoft.com/office/powerpoint/2010/main" val="2831347261"/>
      </p:ext>
    </p:extLst>
  </p:cSld>
  <p:clrMapOvr>
    <a:masterClrMapping/>
  </p:clrMapOvr>
</p:sld>
</file>

<file path=ppt/theme/theme1.xml><?xml version="1.0" encoding="utf-8"?>
<a:theme xmlns:a="http://schemas.openxmlformats.org/drawingml/2006/main" name="Office Theme">
  <a:themeElements>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6427</TotalTime>
  <Words>1887</Words>
  <Application>Microsoft Office PowerPoint</Application>
  <PresentationFormat>Presentazione su schermo (4:3)</PresentationFormat>
  <Paragraphs>215</Paragraphs>
  <Slides>25</Slides>
  <Notes>0</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25</vt:i4>
      </vt:variant>
    </vt:vector>
  </HeadingPairs>
  <TitlesOfParts>
    <vt:vector size="29" baseType="lpstr">
      <vt:lpstr>Arial</vt:lpstr>
      <vt:lpstr>Calibri</vt:lpstr>
      <vt:lpstr>Office Theme</vt:lpstr>
      <vt:lpstr>1_Office Theme</vt:lpstr>
      <vt:lpstr>I prezzi di trasferimento nell’ambito delle transazioni finanziarie   Prassi consolidata ed evoluzione delle linee guida</vt:lpstr>
      <vt:lpstr>Agenda</vt:lpstr>
      <vt:lpstr>INTRODUZIONE</vt:lpstr>
      <vt:lpstr>Introduzione</vt:lpstr>
      <vt:lpstr>Introduzione</vt:lpstr>
      <vt:lpstr>QUADRO NORMATIVO</vt:lpstr>
      <vt:lpstr>Evoluzione</vt:lpstr>
      <vt:lpstr>Situazione attuale</vt:lpstr>
      <vt:lpstr>Situazione attuale</vt:lpstr>
      <vt:lpstr>Situazione attuale</vt:lpstr>
      <vt:lpstr>Situazione attuale</vt:lpstr>
      <vt:lpstr>Situazione attuale</vt:lpstr>
      <vt:lpstr>LA DETERMINAZIONE DEL TASSO DI MERCATO</vt:lpstr>
      <vt:lpstr>Approccio OCSE</vt:lpstr>
      <vt:lpstr>Caratteristiche economicamente rilevanti del finanziamento</vt:lpstr>
      <vt:lpstr>La stima del tasso di mercato</vt:lpstr>
      <vt:lpstr>La stima del credit rating</vt:lpstr>
      <vt:lpstr>Le caratteristiche del finanziamento</vt:lpstr>
      <vt:lpstr>Il mercato di riferimento</vt:lpstr>
      <vt:lpstr>Il mercato di riferimento</vt:lpstr>
      <vt:lpstr>CONCLUSIONI</vt:lpstr>
      <vt:lpstr>Conclusioni</vt:lpstr>
      <vt:lpstr>ABOUT TAXAND</vt:lpstr>
      <vt:lpstr>Presentazione standard di PowerPoint</vt:lpstr>
      <vt:lpstr>Presentazione standard di PowerPoint</vt:lpstr>
    </vt:vector>
  </TitlesOfParts>
  <Company>Dynamic Pear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Abram</dc:creator>
  <cp:lastModifiedBy>Sara Civardi</cp:lastModifiedBy>
  <cp:revision>590</cp:revision>
  <cp:lastPrinted>2018-08-01T18:53:34Z</cp:lastPrinted>
  <dcterms:created xsi:type="dcterms:W3CDTF">2017-01-10T13:34:19Z</dcterms:created>
  <dcterms:modified xsi:type="dcterms:W3CDTF">2018-10-09T15:32:31Z</dcterms:modified>
</cp:coreProperties>
</file>