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82" r:id="rId2"/>
    <p:sldId id="368" r:id="rId3"/>
    <p:sldId id="401" r:id="rId4"/>
    <p:sldId id="369" r:id="rId5"/>
    <p:sldId id="371" r:id="rId6"/>
    <p:sldId id="376" r:id="rId7"/>
    <p:sldId id="377" r:id="rId8"/>
    <p:sldId id="378" r:id="rId9"/>
    <p:sldId id="379" r:id="rId10"/>
    <p:sldId id="380" r:id="rId11"/>
    <p:sldId id="400" r:id="rId12"/>
    <p:sldId id="381" r:id="rId13"/>
    <p:sldId id="382" r:id="rId14"/>
    <p:sldId id="383" r:id="rId15"/>
    <p:sldId id="403" r:id="rId16"/>
    <p:sldId id="384" r:id="rId17"/>
    <p:sldId id="385" r:id="rId18"/>
    <p:sldId id="399" r:id="rId19"/>
    <p:sldId id="366" r:id="rId20"/>
    <p:sldId id="367" r:id="rId21"/>
    <p:sldId id="364" r:id="rId22"/>
    <p:sldId id="402"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F9C"/>
    <a:srgbClr val="D03D49"/>
    <a:srgbClr val="BFBFBF"/>
    <a:srgbClr val="CEB1BD"/>
    <a:srgbClr val="CACACA"/>
    <a:srgbClr val="5C3E75"/>
    <a:srgbClr val="A4B26D"/>
    <a:srgbClr val="0089BC"/>
    <a:srgbClr val="E0DBC8"/>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756" autoAdjust="0"/>
  </p:normalViewPr>
  <p:slideViewPr>
    <p:cSldViewPr snapToGrid="0" snapToObjects="1">
      <p:cViewPr varScale="1">
        <p:scale>
          <a:sx n="111" d="100"/>
          <a:sy n="111"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perin\AppData\Local\Microsoft\Windows\INetCache\Content.Outlook\W8DL6XVL\STOSTISTICHE%20APA%20MA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it-IT">
                <a:solidFill>
                  <a:schemeClr val="tx1"/>
                </a:solidFill>
                <a:latin typeface="Arial" panose="020B0604020202020204" pitchFamily="34" charset="0"/>
                <a:cs typeface="Arial" panose="020B0604020202020204" pitchFamily="34" charset="0"/>
              </a:rPr>
              <a:t>MAP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it-IT"/>
        </a:p>
      </c:txPr>
    </c:title>
    <c:autoTitleDeleted val="0"/>
    <c:plotArea>
      <c:layout/>
      <c:barChart>
        <c:barDir val="col"/>
        <c:grouping val="clustered"/>
        <c:varyColors val="0"/>
        <c:ser>
          <c:idx val="0"/>
          <c:order val="0"/>
          <c:tx>
            <c:strRef>
              <c:f>'TABELLA ITA'!$B$2</c:f>
              <c:strCache>
                <c:ptCount val="1"/>
                <c:pt idx="0">
                  <c:v>ISTANZE</c:v>
                </c:pt>
              </c:strCache>
            </c:strRef>
          </c:tx>
          <c:spPr>
            <a:solidFill>
              <a:schemeClr val="accent1"/>
            </a:solidFill>
            <a:ln>
              <a:noFill/>
            </a:ln>
            <a:effectLst/>
          </c:spPr>
          <c:invertIfNegative val="0"/>
          <c:cat>
            <c:numRef>
              <c:f>'TABELLA ITA'!$A$3:$A$12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'TABELLA ITA'!$B$3:$B$12</c:f>
              <c:numCache>
                <c:formatCode>General</c:formatCode>
                <c:ptCount val="10"/>
                <c:pt idx="0">
                  <c:v>14</c:v>
                </c:pt>
                <c:pt idx="1">
                  <c:v>20</c:v>
                </c:pt>
                <c:pt idx="2">
                  <c:v>14</c:v>
                </c:pt>
                <c:pt idx="3">
                  <c:v>31</c:v>
                </c:pt>
                <c:pt idx="4">
                  <c:v>22</c:v>
                </c:pt>
                <c:pt idx="5">
                  <c:v>41</c:v>
                </c:pt>
                <c:pt idx="6">
                  <c:v>45</c:v>
                </c:pt>
                <c:pt idx="7">
                  <c:v>52</c:v>
                </c:pt>
                <c:pt idx="8">
                  <c:v>89</c:v>
                </c:pt>
                <c:pt idx="9">
                  <c:v>80</c:v>
                </c:pt>
              </c:numCache>
            </c:numRef>
          </c:val>
          <c:extLst>
            <c:ext xmlns:c16="http://schemas.microsoft.com/office/drawing/2014/chart" uri="{C3380CC4-5D6E-409C-BE32-E72D297353CC}">
              <c16:uniqueId val="{00000000-7E8A-487E-9351-FBC18EE2028A}"/>
            </c:ext>
          </c:extLst>
        </c:ser>
        <c:ser>
          <c:idx val="1"/>
          <c:order val="1"/>
          <c:tx>
            <c:strRef>
              <c:f>'TABELLA ITA'!$C$2</c:f>
              <c:strCache>
                <c:ptCount val="1"/>
                <c:pt idx="0">
                  <c:v>ACCORDI</c:v>
                </c:pt>
              </c:strCache>
            </c:strRef>
          </c:tx>
          <c:spPr>
            <a:solidFill>
              <a:schemeClr val="accent2"/>
            </a:solidFill>
            <a:ln>
              <a:noFill/>
            </a:ln>
            <a:effectLst/>
          </c:spPr>
          <c:invertIfNegative val="0"/>
          <c:cat>
            <c:numRef>
              <c:f>'TABELLA ITA'!$A$3:$A$12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'TABELLA ITA'!$C$3:$C$12</c:f>
              <c:numCache>
                <c:formatCode>General</c:formatCode>
                <c:ptCount val="10"/>
                <c:pt idx="1">
                  <c:v>9</c:v>
                </c:pt>
                <c:pt idx="2">
                  <c:v>21</c:v>
                </c:pt>
                <c:pt idx="3">
                  <c:v>20</c:v>
                </c:pt>
                <c:pt idx="4">
                  <c:v>9</c:v>
                </c:pt>
                <c:pt idx="5">
                  <c:v>19</c:v>
                </c:pt>
                <c:pt idx="6">
                  <c:v>17</c:v>
                </c:pt>
                <c:pt idx="7">
                  <c:v>8</c:v>
                </c:pt>
                <c:pt idx="8">
                  <c:v>13</c:v>
                </c:pt>
                <c:pt idx="9">
                  <c:v>11</c:v>
                </c:pt>
              </c:numCache>
            </c:numRef>
          </c:val>
          <c:extLst>
            <c:ext xmlns:c16="http://schemas.microsoft.com/office/drawing/2014/chart" uri="{C3380CC4-5D6E-409C-BE32-E72D297353CC}">
              <c16:uniqueId val="{00000001-7E8A-487E-9351-FBC18EE2028A}"/>
            </c:ext>
          </c:extLst>
        </c:ser>
        <c:dLbls>
          <c:showLegendKey val="0"/>
          <c:showVal val="0"/>
          <c:showCatName val="0"/>
          <c:showSerName val="0"/>
          <c:showPercent val="0"/>
          <c:showBubbleSize val="0"/>
        </c:dLbls>
        <c:gapWidth val="219"/>
        <c:overlap val="-27"/>
        <c:axId val="439023128"/>
        <c:axId val="439024440"/>
      </c:barChart>
      <c:catAx>
        <c:axId val="43902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439024440"/>
        <c:crosses val="autoZero"/>
        <c:auto val="1"/>
        <c:lblAlgn val="ctr"/>
        <c:lblOffset val="100"/>
        <c:noMultiLvlLbl val="0"/>
      </c:catAx>
      <c:valAx>
        <c:axId val="43902444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439023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409032-6F66-A348-8F2F-36BBC7360F87}" type="datetimeFigureOut">
              <a:rPr lang="en-US" smtClean="0"/>
              <a:t>10/8/2018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CB02A5-DA5D-294C-9529-2CBEE395EC7E}" type="slidenum">
              <a:rPr lang="en-US" smtClean="0"/>
              <a:t>‹N›</a:t>
            </a:fld>
            <a:endParaRPr lang="en-US"/>
          </a:p>
        </p:txBody>
      </p:sp>
    </p:spTree>
    <p:extLst>
      <p:ext uri="{BB962C8B-B14F-4D97-AF65-F5344CB8AC3E}">
        <p14:creationId xmlns:p14="http://schemas.microsoft.com/office/powerpoint/2010/main" val="101295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DC2E3-A386-524A-813A-0ED549783D3D}" type="datetimeFigureOut">
              <a:rPr lang="en-US" smtClean="0"/>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EF14A-6F8E-1043-936B-6B84798E22D5}" type="slidenum">
              <a:rPr lang="en-US" smtClean="0"/>
              <a:t>‹N›</a:t>
            </a:fld>
            <a:endParaRPr lang="en-US"/>
          </a:p>
        </p:txBody>
      </p:sp>
    </p:spTree>
    <p:extLst>
      <p:ext uri="{BB962C8B-B14F-4D97-AF65-F5344CB8AC3E}">
        <p14:creationId xmlns:p14="http://schemas.microsoft.com/office/powerpoint/2010/main" val="4077088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AXAND Cover slide">
    <p:spTree>
      <p:nvGrpSpPr>
        <p:cNvPr id="1" name=""/>
        <p:cNvGrpSpPr/>
        <p:nvPr/>
      </p:nvGrpSpPr>
      <p:grpSpPr>
        <a:xfrm>
          <a:off x="0" y="0"/>
          <a:ext cx="0" cy="0"/>
          <a:chOff x="0" y="0"/>
          <a:chExt cx="0" cy="0"/>
        </a:xfrm>
      </p:grpSpPr>
      <p:pic>
        <p:nvPicPr>
          <p:cNvPr id="9" name="Picture 8" descr="iStock-517418320_2.jpg"/>
          <p:cNvPicPr>
            <a:picLocks noChangeAspect="1"/>
          </p:cNvPicPr>
          <p:nvPr userDrawn="1"/>
        </p:nvPicPr>
        <p:blipFill rotWithShape="1">
          <a:blip r:embed="rId2" cstate="print">
            <a:extLst>
              <a:ext uri="{28A0092B-C50C-407E-A947-70E740481C1C}">
                <a14:useLocalDpi xmlns:a14="http://schemas.microsoft.com/office/drawing/2010/main"/>
              </a:ext>
            </a:extLst>
          </a:blip>
          <a:srcRect b="529"/>
          <a:stretch/>
        </p:blipFill>
        <p:spPr>
          <a:xfrm>
            <a:off x="-1" y="0"/>
            <a:ext cx="9144001" cy="6858000"/>
          </a:xfrm>
          <a:prstGeom prst="rect">
            <a:avLst/>
          </a:prstGeom>
        </p:spPr>
      </p:pic>
      <p:pic>
        <p:nvPicPr>
          <p:cNvPr id="4" name="Picture 3" descr="cover-graphic-background.png"/>
          <p:cNvPicPr>
            <a:picLocks noChangeAspect="1"/>
          </p:cNvPicPr>
          <p:nvPr userDrawn="1"/>
        </p:nvPicPr>
        <p:blipFill rotWithShape="1">
          <a:blip r:embed="rId3" cstate="print">
            <a:extLst>
              <a:ext uri="{28A0092B-C50C-407E-A947-70E740481C1C}">
                <a14:useLocalDpi xmlns:a14="http://schemas.microsoft.com/office/drawing/2010/main"/>
              </a:ext>
            </a:extLst>
          </a:blip>
          <a:srcRect t="9395" b="6481"/>
          <a:stretch/>
        </p:blipFill>
        <p:spPr>
          <a:xfrm>
            <a:off x="645827" y="905129"/>
            <a:ext cx="8005113" cy="5694167"/>
          </a:xfrm>
          <a:prstGeom prst="rect">
            <a:avLst/>
          </a:prstGeom>
        </p:spPr>
      </p:pic>
      <p:sp>
        <p:nvSpPr>
          <p:cNvPr id="2" name="Title 1"/>
          <p:cNvSpPr>
            <a:spLocks noGrp="1"/>
          </p:cNvSpPr>
          <p:nvPr>
            <p:ph type="ctrTitle" hasCustomPrompt="1"/>
          </p:nvPr>
        </p:nvSpPr>
        <p:spPr>
          <a:xfrm>
            <a:off x="1045012" y="1940569"/>
            <a:ext cx="4510019" cy="3026304"/>
          </a:xfrm>
        </p:spPr>
        <p:txBody>
          <a:bodyPr>
            <a:normAutofit/>
          </a:bodyPr>
          <a:lstStyle>
            <a:lvl1pPr algn="l">
              <a:lnSpc>
                <a:spcPct val="80000"/>
              </a:lnSpc>
              <a:defRPr sz="5200" b="1" cap="all" spc="-150">
                <a:solidFill>
                  <a:srgbClr val="FFFFFF"/>
                </a:solidFill>
                <a:latin typeface="Arial"/>
                <a:cs typeface="Arial"/>
              </a:defRPr>
            </a:lvl1pPr>
          </a:lstStyle>
          <a:p>
            <a:r>
              <a:rPr lang="en-GB" dirty="0"/>
              <a:t>COVER TITLE GOES HERE</a:t>
            </a:r>
            <a:endParaRPr lang="en-US" dirty="0"/>
          </a:p>
        </p:txBody>
      </p:sp>
      <p:sp>
        <p:nvSpPr>
          <p:cNvPr id="3" name="Subtitle 2"/>
          <p:cNvSpPr>
            <a:spLocks noGrp="1"/>
          </p:cNvSpPr>
          <p:nvPr>
            <p:ph type="subTitle" idx="1" hasCustomPrompt="1"/>
          </p:nvPr>
        </p:nvSpPr>
        <p:spPr>
          <a:xfrm>
            <a:off x="5865473" y="4305153"/>
            <a:ext cx="2217369" cy="1342612"/>
          </a:xfrm>
        </p:spPr>
        <p:txBody>
          <a:bodyPr>
            <a:normAutofit/>
          </a:bodyPr>
          <a:lstStyle>
            <a:lvl1pPr marL="0" indent="0" algn="l">
              <a:lnSpc>
                <a:spcPct val="80000"/>
              </a:lnSpc>
              <a:buNone/>
              <a:defRPr sz="20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BY </a:t>
            </a:r>
          </a:p>
        </p:txBody>
      </p:sp>
      <p:pic>
        <p:nvPicPr>
          <p:cNvPr id="6" name="Immagine 5">
            <a:extLst>
              <a:ext uri="{FF2B5EF4-FFF2-40B4-BE49-F238E27FC236}">
                <a16:creationId xmlns:a16="http://schemas.microsoft.com/office/drawing/2014/main" id="{59F0E7D4-E75B-4CAB-85FA-EC6044955BE5}"/>
              </a:ext>
            </a:extLst>
          </p:cNvPr>
          <p:cNvPicPr>
            <a:picLocks noChangeAspect="1"/>
          </p:cNvPicPr>
          <p:nvPr userDrawn="1"/>
        </p:nvPicPr>
        <p:blipFill>
          <a:blip r:embed="rId4"/>
          <a:stretch>
            <a:fillRect/>
          </a:stretch>
        </p:blipFill>
        <p:spPr>
          <a:xfrm>
            <a:off x="7792750" y="134072"/>
            <a:ext cx="1126278" cy="951838"/>
          </a:xfrm>
          <a:prstGeom prst="rect">
            <a:avLst/>
          </a:prstGeom>
          <a:ln>
            <a:noFill/>
          </a:ln>
        </p:spPr>
      </p:pic>
      <p:pic>
        <p:nvPicPr>
          <p:cNvPr id="7" name="Picture 14" descr="Your global tax partner White 300dpi.png">
            <a:extLst>
              <a:ext uri="{FF2B5EF4-FFF2-40B4-BE49-F238E27FC236}">
                <a16:creationId xmlns:a16="http://schemas.microsoft.com/office/drawing/2014/main" id="{B2F2B9F0-D12A-4F09-8A43-24BC3A3C188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914" y="6367834"/>
            <a:ext cx="3594327" cy="297608"/>
          </a:xfrm>
          <a:prstGeom prst="rect">
            <a:avLst/>
          </a:prstGeom>
        </p:spPr>
      </p:pic>
    </p:spTree>
    <p:extLst>
      <p:ext uri="{BB962C8B-B14F-4D97-AF65-F5344CB8AC3E}">
        <p14:creationId xmlns:p14="http://schemas.microsoft.com/office/powerpoint/2010/main" val="24534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5" name="Picture 4"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68944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XAND Chapter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3" r="6844" b="1732"/>
          <a:stretch/>
        </p:blipFill>
        <p:spPr>
          <a:xfrm>
            <a:off x="0" y="0"/>
            <a:ext cx="9144000" cy="6858000"/>
          </a:xfrm>
          <a:prstGeom prst="rect">
            <a:avLst/>
          </a:prstGeom>
        </p:spPr>
      </p:pic>
      <p:pic>
        <p:nvPicPr>
          <p:cNvPr id="3" name="Picture 2" descr="graphic-background.png"/>
          <p:cNvPicPr>
            <a:picLocks noChangeAspect="1"/>
          </p:cNvPicPr>
          <p:nvPr userDrawn="1"/>
        </p:nvPicPr>
        <p:blipFill rotWithShape="1">
          <a:blip r:embed="rId3">
            <a:extLst>
              <a:ext uri="{28A0092B-C50C-407E-A947-70E740481C1C}">
                <a14:useLocalDpi xmlns:a14="http://schemas.microsoft.com/office/drawing/2010/main"/>
              </a:ext>
            </a:extLst>
          </a:blip>
          <a:srcRect b="1122"/>
          <a:stretch/>
        </p:blipFill>
        <p:spPr>
          <a:xfrm>
            <a:off x="1268914" y="284097"/>
            <a:ext cx="7875086" cy="6584145"/>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155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5" name="Picture 4"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pic>
        <p:nvPicPr>
          <p:cNvPr id="7" name="Immagine 6">
            <a:extLst>
              <a:ext uri="{FF2B5EF4-FFF2-40B4-BE49-F238E27FC236}">
                <a16:creationId xmlns:a16="http://schemas.microsoft.com/office/drawing/2014/main" id="{C4D1CE7B-1CD6-4382-BD44-A0FEA1679446}"/>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199204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5"/>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8" name="Picture 7"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pic>
        <p:nvPicPr>
          <p:cNvPr id="7" name="Immagine 6">
            <a:extLst>
              <a:ext uri="{FF2B5EF4-FFF2-40B4-BE49-F238E27FC236}">
                <a16:creationId xmlns:a16="http://schemas.microsoft.com/office/drawing/2014/main" id="{5C08E497-D83F-475A-BB93-3BDB4843CBCF}"/>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26476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pic>
        <p:nvPicPr>
          <p:cNvPr id="7" name="Immagine 6">
            <a:extLst>
              <a:ext uri="{FF2B5EF4-FFF2-40B4-BE49-F238E27FC236}">
                <a16:creationId xmlns:a16="http://schemas.microsoft.com/office/drawing/2014/main" id="{E2FC7488-2954-4398-A609-7B206C0AC068}"/>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10449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pic>
        <p:nvPicPr>
          <p:cNvPr id="7" name="Immagine 6">
            <a:extLst>
              <a:ext uri="{FF2B5EF4-FFF2-40B4-BE49-F238E27FC236}">
                <a16:creationId xmlns:a16="http://schemas.microsoft.com/office/drawing/2014/main" id="{A3D46763-0A6A-4C31-8FC7-5D3C0C33D530}"/>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251040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137412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2A3E9-8CE4-BB43-89D3-45E5902600F6}" type="datetimeFigureOut">
              <a:rPr lang="en-US" smtClean="0"/>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DDD6-28A5-624E-A8AC-19C720EFB355}" type="slidenum">
              <a:rPr lang="en-US" smtClean="0"/>
              <a:t>‹N›</a:t>
            </a:fld>
            <a:endParaRPr lang="en-US"/>
          </a:p>
        </p:txBody>
      </p:sp>
    </p:spTree>
    <p:extLst>
      <p:ext uri="{BB962C8B-B14F-4D97-AF65-F5344CB8AC3E}">
        <p14:creationId xmlns:p14="http://schemas.microsoft.com/office/powerpoint/2010/main" val="2251580503"/>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50" r:id="rId3"/>
    <p:sldLayoutId id="2147483651" r:id="rId4"/>
    <p:sldLayoutId id="2147483652" r:id="rId5"/>
    <p:sldLayoutId id="2147483653" r:id="rId6"/>
    <p:sldLayoutId id="2147483654" r:id="rId7"/>
    <p:sldLayoutId id="214748365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392" y="2141978"/>
            <a:ext cx="4510019" cy="3026304"/>
          </a:xfrm>
        </p:spPr>
        <p:txBody>
          <a:bodyPr wrap="square">
            <a:noAutofit/>
          </a:bodyPr>
          <a:lstStyle/>
          <a:p>
            <a:r>
              <a:rPr lang="en-US" sz="3600" dirty="0">
                <a:solidFill>
                  <a:schemeClr val="bg1"/>
                </a:solidFill>
              </a:rPr>
              <a:t>I RIMEDI CONTRO LA DOPPIA IMPOSIZIONE: </a:t>
            </a:r>
            <a:br>
              <a:rPr lang="en-US" sz="3600" dirty="0">
                <a:solidFill>
                  <a:schemeClr val="bg1"/>
                </a:solidFill>
              </a:rPr>
            </a:br>
            <a:r>
              <a:rPr lang="en-US" sz="3600" dirty="0">
                <a:solidFill>
                  <a:schemeClr val="bg1"/>
                </a:solidFill>
              </a:rPr>
              <a:t>MAP E CORRESPONDING ADJUSTMENT</a:t>
            </a:r>
            <a:endParaRPr lang="en-US" sz="3200" dirty="0"/>
          </a:p>
        </p:txBody>
      </p:sp>
      <p:sp>
        <p:nvSpPr>
          <p:cNvPr id="4" name="TextBox 3"/>
          <p:cNvSpPr txBox="1"/>
          <p:nvPr/>
        </p:nvSpPr>
        <p:spPr>
          <a:xfrm>
            <a:off x="5876171" y="4508408"/>
            <a:ext cx="2380017" cy="313932"/>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Guido Arie Petraroli</a:t>
            </a:r>
          </a:p>
        </p:txBody>
      </p:sp>
      <p:sp>
        <p:nvSpPr>
          <p:cNvPr id="5" name="TextBox 4"/>
          <p:cNvSpPr txBox="1"/>
          <p:nvPr/>
        </p:nvSpPr>
        <p:spPr>
          <a:xfrm>
            <a:off x="5896335" y="4995158"/>
            <a:ext cx="2158285" cy="346249"/>
          </a:xfrm>
          <a:prstGeom prst="rect">
            <a:avLst/>
          </a:prstGeom>
          <a:noFill/>
        </p:spPr>
        <p:txBody>
          <a:bodyPr wrap="square" rtlCol="0">
            <a:spAutoFit/>
          </a:bodyPr>
          <a:lstStyle/>
          <a:p>
            <a:pPr>
              <a:lnSpc>
                <a:spcPct val="90000"/>
              </a:lnSpc>
            </a:pPr>
            <a:r>
              <a:rPr lang="en-US" b="1" spc="-150" dirty="0">
                <a:solidFill>
                  <a:schemeClr val="bg1"/>
                </a:solidFill>
                <a:latin typeface="Arial"/>
                <a:cs typeface="Arial"/>
              </a:rPr>
              <a:t>9 </a:t>
            </a:r>
            <a:r>
              <a:rPr lang="it-IT" b="1" spc="-150" dirty="0">
                <a:solidFill>
                  <a:schemeClr val="bg1"/>
                </a:solidFill>
                <a:latin typeface="Arial"/>
                <a:cs typeface="Arial"/>
              </a:rPr>
              <a:t>ottobre</a:t>
            </a:r>
            <a:r>
              <a:rPr lang="en-US" b="1" spc="-150" dirty="0">
                <a:solidFill>
                  <a:schemeClr val="bg1"/>
                </a:solidFill>
                <a:latin typeface="Arial"/>
                <a:cs typeface="Arial"/>
              </a:rPr>
              <a:t> 2018</a:t>
            </a:r>
          </a:p>
        </p:txBody>
      </p:sp>
      <p:cxnSp>
        <p:nvCxnSpPr>
          <p:cNvPr id="6" name="Straight Connector 5"/>
          <p:cNvCxnSpPr/>
          <p:nvPr/>
        </p:nvCxnSpPr>
        <p:spPr>
          <a:xfrm>
            <a:off x="5997119" y="4940748"/>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90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Convenzione Arbitrale (1/5) </a:t>
            </a:r>
          </a:p>
        </p:txBody>
      </p:sp>
      <p:sp>
        <p:nvSpPr>
          <p:cNvPr id="6" name="TextBox 2">
            <a:extLst>
              <a:ext uri="{FF2B5EF4-FFF2-40B4-BE49-F238E27FC236}">
                <a16:creationId xmlns:a16="http://schemas.microsoft.com/office/drawing/2014/main" id="{661B0955-5AC2-401D-AC6A-724FFFC32008}"/>
              </a:ext>
            </a:extLst>
          </p:cNvPr>
          <p:cNvSpPr txBox="1"/>
          <p:nvPr/>
        </p:nvSpPr>
        <p:spPr>
          <a:xfrm>
            <a:off x="358421" y="1728352"/>
            <a:ext cx="7983981" cy="2828531"/>
          </a:xfrm>
          <a:prstGeom prst="rect">
            <a:avLst/>
          </a:prstGeom>
          <a:noFill/>
        </p:spPr>
        <p:txBody>
          <a:bodyPr wrap="square" rtlCol="0">
            <a:spAutoFit/>
          </a:bodyPr>
          <a:lstStyle/>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DEFINIZIONE</a:t>
            </a:r>
          </a:p>
          <a:p>
            <a:pPr marL="361950" lvl="1" algn="just">
              <a:lnSpc>
                <a:spcPct val="110000"/>
              </a:lnSpc>
              <a:spcBef>
                <a:spcPts val="600"/>
              </a:spcBef>
              <a:buClr>
                <a:srgbClr val="34B6E5"/>
              </a:buClr>
              <a:buSzPct val="100000"/>
            </a:pPr>
            <a:r>
              <a:rPr lang="it-IT" altLang="it-IT" sz="1400" dirty="0">
                <a:solidFill>
                  <a:srgbClr val="1A1A1A"/>
                </a:solidFill>
                <a:latin typeface="Arial"/>
                <a:cs typeface="Arial"/>
              </a:rPr>
              <a:t>Procedura attivabile dal contribuente nel caso di imposizione non conforme all’arm’s length </a:t>
            </a:r>
            <a:r>
              <a:rPr lang="en-GB" altLang="it-IT" sz="1400" dirty="0">
                <a:solidFill>
                  <a:srgbClr val="1A1A1A"/>
                </a:solidFill>
                <a:latin typeface="Arial"/>
                <a:cs typeface="Arial"/>
              </a:rPr>
              <a:t>principle</a:t>
            </a:r>
            <a:r>
              <a:rPr lang="it-IT" altLang="it-IT" sz="1400" dirty="0">
                <a:solidFill>
                  <a:srgbClr val="1A1A1A"/>
                </a:solidFill>
                <a:latin typeface="Arial"/>
                <a:cs typeface="Arial"/>
              </a:rPr>
              <a:t>, finalizzata alla soluzione del caso attraverso un accordo tra le autorità competenti (i.e. l’Italia e un altro Stato UE)</a:t>
            </a:r>
          </a:p>
          <a:p>
            <a:pPr marL="361950" lvl="1" algn="just">
              <a:lnSpc>
                <a:spcPct val="110000"/>
              </a:lnSpc>
              <a:spcBef>
                <a:spcPts val="600"/>
              </a:spcBef>
              <a:buClr>
                <a:srgbClr val="34B6E5"/>
              </a:buClr>
              <a:buSzPct val="100000"/>
            </a:pPr>
            <a:endParaRPr lang="it-IT" altLang="it-IT" sz="1400" dirty="0">
              <a:solidFill>
                <a:srgbClr val="1A1A1A"/>
              </a:solidFill>
              <a:latin typeface="Arial"/>
              <a:cs typeface="Arial"/>
            </a:endParaRP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FONTI UE</a:t>
            </a:r>
          </a:p>
          <a:p>
            <a:pPr marL="715963" lvl="1" indent="-354013"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Convenzione 90/436/CEE </a:t>
            </a:r>
            <a:r>
              <a:rPr lang="it-IT" altLang="it-IT" sz="1400" dirty="0">
                <a:solidFill>
                  <a:srgbClr val="1A1A1A"/>
                </a:solidFill>
                <a:latin typeface="Arial"/>
                <a:cs typeface="Arial"/>
              </a:rPr>
              <a:t>descrive l’</a:t>
            </a:r>
            <a:r>
              <a:rPr lang="en-GB" altLang="it-IT" sz="1400" dirty="0">
                <a:solidFill>
                  <a:srgbClr val="1A1A1A"/>
                </a:solidFill>
                <a:latin typeface="Arial"/>
                <a:cs typeface="Arial"/>
              </a:rPr>
              <a:t>arm’s</a:t>
            </a:r>
            <a:r>
              <a:rPr lang="it-IT" altLang="it-IT" sz="1400" dirty="0">
                <a:solidFill>
                  <a:srgbClr val="1A1A1A"/>
                </a:solidFill>
                <a:latin typeface="Arial"/>
                <a:cs typeface="Arial"/>
              </a:rPr>
              <a:t> </a:t>
            </a:r>
            <a:r>
              <a:rPr lang="en-GB" altLang="it-IT" sz="1400" dirty="0">
                <a:solidFill>
                  <a:srgbClr val="1A1A1A"/>
                </a:solidFill>
                <a:latin typeface="Arial"/>
                <a:cs typeface="Arial"/>
              </a:rPr>
              <a:t>length principle </a:t>
            </a:r>
            <a:r>
              <a:rPr lang="it-IT" altLang="it-IT" sz="1400" dirty="0">
                <a:solidFill>
                  <a:srgbClr val="1A1A1A"/>
                </a:solidFill>
                <a:latin typeface="Arial"/>
                <a:cs typeface="Arial"/>
              </a:rPr>
              <a:t>(art 4) e disciplina la procedura MAP per eliminare la doppia imposizione economica</a:t>
            </a:r>
          </a:p>
          <a:p>
            <a:pPr marL="715963" lvl="1" indent="-354013"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Revisione del codice di condotta 2009/C 322/01 </a:t>
            </a:r>
            <a:r>
              <a:rPr lang="it-IT" altLang="it-IT" sz="1400" dirty="0">
                <a:solidFill>
                  <a:srgbClr val="1A1A1A"/>
                </a:solidFill>
                <a:latin typeface="Arial"/>
                <a:cs typeface="Arial"/>
              </a:rPr>
              <a:t>disposizioni attuative della Convenzione UE</a:t>
            </a:r>
          </a:p>
        </p:txBody>
      </p:sp>
      <p:sp>
        <p:nvSpPr>
          <p:cNvPr id="5" name="Segnaposto numero diapositiva 4">
            <a:extLst>
              <a:ext uri="{FF2B5EF4-FFF2-40B4-BE49-F238E27FC236}">
                <a16:creationId xmlns:a16="http://schemas.microsoft.com/office/drawing/2014/main" id="{07A22F72-B28B-4F6F-9DA7-9AC66D2B6A4B}"/>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10</a:t>
            </a:fld>
            <a:endParaRPr lang="en-US" dirty="0"/>
          </a:p>
        </p:txBody>
      </p:sp>
    </p:spTree>
    <p:extLst>
      <p:ext uri="{BB962C8B-B14F-4D97-AF65-F5344CB8AC3E}">
        <p14:creationId xmlns:p14="http://schemas.microsoft.com/office/powerpoint/2010/main" val="237883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Convenzione Arbitrale (2/5) </a:t>
            </a:r>
          </a:p>
        </p:txBody>
      </p:sp>
      <p:sp>
        <p:nvSpPr>
          <p:cNvPr id="5" name="TextBox 2">
            <a:extLst>
              <a:ext uri="{FF2B5EF4-FFF2-40B4-BE49-F238E27FC236}">
                <a16:creationId xmlns:a16="http://schemas.microsoft.com/office/drawing/2014/main" id="{9956C39E-5815-402F-BBCF-AE945D9853F6}"/>
              </a:ext>
            </a:extLst>
          </p:cNvPr>
          <p:cNvSpPr txBox="1"/>
          <p:nvPr/>
        </p:nvSpPr>
        <p:spPr>
          <a:xfrm>
            <a:off x="199725" y="1781169"/>
            <a:ext cx="8142677" cy="2828531"/>
          </a:xfrm>
          <a:prstGeom prst="rect">
            <a:avLst/>
          </a:prstGeom>
          <a:noFill/>
        </p:spPr>
        <p:txBody>
          <a:bodyPr wrap="square" rtlCol="0">
            <a:spAutoFit/>
          </a:bodyPr>
          <a:lstStyle/>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FONTI NAZIONALI</a:t>
            </a:r>
          </a:p>
          <a:p>
            <a:pPr marL="715963" lvl="1" indent="-354013"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Legge 99/1983 di ratifica della Convenzione UE. </a:t>
            </a:r>
            <a:r>
              <a:rPr lang="it-IT" altLang="it-IT" sz="1400" dirty="0">
                <a:solidFill>
                  <a:srgbClr val="1A1A1A"/>
                </a:solidFill>
                <a:latin typeface="Arial"/>
                <a:cs typeface="Arial"/>
              </a:rPr>
              <a:t>All’art. 3 prevede la sospensione della riscossione</a:t>
            </a:r>
          </a:p>
          <a:p>
            <a:pPr marL="715963" lvl="1" indent="-354013"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TUIR art 110, comma 7, secondo periodo</a:t>
            </a:r>
            <a:r>
              <a:rPr lang="it-IT" altLang="it-IT" sz="1400" dirty="0">
                <a:solidFill>
                  <a:srgbClr val="1A1A1A"/>
                </a:solidFill>
                <a:latin typeface="Arial"/>
                <a:cs typeface="Arial"/>
              </a:rPr>
              <a:t>: le regole di determinazione a valore normale si applicano anche se ne deriva una diminuzione del reddito, ma soltanto in esecuzione degli accordi conclusi a seguito di MAP («</a:t>
            </a:r>
            <a:r>
              <a:rPr lang="en-GB" altLang="it-IT" sz="1400" i="1" dirty="0">
                <a:solidFill>
                  <a:srgbClr val="1A1A1A"/>
                </a:solidFill>
                <a:latin typeface="Arial"/>
                <a:cs typeface="Arial"/>
              </a:rPr>
              <a:t>corresponding adjustment</a:t>
            </a:r>
            <a:r>
              <a:rPr lang="it-IT" altLang="it-IT" sz="1400" i="1" dirty="0">
                <a:solidFill>
                  <a:srgbClr val="1A1A1A"/>
                </a:solidFill>
                <a:latin typeface="Arial"/>
                <a:cs typeface="Arial"/>
              </a:rPr>
              <a:t>»</a:t>
            </a:r>
            <a:r>
              <a:rPr lang="it-IT" altLang="it-IT" sz="1400" dirty="0">
                <a:solidFill>
                  <a:srgbClr val="1A1A1A"/>
                </a:solidFill>
                <a:latin typeface="Arial"/>
                <a:cs typeface="Arial"/>
              </a:rPr>
              <a:t>)</a:t>
            </a:r>
          </a:p>
          <a:p>
            <a:pPr marL="715963" lvl="1" indent="-354013"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Circolare 21/2012</a:t>
            </a:r>
            <a:r>
              <a:rPr lang="it-IT" altLang="it-IT" sz="1400" dirty="0">
                <a:solidFill>
                  <a:srgbClr val="1A1A1A"/>
                </a:solidFill>
                <a:latin typeface="Arial"/>
                <a:cs typeface="Arial"/>
              </a:rPr>
              <a:t>:</a:t>
            </a:r>
            <a:r>
              <a:rPr lang="it-IT" altLang="it-IT" sz="1400" b="1" dirty="0">
                <a:solidFill>
                  <a:srgbClr val="1A1A1A"/>
                </a:solidFill>
                <a:latin typeface="Arial"/>
                <a:cs typeface="Arial"/>
              </a:rPr>
              <a:t> </a:t>
            </a:r>
            <a:r>
              <a:rPr lang="it-IT" altLang="it-IT" sz="1400" dirty="0">
                <a:solidFill>
                  <a:srgbClr val="1A1A1A"/>
                </a:solidFill>
                <a:latin typeface="Arial"/>
                <a:cs typeface="Arial"/>
              </a:rPr>
              <a:t>chiarisce alcuni aspetti relativi alla MAP da Trattato e alla MAP da Convenzione UE</a:t>
            </a:r>
          </a:p>
          <a:p>
            <a:pPr marL="715963" lvl="1" indent="-354013"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D.lgs. 546/1992 art 39 comma 1-ter</a:t>
            </a:r>
            <a:r>
              <a:rPr lang="it-IT" altLang="it-IT" sz="1400" dirty="0">
                <a:solidFill>
                  <a:srgbClr val="1A1A1A"/>
                </a:solidFill>
                <a:latin typeface="Arial"/>
                <a:cs typeface="Arial"/>
              </a:rPr>
              <a:t>: sospensione del processo tributario in caso di MAP</a:t>
            </a:r>
          </a:p>
          <a:p>
            <a:pPr marL="742950" lvl="2" indent="-285750" algn="just">
              <a:lnSpc>
                <a:spcPct val="110000"/>
              </a:lnSpc>
              <a:spcBef>
                <a:spcPts val="600"/>
              </a:spcBef>
              <a:buClr>
                <a:srgbClr val="34B6E5"/>
              </a:buClr>
              <a:buSzPct val="100000"/>
              <a:buFont typeface="Wingdings" panose="05000000000000000000" pitchFamily="2" charset="2"/>
              <a:buChar char="ü"/>
            </a:pPr>
            <a:endParaRPr lang="it-IT" altLang="it-IT" sz="1400" dirty="0">
              <a:solidFill>
                <a:srgbClr val="1A1A1A"/>
              </a:solidFill>
              <a:latin typeface="Arial"/>
              <a:cs typeface="Arial"/>
            </a:endParaRPr>
          </a:p>
        </p:txBody>
      </p:sp>
      <p:sp>
        <p:nvSpPr>
          <p:cNvPr id="6" name="Segnaposto numero diapositiva 4">
            <a:extLst>
              <a:ext uri="{FF2B5EF4-FFF2-40B4-BE49-F238E27FC236}">
                <a16:creationId xmlns:a16="http://schemas.microsoft.com/office/drawing/2014/main" id="{6340C83E-A563-41AD-8F7D-01806704889C}"/>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11</a:t>
            </a:fld>
            <a:endParaRPr lang="en-US" dirty="0"/>
          </a:p>
        </p:txBody>
      </p:sp>
    </p:spTree>
    <p:extLst>
      <p:ext uri="{BB962C8B-B14F-4D97-AF65-F5344CB8AC3E}">
        <p14:creationId xmlns:p14="http://schemas.microsoft.com/office/powerpoint/2010/main" val="72278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Convenzione Arbitrale (3/5) </a:t>
            </a:r>
          </a:p>
        </p:txBody>
      </p:sp>
      <p:sp>
        <p:nvSpPr>
          <p:cNvPr id="6" name="TextBox 2">
            <a:extLst>
              <a:ext uri="{FF2B5EF4-FFF2-40B4-BE49-F238E27FC236}">
                <a16:creationId xmlns:a16="http://schemas.microsoft.com/office/drawing/2014/main" id="{88A00EF2-4D1A-49A8-9C54-A9C316EA2A64}"/>
              </a:ext>
            </a:extLst>
          </p:cNvPr>
          <p:cNvSpPr txBox="1"/>
          <p:nvPr/>
        </p:nvSpPr>
        <p:spPr>
          <a:xfrm>
            <a:off x="358422" y="1673965"/>
            <a:ext cx="7983979" cy="4238148"/>
          </a:xfrm>
          <a:prstGeom prst="rect">
            <a:avLst/>
          </a:prstGeom>
          <a:noFill/>
        </p:spPr>
        <p:txBody>
          <a:bodyPr wrap="square" rtlCol="0">
            <a:spAutoFit/>
          </a:bodyPr>
          <a:lstStyle/>
          <a:p>
            <a:pPr marL="0" lvl="1" algn="just">
              <a:lnSpc>
                <a:spcPct val="110000"/>
              </a:lnSpc>
              <a:spcBef>
                <a:spcPts val="600"/>
              </a:spcBef>
              <a:buClr>
                <a:srgbClr val="34B6E5"/>
              </a:buClr>
              <a:buSzPct val="100000"/>
            </a:pPr>
            <a:r>
              <a:rPr lang="it-IT" altLang="it-IT" sz="1400" b="1" dirty="0">
                <a:solidFill>
                  <a:srgbClr val="1A1A1A"/>
                </a:solidFill>
                <a:latin typeface="Arial"/>
                <a:cs typeface="Arial"/>
              </a:rPr>
              <a:t>LA PROCEDURA IN SINTESI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Istanza</a:t>
            </a:r>
            <a:r>
              <a:rPr lang="it-IT" altLang="it-IT" sz="1400" dirty="0">
                <a:solidFill>
                  <a:srgbClr val="1A1A1A"/>
                </a:solidFill>
                <a:latin typeface="Arial"/>
                <a:cs typeface="Arial"/>
              </a:rPr>
              <a:t> da presentare entro 3 anni dalla notifica dell’avviso di accertamento</a:t>
            </a:r>
            <a:endParaRPr lang="it-IT" altLang="it-IT" sz="600" dirty="0">
              <a:solidFill>
                <a:srgbClr val="1A1A1A"/>
              </a:solidFill>
              <a:latin typeface="Arial"/>
              <a:cs typeface="Arial"/>
            </a:endParaRP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Rinuncia/Sospensione del contenzioso </a:t>
            </a:r>
            <a:r>
              <a:rPr lang="it-IT" altLang="it-IT" sz="1400" dirty="0">
                <a:solidFill>
                  <a:srgbClr val="1A1A1A"/>
                </a:solidFill>
                <a:latin typeface="Arial"/>
                <a:cs typeface="Arial"/>
              </a:rPr>
              <a:t>su richiesta conforme delle parti </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Sospensione della riscossione </a:t>
            </a:r>
            <a:r>
              <a:rPr lang="it-IT" altLang="it-IT" sz="1400" dirty="0">
                <a:solidFill>
                  <a:srgbClr val="1A1A1A"/>
                </a:solidFill>
                <a:latin typeface="Arial"/>
                <a:cs typeface="Arial"/>
              </a:rPr>
              <a:t>in via giurisdizionale o amministrativa</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Dichiarazione di ammissibilità dell’istanza. </a:t>
            </a:r>
            <a:r>
              <a:rPr lang="it-IT" altLang="it-IT" sz="1400" dirty="0">
                <a:solidFill>
                  <a:srgbClr val="1A1A1A"/>
                </a:solidFill>
                <a:latin typeface="Arial"/>
                <a:cs typeface="Arial"/>
              </a:rPr>
              <a:t>L’eventuale rigetto è impugnabile (Cass. 12759/15)</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Atto unilaterale </a:t>
            </a:r>
            <a:r>
              <a:rPr lang="it-IT" altLang="it-IT" sz="1400" dirty="0">
                <a:solidFill>
                  <a:srgbClr val="1A1A1A"/>
                </a:solidFill>
                <a:latin typeface="Arial"/>
                <a:cs typeface="Arial"/>
              </a:rPr>
              <a:t>con cui l’Italia elimina la doppia imposizione o </a:t>
            </a:r>
            <a:r>
              <a:rPr lang="it-IT" altLang="it-IT" sz="1400" b="1" dirty="0">
                <a:solidFill>
                  <a:srgbClr val="1A1A1A"/>
                </a:solidFill>
                <a:latin typeface="Arial"/>
                <a:cs typeface="Arial"/>
              </a:rPr>
              <a:t>Avvio della MAP </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Eventuali richieste </a:t>
            </a:r>
            <a:r>
              <a:rPr lang="it-IT" altLang="it-IT" sz="1400" dirty="0">
                <a:solidFill>
                  <a:srgbClr val="1A1A1A"/>
                </a:solidFill>
                <a:latin typeface="Arial"/>
                <a:cs typeface="Arial"/>
              </a:rPr>
              <a:t>di informazioni e documenti al contribuente</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Accordo tra le autorità </a:t>
            </a:r>
            <a:r>
              <a:rPr lang="it-IT" altLang="it-IT" sz="1400" b="1" u="sng" dirty="0">
                <a:solidFill>
                  <a:srgbClr val="FF0000"/>
                </a:solidFill>
                <a:latin typeface="Arial"/>
                <a:cs typeface="Arial"/>
              </a:rPr>
              <a:t>entro due anni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Istituzione di una Commissione arbitrale</a:t>
            </a:r>
            <a:r>
              <a:rPr lang="it-IT" altLang="it-IT" sz="1400" dirty="0">
                <a:solidFill>
                  <a:srgbClr val="1A1A1A"/>
                </a:solidFill>
                <a:latin typeface="Arial"/>
                <a:cs typeface="Arial"/>
              </a:rPr>
              <a:t>, se le autorità non raggiungono accordo entro 2 anni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Parere degli arbitri </a:t>
            </a:r>
            <a:r>
              <a:rPr lang="it-IT" altLang="it-IT" sz="1400" b="1" u="sng" dirty="0">
                <a:solidFill>
                  <a:srgbClr val="FF0000"/>
                </a:solidFill>
                <a:latin typeface="Arial"/>
                <a:cs typeface="Arial"/>
              </a:rPr>
              <a:t>entro 6 mesi </a:t>
            </a:r>
            <a:r>
              <a:rPr lang="it-IT" altLang="it-IT" sz="1400" dirty="0">
                <a:solidFill>
                  <a:srgbClr val="1A1A1A"/>
                </a:solidFill>
                <a:latin typeface="Arial"/>
                <a:cs typeface="Arial"/>
              </a:rPr>
              <a:t>dalla data di istituzione della Commissione</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Accordo tra le autorità </a:t>
            </a:r>
            <a:r>
              <a:rPr lang="it-IT" altLang="it-IT" sz="1400" b="1" u="sng" dirty="0">
                <a:solidFill>
                  <a:srgbClr val="FF0000"/>
                </a:solidFill>
                <a:latin typeface="Arial"/>
                <a:cs typeface="Arial"/>
              </a:rPr>
              <a:t>entro 6 mesi</a:t>
            </a:r>
            <a:r>
              <a:rPr lang="it-IT" altLang="it-IT" sz="1400" dirty="0">
                <a:solidFill>
                  <a:srgbClr val="FF0000"/>
                </a:solidFill>
                <a:latin typeface="Arial"/>
                <a:cs typeface="Arial"/>
              </a:rPr>
              <a:t> </a:t>
            </a:r>
            <a:r>
              <a:rPr lang="it-IT" altLang="it-IT" sz="1400" dirty="0">
                <a:latin typeface="Arial"/>
                <a:cs typeface="Arial"/>
              </a:rPr>
              <a:t>dall’emissione del parere degli arbitri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Comunicazione dell’accordo </a:t>
            </a:r>
            <a:r>
              <a:rPr lang="it-IT" altLang="it-IT" sz="1400" dirty="0">
                <a:solidFill>
                  <a:srgbClr val="1A1A1A"/>
                </a:solidFill>
                <a:latin typeface="Arial"/>
                <a:cs typeface="Arial"/>
              </a:rPr>
              <a:t>al contribuente</a:t>
            </a:r>
          </a:p>
        </p:txBody>
      </p:sp>
      <p:sp>
        <p:nvSpPr>
          <p:cNvPr id="5" name="Segnaposto numero diapositiva 4">
            <a:extLst>
              <a:ext uri="{FF2B5EF4-FFF2-40B4-BE49-F238E27FC236}">
                <a16:creationId xmlns:a16="http://schemas.microsoft.com/office/drawing/2014/main" id="{A415ABEE-C331-4FF8-B743-92389882ED3F}"/>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12</a:t>
            </a:fld>
            <a:endParaRPr lang="en-US" dirty="0"/>
          </a:p>
        </p:txBody>
      </p:sp>
    </p:spTree>
    <p:extLst>
      <p:ext uri="{BB962C8B-B14F-4D97-AF65-F5344CB8AC3E}">
        <p14:creationId xmlns:p14="http://schemas.microsoft.com/office/powerpoint/2010/main" val="281622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Convenzione Arbitrale (4/5) </a:t>
            </a:r>
          </a:p>
        </p:txBody>
      </p:sp>
      <p:sp>
        <p:nvSpPr>
          <p:cNvPr id="3" name="CasellaDiTesto 2">
            <a:extLst>
              <a:ext uri="{FF2B5EF4-FFF2-40B4-BE49-F238E27FC236}">
                <a16:creationId xmlns:a16="http://schemas.microsoft.com/office/drawing/2014/main" id="{7EADDE45-3B28-4DE1-8A83-C65950DF8EE2}"/>
              </a:ext>
            </a:extLst>
          </p:cNvPr>
          <p:cNvSpPr txBox="1"/>
          <p:nvPr/>
        </p:nvSpPr>
        <p:spPr>
          <a:xfrm>
            <a:off x="358422" y="2294623"/>
            <a:ext cx="1604513" cy="830997"/>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Notifica della misura che comporta o può comportare una doppia imposizione</a:t>
            </a:r>
          </a:p>
        </p:txBody>
      </p:sp>
      <p:sp>
        <p:nvSpPr>
          <p:cNvPr id="6" name="Freccia a destra 5">
            <a:extLst>
              <a:ext uri="{FF2B5EF4-FFF2-40B4-BE49-F238E27FC236}">
                <a16:creationId xmlns:a16="http://schemas.microsoft.com/office/drawing/2014/main" id="{F3BCFC55-AA60-450A-AC12-ADA40BA18CE8}"/>
              </a:ext>
            </a:extLst>
          </p:cNvPr>
          <p:cNvSpPr/>
          <p:nvPr/>
        </p:nvSpPr>
        <p:spPr>
          <a:xfrm>
            <a:off x="2147977" y="2399570"/>
            <a:ext cx="1199072" cy="6211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3 Anni</a:t>
            </a:r>
          </a:p>
        </p:txBody>
      </p:sp>
      <p:sp>
        <p:nvSpPr>
          <p:cNvPr id="7" name="CasellaDiTesto 6">
            <a:extLst>
              <a:ext uri="{FF2B5EF4-FFF2-40B4-BE49-F238E27FC236}">
                <a16:creationId xmlns:a16="http://schemas.microsoft.com/office/drawing/2014/main" id="{E1CDDB4E-24E7-443A-A71A-A62F74018BAA}"/>
              </a:ext>
            </a:extLst>
          </p:cNvPr>
          <p:cNvSpPr txBox="1"/>
          <p:nvPr/>
        </p:nvSpPr>
        <p:spPr>
          <a:xfrm>
            <a:off x="3347049" y="2479288"/>
            <a:ext cx="1604513" cy="461665"/>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Presentazione Istanza</a:t>
            </a:r>
          </a:p>
        </p:txBody>
      </p:sp>
      <p:sp>
        <p:nvSpPr>
          <p:cNvPr id="8" name="Freccia a destra 7">
            <a:extLst>
              <a:ext uri="{FF2B5EF4-FFF2-40B4-BE49-F238E27FC236}">
                <a16:creationId xmlns:a16="http://schemas.microsoft.com/office/drawing/2014/main" id="{CE3978A1-D874-45B3-954A-59BD900AA242}"/>
              </a:ext>
            </a:extLst>
          </p:cNvPr>
          <p:cNvSpPr/>
          <p:nvPr/>
        </p:nvSpPr>
        <p:spPr>
          <a:xfrm>
            <a:off x="4934299" y="2399570"/>
            <a:ext cx="1127197" cy="6211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2 Anni</a:t>
            </a:r>
          </a:p>
        </p:txBody>
      </p:sp>
      <p:sp>
        <p:nvSpPr>
          <p:cNvPr id="9" name="CasellaDiTesto 8">
            <a:extLst>
              <a:ext uri="{FF2B5EF4-FFF2-40B4-BE49-F238E27FC236}">
                <a16:creationId xmlns:a16="http://schemas.microsoft.com/office/drawing/2014/main" id="{E71CFFC1-F66E-4FB5-B111-CE03F94B46C9}"/>
              </a:ext>
            </a:extLst>
          </p:cNvPr>
          <p:cNvSpPr txBox="1"/>
          <p:nvPr/>
        </p:nvSpPr>
        <p:spPr>
          <a:xfrm>
            <a:off x="6313108" y="2399570"/>
            <a:ext cx="1604513" cy="646331"/>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Eventuale accordo tra le autorità competenti</a:t>
            </a:r>
          </a:p>
        </p:txBody>
      </p:sp>
      <p:sp>
        <p:nvSpPr>
          <p:cNvPr id="10" name="Freccia a destra 9">
            <a:extLst>
              <a:ext uri="{FF2B5EF4-FFF2-40B4-BE49-F238E27FC236}">
                <a16:creationId xmlns:a16="http://schemas.microsoft.com/office/drawing/2014/main" id="{8CC7DF9E-B242-4DFB-A831-023FA04000C2}"/>
              </a:ext>
            </a:extLst>
          </p:cNvPr>
          <p:cNvSpPr/>
          <p:nvPr/>
        </p:nvSpPr>
        <p:spPr>
          <a:xfrm rot="5400000">
            <a:off x="6460468" y="3579241"/>
            <a:ext cx="1362974" cy="6570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E3287B88-4B97-461D-88F1-91C31E79840F}"/>
              </a:ext>
            </a:extLst>
          </p:cNvPr>
          <p:cNvSpPr txBox="1"/>
          <p:nvPr/>
        </p:nvSpPr>
        <p:spPr>
          <a:xfrm>
            <a:off x="6357674" y="4790067"/>
            <a:ext cx="1604513" cy="646331"/>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Istituzione di una Commissione Consultiva</a:t>
            </a:r>
          </a:p>
        </p:txBody>
      </p:sp>
      <p:sp>
        <p:nvSpPr>
          <p:cNvPr id="14" name="CasellaDiTesto 13">
            <a:extLst>
              <a:ext uri="{FF2B5EF4-FFF2-40B4-BE49-F238E27FC236}">
                <a16:creationId xmlns:a16="http://schemas.microsoft.com/office/drawing/2014/main" id="{FAE81BC0-A65B-4983-B55B-B3B46CF02C28}"/>
              </a:ext>
            </a:extLst>
          </p:cNvPr>
          <p:cNvSpPr txBox="1"/>
          <p:nvPr/>
        </p:nvSpPr>
        <p:spPr>
          <a:xfrm>
            <a:off x="3444808" y="4882401"/>
            <a:ext cx="1426234" cy="461665"/>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Parere degli arbitri</a:t>
            </a:r>
          </a:p>
        </p:txBody>
      </p:sp>
      <p:sp>
        <p:nvSpPr>
          <p:cNvPr id="15" name="Freccia a sinistra 14">
            <a:extLst>
              <a:ext uri="{FF2B5EF4-FFF2-40B4-BE49-F238E27FC236}">
                <a16:creationId xmlns:a16="http://schemas.microsoft.com/office/drawing/2014/main" id="{B1853515-110A-491C-AA14-4ED934E32F5F}"/>
              </a:ext>
            </a:extLst>
          </p:cNvPr>
          <p:cNvSpPr/>
          <p:nvPr/>
        </p:nvSpPr>
        <p:spPr>
          <a:xfrm>
            <a:off x="2245736" y="4722964"/>
            <a:ext cx="1199072" cy="62110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6 MESI</a:t>
            </a:r>
          </a:p>
        </p:txBody>
      </p:sp>
      <p:sp>
        <p:nvSpPr>
          <p:cNvPr id="16" name="CasellaDiTesto 15">
            <a:extLst>
              <a:ext uri="{FF2B5EF4-FFF2-40B4-BE49-F238E27FC236}">
                <a16:creationId xmlns:a16="http://schemas.microsoft.com/office/drawing/2014/main" id="{46DCF6D4-3108-4E48-B9DF-F96C101479B2}"/>
              </a:ext>
            </a:extLst>
          </p:cNvPr>
          <p:cNvSpPr txBox="1"/>
          <p:nvPr/>
        </p:nvSpPr>
        <p:spPr>
          <a:xfrm>
            <a:off x="500324" y="4722964"/>
            <a:ext cx="1414724" cy="830997"/>
          </a:xfrm>
          <a:prstGeom prst="rect">
            <a:avLst/>
          </a:prstGeom>
          <a:noFill/>
          <a:ln>
            <a:solidFill>
              <a:schemeClr val="accent1"/>
            </a:solidFill>
            <a:prstDash val="lgDash"/>
          </a:ln>
        </p:spPr>
        <p:txBody>
          <a:bodyPr wrap="square" rtlCol="0">
            <a:spAutoFit/>
          </a:bodyPr>
          <a:lstStyle/>
          <a:p>
            <a:pPr algn="ctr"/>
            <a:r>
              <a:rPr lang="it-IT" sz="1200" b="1" dirty="0">
                <a:latin typeface="Arial" panose="020B0604020202020204" pitchFamily="34" charset="0"/>
                <a:cs typeface="Arial" panose="020B0604020202020204" pitchFamily="34" charset="0"/>
              </a:rPr>
              <a:t>Accordo ed eliminazione doppia imposizione</a:t>
            </a:r>
          </a:p>
        </p:txBody>
      </p:sp>
      <p:sp>
        <p:nvSpPr>
          <p:cNvPr id="17" name="Rettangolo 16">
            <a:extLst>
              <a:ext uri="{FF2B5EF4-FFF2-40B4-BE49-F238E27FC236}">
                <a16:creationId xmlns:a16="http://schemas.microsoft.com/office/drawing/2014/main" id="{2F4CD3C5-C902-4DC9-B09A-1FCE7C6E3BBA}"/>
              </a:ext>
            </a:extLst>
          </p:cNvPr>
          <p:cNvSpPr/>
          <p:nvPr/>
        </p:nvSpPr>
        <p:spPr>
          <a:xfrm>
            <a:off x="362299" y="1643432"/>
            <a:ext cx="4572000" cy="342145"/>
          </a:xfrm>
          <a:prstGeom prst="rect">
            <a:avLst/>
          </a:prstGeom>
        </p:spPr>
        <p:txBody>
          <a:bodyPr>
            <a:spAutoFit/>
          </a:bodyPr>
          <a:lstStyle/>
          <a:p>
            <a:pPr marL="0" lvl="1" algn="just">
              <a:lnSpc>
                <a:spcPct val="110000"/>
              </a:lnSpc>
              <a:spcBef>
                <a:spcPts val="400"/>
              </a:spcBef>
              <a:buClr>
                <a:srgbClr val="34B6E5"/>
              </a:buClr>
              <a:buSzPct val="100000"/>
            </a:pPr>
            <a:r>
              <a:rPr lang="it-IT" altLang="it-IT" sz="1600" b="1" dirty="0">
                <a:solidFill>
                  <a:srgbClr val="1A1A1A"/>
                </a:solidFill>
                <a:latin typeface="Arial"/>
                <a:cs typeface="Arial"/>
              </a:rPr>
              <a:t>FASI DELLA PROCEDURA</a:t>
            </a:r>
          </a:p>
        </p:txBody>
      </p:sp>
      <p:sp>
        <p:nvSpPr>
          <p:cNvPr id="18" name="Freccia a sinistra 17">
            <a:extLst>
              <a:ext uri="{FF2B5EF4-FFF2-40B4-BE49-F238E27FC236}">
                <a16:creationId xmlns:a16="http://schemas.microsoft.com/office/drawing/2014/main" id="{CDDF056C-F0E7-4A8D-981F-39CDA37E5DA2}"/>
              </a:ext>
            </a:extLst>
          </p:cNvPr>
          <p:cNvSpPr/>
          <p:nvPr/>
        </p:nvSpPr>
        <p:spPr>
          <a:xfrm>
            <a:off x="4862424" y="4710349"/>
            <a:ext cx="1199072" cy="62110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6 MESI</a:t>
            </a:r>
          </a:p>
        </p:txBody>
      </p:sp>
      <p:sp>
        <p:nvSpPr>
          <p:cNvPr id="19" name="CasellaDiTesto 18">
            <a:extLst>
              <a:ext uri="{FF2B5EF4-FFF2-40B4-BE49-F238E27FC236}">
                <a16:creationId xmlns:a16="http://schemas.microsoft.com/office/drawing/2014/main" id="{F5DC3183-C9BD-406D-9262-22959A95A09C}"/>
              </a:ext>
            </a:extLst>
          </p:cNvPr>
          <p:cNvSpPr txBox="1"/>
          <p:nvPr/>
        </p:nvSpPr>
        <p:spPr>
          <a:xfrm>
            <a:off x="7141955" y="3429000"/>
            <a:ext cx="1604513" cy="646331"/>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Se non viene raggiunto un accordo</a:t>
            </a:r>
          </a:p>
        </p:txBody>
      </p:sp>
      <p:sp>
        <p:nvSpPr>
          <p:cNvPr id="20" name="Segnaposto numero diapositiva 4">
            <a:extLst>
              <a:ext uri="{FF2B5EF4-FFF2-40B4-BE49-F238E27FC236}">
                <a16:creationId xmlns:a16="http://schemas.microsoft.com/office/drawing/2014/main" id="{60494E15-44BA-4C96-A6C7-BBF2F13DD696}"/>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13</a:t>
            </a:fld>
            <a:endParaRPr lang="en-US" dirty="0"/>
          </a:p>
        </p:txBody>
      </p:sp>
    </p:spTree>
    <p:extLst>
      <p:ext uri="{BB962C8B-B14F-4D97-AF65-F5344CB8AC3E}">
        <p14:creationId xmlns:p14="http://schemas.microsoft.com/office/powerpoint/2010/main" val="138141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Convenzione Arbitrale (5/5) </a:t>
            </a:r>
          </a:p>
        </p:txBody>
      </p:sp>
      <p:sp>
        <p:nvSpPr>
          <p:cNvPr id="5" name="TextBox 2">
            <a:extLst>
              <a:ext uri="{FF2B5EF4-FFF2-40B4-BE49-F238E27FC236}">
                <a16:creationId xmlns:a16="http://schemas.microsoft.com/office/drawing/2014/main" id="{55BF602D-A911-4CEC-8988-7E9782D4464B}"/>
              </a:ext>
            </a:extLst>
          </p:cNvPr>
          <p:cNvSpPr txBox="1"/>
          <p:nvPr/>
        </p:nvSpPr>
        <p:spPr>
          <a:xfrm>
            <a:off x="358422" y="1768856"/>
            <a:ext cx="7983979" cy="2226315"/>
          </a:xfrm>
          <a:prstGeom prst="rect">
            <a:avLst/>
          </a:prstGeom>
          <a:noFill/>
        </p:spPr>
        <p:txBody>
          <a:bodyPr wrap="square" rtlCol="0">
            <a:spAutoFit/>
          </a:bodyPr>
          <a:lstStyle/>
          <a:p>
            <a:pPr marL="342900" lvl="1" indent="-342900" algn="just">
              <a:lnSpc>
                <a:spcPct val="110000"/>
              </a:lnSpc>
              <a:spcBef>
                <a:spcPts val="400"/>
              </a:spcBef>
              <a:buClr>
                <a:srgbClr val="34B6E5"/>
              </a:buClr>
              <a:buSzPct val="100000"/>
              <a:buBlip>
                <a:blip r:embed="rId2">
                  <a:extLst/>
                </a:blip>
              </a:buBlip>
            </a:pPr>
            <a:r>
              <a:rPr lang="it-IT" altLang="it-IT" sz="1400" b="1" cap="all" dirty="0">
                <a:solidFill>
                  <a:srgbClr val="1A1A1A"/>
                </a:solidFill>
                <a:latin typeface="Arial"/>
                <a:cs typeface="Arial"/>
              </a:rPr>
              <a:t>Punti di forza</a:t>
            </a:r>
          </a:p>
          <a:p>
            <a:pPr marL="361950" lvl="2" algn="just">
              <a:lnSpc>
                <a:spcPct val="110000"/>
              </a:lnSpc>
              <a:spcBef>
                <a:spcPts val="400"/>
              </a:spcBef>
              <a:buClr>
                <a:srgbClr val="34B6E5"/>
              </a:buClr>
              <a:buSzPct val="100000"/>
            </a:pPr>
            <a:r>
              <a:rPr lang="it-IT" altLang="it-IT" sz="1400" dirty="0">
                <a:solidFill>
                  <a:srgbClr val="1A1A1A"/>
                </a:solidFill>
                <a:latin typeface="Arial"/>
                <a:cs typeface="Arial"/>
              </a:rPr>
              <a:t>Le autorità competenti </a:t>
            </a:r>
            <a:r>
              <a:rPr lang="it-IT" altLang="it-IT" sz="1400" b="1" dirty="0">
                <a:solidFill>
                  <a:srgbClr val="1A1A1A"/>
                </a:solidFill>
                <a:latin typeface="Arial"/>
                <a:cs typeface="Arial"/>
              </a:rPr>
              <a:t>sono obbligate a raggiungere un accordo</a:t>
            </a:r>
            <a:r>
              <a:rPr lang="it-IT" altLang="it-IT" sz="1400" dirty="0">
                <a:solidFill>
                  <a:srgbClr val="1A1A1A"/>
                </a:solidFill>
                <a:latin typeface="Arial"/>
                <a:cs typeface="Arial"/>
              </a:rPr>
              <a:t>. Questa è la principale differenza con la MAP da Trattato</a:t>
            </a:r>
          </a:p>
          <a:p>
            <a:pPr marL="342900" lvl="1" indent="-342900" algn="just">
              <a:lnSpc>
                <a:spcPct val="110000"/>
              </a:lnSpc>
              <a:spcBef>
                <a:spcPts val="400"/>
              </a:spcBef>
              <a:buClr>
                <a:srgbClr val="34B6E5"/>
              </a:buClr>
              <a:buSzPct val="100000"/>
              <a:buBlip>
                <a:blip r:embed="rId2">
                  <a:extLst/>
                </a:blip>
              </a:buBlip>
            </a:pPr>
            <a:endParaRPr lang="it-IT" altLang="it-IT" sz="1400"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b="1" cap="all" dirty="0">
                <a:solidFill>
                  <a:srgbClr val="1A1A1A"/>
                </a:solidFill>
                <a:latin typeface="Arial"/>
                <a:cs typeface="Arial"/>
              </a:rPr>
              <a:t>Punti di debolezza</a:t>
            </a:r>
          </a:p>
          <a:p>
            <a:pPr marL="361950" lvl="2" algn="just">
              <a:lnSpc>
                <a:spcPct val="110000"/>
              </a:lnSpc>
              <a:spcBef>
                <a:spcPts val="400"/>
              </a:spcBef>
              <a:buClr>
                <a:srgbClr val="34B6E5"/>
              </a:buClr>
              <a:buSzPct val="100000"/>
            </a:pPr>
            <a:r>
              <a:rPr lang="it-IT" altLang="it-IT" sz="1400" dirty="0">
                <a:solidFill>
                  <a:srgbClr val="1A1A1A"/>
                </a:solidFill>
                <a:latin typeface="Arial"/>
                <a:cs typeface="Arial"/>
              </a:rPr>
              <a:t>Tempistica: i tempi previsti dalla Convenzione UE per raggiungere l’accordo (2 anni in assenza di Arbitrato o 3 anni in caso di Arbitrato) nella pratica non vengono rispettati</a:t>
            </a:r>
          </a:p>
          <a:p>
            <a:pPr marL="742950" lvl="2" indent="-285750" algn="just">
              <a:lnSpc>
                <a:spcPct val="110000"/>
              </a:lnSpc>
              <a:spcBef>
                <a:spcPts val="400"/>
              </a:spcBef>
              <a:buClr>
                <a:srgbClr val="34B6E5"/>
              </a:buClr>
              <a:buSzPct val="100000"/>
              <a:buFont typeface="Wingdings" panose="05000000000000000000" pitchFamily="2" charset="2"/>
              <a:buChar char="ü"/>
            </a:pPr>
            <a:endParaRPr lang="it-IT" altLang="it-IT" sz="1400" dirty="0">
              <a:solidFill>
                <a:srgbClr val="1A1A1A"/>
              </a:solidFill>
              <a:latin typeface="Arial"/>
              <a:cs typeface="Arial"/>
            </a:endParaRPr>
          </a:p>
        </p:txBody>
      </p:sp>
      <p:sp>
        <p:nvSpPr>
          <p:cNvPr id="6" name="Segnaposto numero diapositiva 4">
            <a:extLst>
              <a:ext uri="{FF2B5EF4-FFF2-40B4-BE49-F238E27FC236}">
                <a16:creationId xmlns:a16="http://schemas.microsoft.com/office/drawing/2014/main" id="{AC0D8841-D609-468F-9FA1-AB2CE794B2E7}"/>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14</a:t>
            </a:fld>
            <a:endParaRPr lang="en-US" dirty="0"/>
          </a:p>
        </p:txBody>
      </p:sp>
    </p:spTree>
    <p:extLst>
      <p:ext uri="{BB962C8B-B14F-4D97-AF65-F5344CB8AC3E}">
        <p14:creationId xmlns:p14="http://schemas.microsoft.com/office/powerpoint/2010/main" val="381823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Statistiche MAP</a:t>
            </a:r>
          </a:p>
        </p:txBody>
      </p:sp>
      <p:graphicFrame>
        <p:nvGraphicFramePr>
          <p:cNvPr id="6" name="Grafico 5">
            <a:extLst>
              <a:ext uri="{FF2B5EF4-FFF2-40B4-BE49-F238E27FC236}">
                <a16:creationId xmlns:a16="http://schemas.microsoft.com/office/drawing/2014/main" id="{A3770D5E-7E7F-4876-9810-00556660D29B}"/>
              </a:ext>
            </a:extLst>
          </p:cNvPr>
          <p:cNvGraphicFramePr>
            <a:graphicFrameLocks/>
          </p:cNvGraphicFramePr>
          <p:nvPr>
            <p:extLst>
              <p:ext uri="{D42A27DB-BD31-4B8C-83A1-F6EECF244321}">
                <p14:modId xmlns:p14="http://schemas.microsoft.com/office/powerpoint/2010/main" val="378463836"/>
              </p:ext>
            </p:extLst>
          </p:nvPr>
        </p:nvGraphicFramePr>
        <p:xfrm>
          <a:off x="1302589" y="2423023"/>
          <a:ext cx="5615796" cy="318414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a:extLst>
              <a:ext uri="{FF2B5EF4-FFF2-40B4-BE49-F238E27FC236}">
                <a16:creationId xmlns:a16="http://schemas.microsoft.com/office/drawing/2014/main" id="{8D018D4C-8C62-4B67-9981-7BE9FDC63655}"/>
              </a:ext>
            </a:extLst>
          </p:cNvPr>
          <p:cNvSpPr txBox="1"/>
          <p:nvPr/>
        </p:nvSpPr>
        <p:spPr>
          <a:xfrm>
            <a:off x="358422" y="1689793"/>
            <a:ext cx="7983979" cy="310919"/>
          </a:xfrm>
          <a:prstGeom prst="rect">
            <a:avLst/>
          </a:prstGeom>
          <a:noFill/>
        </p:spPr>
        <p:txBody>
          <a:bodyPr wrap="square" rtlCol="0">
            <a:spAutoFit/>
          </a:bodyPr>
          <a:lstStyle/>
          <a:p>
            <a:pPr marL="342900" lvl="1" indent="-342900" algn="just">
              <a:lnSpc>
                <a:spcPct val="110000"/>
              </a:lnSpc>
              <a:spcBef>
                <a:spcPts val="400"/>
              </a:spcBef>
              <a:buClr>
                <a:srgbClr val="34B6E5"/>
              </a:buClr>
              <a:buSzPct val="100000"/>
              <a:buBlip>
                <a:blip r:embed="rId3">
                  <a:extLst/>
                </a:blip>
              </a:buBlip>
            </a:pPr>
            <a:r>
              <a:rPr lang="it-IT" altLang="it-IT" sz="1400" dirty="0">
                <a:solidFill>
                  <a:srgbClr val="1A1A1A"/>
                </a:solidFill>
                <a:latin typeface="Arial"/>
                <a:cs typeface="Arial"/>
              </a:rPr>
              <a:t>Difficoltà dell’Amministrazione Finanziaria a concludere le istanze presentate in Italia</a:t>
            </a:r>
          </a:p>
        </p:txBody>
      </p:sp>
      <p:sp>
        <p:nvSpPr>
          <p:cNvPr id="8" name="Segnaposto numero diapositiva 4">
            <a:extLst>
              <a:ext uri="{FF2B5EF4-FFF2-40B4-BE49-F238E27FC236}">
                <a16:creationId xmlns:a16="http://schemas.microsoft.com/office/drawing/2014/main" id="{44DFA551-8489-4E5B-8052-F48FC517C9A8}"/>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15</a:t>
            </a:fld>
            <a:endParaRPr lang="en-US" dirty="0"/>
          </a:p>
        </p:txBody>
      </p:sp>
    </p:spTree>
    <p:extLst>
      <p:ext uri="{BB962C8B-B14F-4D97-AF65-F5344CB8AC3E}">
        <p14:creationId xmlns:p14="http://schemas.microsoft.com/office/powerpoint/2010/main" val="40616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Conclusioni</a:t>
            </a:r>
          </a:p>
        </p:txBody>
      </p:sp>
      <p:sp>
        <p:nvSpPr>
          <p:cNvPr id="6" name="TextBox 2">
            <a:extLst>
              <a:ext uri="{FF2B5EF4-FFF2-40B4-BE49-F238E27FC236}">
                <a16:creationId xmlns:a16="http://schemas.microsoft.com/office/drawing/2014/main" id="{BAEEFED6-9D4C-45E3-8CCC-B6DCF17B154C}"/>
              </a:ext>
            </a:extLst>
          </p:cNvPr>
          <p:cNvSpPr txBox="1"/>
          <p:nvPr/>
        </p:nvSpPr>
        <p:spPr>
          <a:xfrm>
            <a:off x="358423" y="1699846"/>
            <a:ext cx="8134067" cy="2937279"/>
          </a:xfrm>
          <a:prstGeom prst="rect">
            <a:avLst/>
          </a:prstGeom>
          <a:noFill/>
        </p:spPr>
        <p:txBody>
          <a:bodyPr wrap="square" rtlCol="0">
            <a:spAutoFit/>
          </a:bodyPr>
          <a:lstStyle/>
          <a:p>
            <a:pPr marL="342900" lvl="1" indent="-342900"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MAP da Trattato e MAP da Convenzione UE sono </a:t>
            </a:r>
            <a:r>
              <a:rPr lang="it-IT" altLang="it-IT" sz="1400" b="1" dirty="0">
                <a:solidFill>
                  <a:srgbClr val="1A1A1A"/>
                </a:solidFill>
                <a:latin typeface="Arial"/>
                <a:cs typeface="Arial"/>
              </a:rPr>
              <a:t>strumenti efficaci </a:t>
            </a:r>
            <a:r>
              <a:rPr lang="it-IT" altLang="it-IT" sz="1400" dirty="0">
                <a:solidFill>
                  <a:srgbClr val="1A1A1A"/>
                </a:solidFill>
                <a:latin typeface="Arial"/>
                <a:cs typeface="Arial"/>
              </a:rPr>
              <a:t>per evitare la doppia imposizione economica internazionale derivante da accertamenti in materia di Transfer Pricing</a:t>
            </a:r>
          </a:p>
          <a:p>
            <a:pPr marL="342900" lvl="1" indent="-342900" algn="just">
              <a:lnSpc>
                <a:spcPct val="110000"/>
              </a:lnSpc>
              <a:spcBef>
                <a:spcPts val="400"/>
              </a:spcBef>
              <a:buClr>
                <a:srgbClr val="34B6E5"/>
              </a:buClr>
              <a:buSzPct val="100000"/>
              <a:buBlip>
                <a:blip r:embed="rId2">
                  <a:extLst/>
                </a:blip>
              </a:buBlip>
            </a:pPr>
            <a:endParaRPr lang="it-IT" altLang="it-IT" sz="1400"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Nel caso sia possibile attivare sia la MAP da Trattato che la MAP da Convenzione UE è consigliabile attivare quest’ultima. Infatti, </a:t>
            </a:r>
            <a:r>
              <a:rPr lang="it-IT" altLang="it-IT" sz="1400" b="1" dirty="0">
                <a:solidFill>
                  <a:srgbClr val="1A1A1A"/>
                </a:solidFill>
                <a:latin typeface="Arial"/>
                <a:cs typeface="Arial"/>
              </a:rPr>
              <a:t>nella MAP da Convenzione UE le autorità competenti sono obbligate a raggiungere un accordo</a:t>
            </a:r>
          </a:p>
          <a:p>
            <a:pPr marL="342900" lvl="1" indent="-342900" algn="just">
              <a:lnSpc>
                <a:spcPct val="110000"/>
              </a:lnSpc>
              <a:spcBef>
                <a:spcPts val="400"/>
              </a:spcBef>
              <a:buClr>
                <a:srgbClr val="34B6E5"/>
              </a:buClr>
              <a:buSzPct val="100000"/>
              <a:buBlip>
                <a:blip r:embed="rId2">
                  <a:extLst/>
                </a:blip>
              </a:buBlip>
            </a:pPr>
            <a:endParaRPr lang="it-IT" altLang="it-IT" sz="1400"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Le principali criticità riguardano la </a:t>
            </a:r>
            <a:r>
              <a:rPr lang="it-IT" altLang="it-IT" sz="1400" b="1" dirty="0">
                <a:solidFill>
                  <a:srgbClr val="1A1A1A"/>
                </a:solidFill>
                <a:latin typeface="Arial"/>
                <a:cs typeface="Arial"/>
              </a:rPr>
              <a:t>tempistica delle MAP</a:t>
            </a:r>
            <a:r>
              <a:rPr lang="it-IT" altLang="it-IT" sz="1400" dirty="0">
                <a:solidFill>
                  <a:srgbClr val="1A1A1A"/>
                </a:solidFill>
                <a:latin typeface="Arial"/>
                <a:cs typeface="Arial"/>
              </a:rPr>
              <a:t>. </a:t>
            </a:r>
          </a:p>
          <a:p>
            <a:pPr marL="361950" lvl="1" algn="just">
              <a:lnSpc>
                <a:spcPct val="110000"/>
              </a:lnSpc>
              <a:spcBef>
                <a:spcPts val="400"/>
              </a:spcBef>
              <a:buClr>
                <a:srgbClr val="34B6E5"/>
              </a:buClr>
              <a:buSzPct val="100000"/>
            </a:pPr>
            <a:r>
              <a:rPr lang="it-IT" altLang="it-IT" sz="1400" dirty="0">
                <a:solidFill>
                  <a:srgbClr val="1A1A1A"/>
                </a:solidFill>
                <a:latin typeface="Arial"/>
                <a:cs typeface="Arial"/>
              </a:rPr>
              <a:t>Tuttavia si attende una significativa riduzione dei tempi di accordo perché la BEPS Action 14 ha previsto tra gli standard minimi la </a:t>
            </a:r>
            <a:r>
              <a:rPr lang="it-IT" altLang="it-IT" sz="1400" b="1" dirty="0">
                <a:solidFill>
                  <a:srgbClr val="1A1A1A"/>
                </a:solidFill>
                <a:latin typeface="Arial"/>
                <a:cs typeface="Arial"/>
              </a:rPr>
              <a:t>soluzione del caso entro 24 mesi </a:t>
            </a:r>
            <a:r>
              <a:rPr lang="it-IT" altLang="it-IT" sz="1400" dirty="0">
                <a:solidFill>
                  <a:srgbClr val="1A1A1A"/>
                </a:solidFill>
                <a:latin typeface="Arial"/>
                <a:cs typeface="Arial"/>
              </a:rPr>
              <a:t>e prevede un costante controllo del rispetto degli standard minimi da parte degli Stati</a:t>
            </a:r>
          </a:p>
        </p:txBody>
      </p:sp>
      <p:sp>
        <p:nvSpPr>
          <p:cNvPr id="5" name="Segnaposto numero diapositiva 4">
            <a:extLst>
              <a:ext uri="{FF2B5EF4-FFF2-40B4-BE49-F238E27FC236}">
                <a16:creationId xmlns:a16="http://schemas.microsoft.com/office/drawing/2014/main" id="{E184C25F-5148-43E2-89F8-2417ED005DF1}"/>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16</a:t>
            </a:fld>
            <a:endParaRPr lang="en-US" dirty="0"/>
          </a:p>
        </p:txBody>
      </p:sp>
    </p:spTree>
    <p:extLst>
      <p:ext uri="{BB962C8B-B14F-4D97-AF65-F5344CB8AC3E}">
        <p14:creationId xmlns:p14="http://schemas.microsoft.com/office/powerpoint/2010/main" val="401594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881" y="2313913"/>
            <a:ext cx="5482362" cy="2239920"/>
          </a:xfrm>
        </p:spPr>
        <p:txBody>
          <a:bodyPr>
            <a:normAutofit/>
          </a:bodyPr>
          <a:lstStyle/>
          <a:p>
            <a:r>
              <a:rPr lang="it-IT" cap="small" dirty="0"/>
              <a:t>RETTIFICHE IN DIMINUZIONE UNILATERALI</a:t>
            </a:r>
          </a:p>
        </p:txBody>
      </p:sp>
    </p:spTree>
    <p:extLst>
      <p:ext uri="{BB962C8B-B14F-4D97-AF65-F5344CB8AC3E}">
        <p14:creationId xmlns:p14="http://schemas.microsoft.com/office/powerpoint/2010/main" val="348828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cap="all" dirty="0"/>
              <a:t>N</a:t>
            </a:r>
            <a:r>
              <a:rPr lang="it-IT" dirty="0"/>
              <a:t>ormativa di Riferimento</a:t>
            </a:r>
            <a:endParaRPr lang="it-IT" cap="all" dirty="0"/>
          </a:p>
        </p:txBody>
      </p:sp>
      <p:sp>
        <p:nvSpPr>
          <p:cNvPr id="5" name="TextBox 2">
            <a:extLst>
              <a:ext uri="{FF2B5EF4-FFF2-40B4-BE49-F238E27FC236}">
                <a16:creationId xmlns:a16="http://schemas.microsoft.com/office/drawing/2014/main" id="{DA4C5047-8CD1-4B89-BCEC-BF31C92F556C}"/>
              </a:ext>
            </a:extLst>
          </p:cNvPr>
          <p:cNvSpPr txBox="1"/>
          <p:nvPr/>
        </p:nvSpPr>
        <p:spPr>
          <a:xfrm>
            <a:off x="304713" y="1748700"/>
            <a:ext cx="8124910" cy="4102726"/>
          </a:xfrm>
          <a:prstGeom prst="rect">
            <a:avLst/>
          </a:prstGeom>
          <a:noFill/>
        </p:spPr>
        <p:txBody>
          <a:bodyPr wrap="square" rtlCol="0">
            <a:spAutoFit/>
          </a:bodyPr>
          <a:lstStyle/>
          <a:p>
            <a:pPr marL="342900" indent="-342900" algn="just">
              <a:lnSpc>
                <a:spcPct val="110000"/>
              </a:lnSpc>
              <a:buBlip>
                <a:blip r:embed="rId2"/>
              </a:buBlip>
            </a:pPr>
            <a:r>
              <a:rPr lang="it-IT" sz="1400" b="1" dirty="0">
                <a:latin typeface="Arial" panose="020B0604020202020204" pitchFamily="34" charset="0"/>
                <a:cs typeface="Arial" panose="020B0604020202020204" pitchFamily="34" charset="0"/>
              </a:rPr>
              <a:t>Art. 31 - quater DPR 29/9/1973 n.600</a:t>
            </a:r>
          </a:p>
          <a:p>
            <a:pPr marL="361950" algn="just">
              <a:lnSpc>
                <a:spcPct val="110000"/>
              </a:lnSpc>
            </a:pPr>
            <a:endParaRPr lang="it-IT" sz="1400" dirty="0">
              <a:latin typeface="Arial" panose="020B0604020202020204" pitchFamily="34" charset="0"/>
              <a:cs typeface="Arial" panose="020B0604020202020204" pitchFamily="34" charset="0"/>
            </a:endParaRPr>
          </a:p>
          <a:p>
            <a:pPr marL="361950" algn="just">
              <a:lnSpc>
                <a:spcPct val="110000"/>
              </a:lnSpc>
            </a:pPr>
            <a:r>
              <a:rPr lang="it-IT" sz="1400" dirty="0">
                <a:latin typeface="Arial" panose="020B0604020202020204" pitchFamily="34" charset="0"/>
                <a:cs typeface="Arial" panose="020B0604020202020204" pitchFamily="34" charset="0"/>
              </a:rPr>
              <a:t>L’art. 31 - </a:t>
            </a:r>
            <a:r>
              <a:rPr lang="it-IT" sz="1400" i="1" dirty="0">
                <a:latin typeface="Arial" panose="020B0604020202020204" pitchFamily="34" charset="0"/>
                <a:cs typeface="Arial" panose="020B0604020202020204" pitchFamily="34" charset="0"/>
              </a:rPr>
              <a:t>quater </a:t>
            </a:r>
            <a:r>
              <a:rPr lang="it-IT" sz="1400" dirty="0">
                <a:latin typeface="Arial" panose="020B0604020202020204" pitchFamily="34" charset="0"/>
                <a:cs typeface="Arial" panose="020B0604020202020204" pitchFamily="34" charset="0"/>
              </a:rPr>
              <a:t>estende l’ambito applicativo delle </a:t>
            </a:r>
            <a:r>
              <a:rPr lang="it-IT" sz="1400" b="1" dirty="0">
                <a:latin typeface="Arial" panose="020B0604020202020204" pitchFamily="34" charset="0"/>
                <a:cs typeface="Arial" panose="020B0604020202020204" pitchFamily="34" charset="0"/>
              </a:rPr>
              <a:t>rettifiche in diminuzione</a:t>
            </a:r>
            <a:r>
              <a:rPr lang="it-IT" sz="1400" dirty="0">
                <a:latin typeface="Arial" panose="020B0604020202020204" pitchFamily="34" charset="0"/>
                <a:cs typeface="Arial" panose="020B0604020202020204" pitchFamily="34" charset="0"/>
              </a:rPr>
              <a:t>:</a:t>
            </a:r>
          </a:p>
          <a:p>
            <a:pPr algn="just">
              <a:lnSpc>
                <a:spcPct val="110000"/>
              </a:lnSpc>
            </a:pPr>
            <a:endParaRPr lang="it-IT" sz="1400" b="1" dirty="0">
              <a:latin typeface="Arial" panose="020B0604020202020204" pitchFamily="34" charset="0"/>
              <a:cs typeface="Arial" panose="020B0604020202020204" pitchFamily="34" charset="0"/>
            </a:endParaRPr>
          </a:p>
          <a:p>
            <a:pPr marL="534988" indent="-173038" algn="just">
              <a:lnSpc>
                <a:spcPct val="110000"/>
              </a:lnSpc>
            </a:pPr>
            <a:r>
              <a:rPr lang="it-IT" sz="1400" dirty="0">
                <a:latin typeface="Arial" panose="020B0604020202020204" pitchFamily="34" charset="0"/>
                <a:cs typeface="Arial" panose="020B0604020202020204" pitchFamily="34" charset="0"/>
              </a:rPr>
              <a:t>a) in esecuzione degli accordi conclusi con le autorità competenti degli Stati esteri a seguito di </a:t>
            </a:r>
            <a:r>
              <a:rPr lang="it-IT" sz="1400" b="1" dirty="0">
                <a:latin typeface="Arial" panose="020B0604020202020204" pitchFamily="34" charset="0"/>
                <a:cs typeface="Arial" panose="020B0604020202020204" pitchFamily="34" charset="0"/>
              </a:rPr>
              <a:t>MAP o di Convenzione arbitrale </a:t>
            </a:r>
          </a:p>
          <a:p>
            <a:pPr marL="342900" indent="-342900"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534988" indent="-173038" algn="just">
              <a:lnSpc>
                <a:spcPct val="110000"/>
              </a:lnSpc>
            </a:pPr>
            <a:r>
              <a:rPr lang="it-IT" sz="1400" dirty="0">
                <a:latin typeface="Arial" panose="020B0604020202020204" pitchFamily="34" charset="0"/>
                <a:cs typeface="Arial" panose="020B0604020202020204" pitchFamily="34" charset="0"/>
              </a:rPr>
              <a:t>b) a conclusione dei </a:t>
            </a:r>
            <a:r>
              <a:rPr lang="it-IT" sz="1400" b="1" dirty="0">
                <a:latin typeface="Arial" panose="020B0604020202020204" pitchFamily="34" charset="0"/>
                <a:cs typeface="Arial" panose="020B0604020202020204" pitchFamily="34" charset="0"/>
              </a:rPr>
              <a:t>controlli effettuati nell'ambito di attività di cooperazione internazionale </a:t>
            </a:r>
            <a:r>
              <a:rPr lang="it-IT" sz="1400" dirty="0">
                <a:latin typeface="Arial" panose="020B0604020202020204" pitchFamily="34" charset="0"/>
                <a:cs typeface="Arial" panose="020B0604020202020204" pitchFamily="34" charset="0"/>
              </a:rPr>
              <a:t>i cui esiti siano condivisi dagli Stati partecipanti</a:t>
            </a:r>
          </a:p>
          <a:p>
            <a:pPr marL="342900" indent="-342900"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534988" indent="-173038" algn="just">
              <a:lnSpc>
                <a:spcPct val="110000"/>
              </a:lnSpc>
            </a:pPr>
            <a:r>
              <a:rPr lang="it-IT" sz="1400" dirty="0">
                <a:latin typeface="Arial" panose="020B0604020202020204" pitchFamily="34" charset="0"/>
                <a:cs typeface="Arial" panose="020B0604020202020204" pitchFamily="34" charset="0"/>
              </a:rPr>
              <a:t>c) a seguito di istanza da parte del contribuente, </a:t>
            </a:r>
            <a:r>
              <a:rPr lang="it-IT" sz="1400" b="1" dirty="0">
                <a:latin typeface="Arial" panose="020B0604020202020204" pitchFamily="34" charset="0"/>
                <a:cs typeface="Arial" panose="020B0604020202020204" pitchFamily="34" charset="0"/>
              </a:rPr>
              <a:t>a fronte di una rettifica in aumento definitiva e conforme al principio di libera concorrenza effettuata da uno Stato con il quale è in vigore una convenzione per evitare le doppie imposizioni sui redditi che consenta un adeguato scambio di informazioni.</a:t>
            </a:r>
            <a:r>
              <a:rPr lang="it-IT" sz="1400" dirty="0">
                <a:latin typeface="Arial" panose="020B0604020202020204" pitchFamily="34" charset="0"/>
                <a:cs typeface="Arial" panose="020B0604020202020204" pitchFamily="34" charset="0"/>
              </a:rPr>
              <a:t> Resta ferma, in ogni caso, la facoltà per il contribuente di richiedere l'attivazione delle procedure amichevoli di cui alla lettera a), ove ne ricorrano i presupposti</a:t>
            </a:r>
          </a:p>
          <a:p>
            <a:pPr marL="361950" algn="just">
              <a:lnSpc>
                <a:spcPct val="110000"/>
              </a:lnSpc>
            </a:pPr>
            <a:endParaRPr lang="it-IT" sz="1400" b="1"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8A0B6E01-8033-41DD-A2B9-7B44A23AAA28}"/>
              </a:ext>
            </a:extLst>
          </p:cNvPr>
          <p:cNvSpPr/>
          <p:nvPr/>
        </p:nvSpPr>
        <p:spPr>
          <a:xfrm>
            <a:off x="590551" y="3994030"/>
            <a:ext cx="7962898" cy="1684646"/>
          </a:xfrm>
          <a:prstGeom prst="rect">
            <a:avLst/>
          </a:prstGeom>
          <a:noFill/>
          <a:ln>
            <a:solidFill>
              <a:schemeClr val="accent2"/>
            </a:solidFill>
          </a:ln>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p>
        </p:txBody>
      </p:sp>
      <p:sp>
        <p:nvSpPr>
          <p:cNvPr id="7" name="Segnaposto numero diapositiva 4">
            <a:extLst>
              <a:ext uri="{FF2B5EF4-FFF2-40B4-BE49-F238E27FC236}">
                <a16:creationId xmlns:a16="http://schemas.microsoft.com/office/drawing/2014/main" id="{960F1487-40FD-4321-8D90-9ECA8F76459B}"/>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18</a:t>
            </a:fld>
            <a:endParaRPr lang="en-US" dirty="0"/>
          </a:p>
        </p:txBody>
      </p:sp>
    </p:spTree>
    <p:extLst>
      <p:ext uri="{BB962C8B-B14F-4D97-AF65-F5344CB8AC3E}">
        <p14:creationId xmlns:p14="http://schemas.microsoft.com/office/powerpoint/2010/main" val="82376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Ambito di Applicazione</a:t>
            </a:r>
          </a:p>
        </p:txBody>
      </p:sp>
      <p:sp>
        <p:nvSpPr>
          <p:cNvPr id="5" name="TextBox 2">
            <a:extLst>
              <a:ext uri="{FF2B5EF4-FFF2-40B4-BE49-F238E27FC236}">
                <a16:creationId xmlns:a16="http://schemas.microsoft.com/office/drawing/2014/main" id="{DA4C5047-8CD1-4B89-BCEC-BF31C92F556C}"/>
              </a:ext>
            </a:extLst>
          </p:cNvPr>
          <p:cNvSpPr txBox="1"/>
          <p:nvPr/>
        </p:nvSpPr>
        <p:spPr>
          <a:xfrm>
            <a:off x="304713" y="1538114"/>
            <a:ext cx="8124910" cy="4102726"/>
          </a:xfrm>
          <a:prstGeom prst="rect">
            <a:avLst/>
          </a:prstGeom>
          <a:noFill/>
        </p:spPr>
        <p:txBody>
          <a:bodyPr wrap="square" rtlCol="0">
            <a:spAutoFit/>
          </a:bodyPr>
          <a:lstStyle/>
          <a:p>
            <a:pPr algn="just">
              <a:lnSpc>
                <a:spcPct val="110000"/>
              </a:lnSpc>
            </a:pPr>
            <a:r>
              <a:rPr lang="it-IT" sz="1400" dirty="0">
                <a:latin typeface="Arial" panose="020B0604020202020204" pitchFamily="34" charset="0"/>
                <a:cs typeface="Arial" panose="020B0604020202020204" pitchFamily="34" charset="0"/>
              </a:rPr>
              <a:t>In data 30 maggio 2018 l’Agenzia delle Entrate ha emesso il Provvedimento per l’attuazione della disciplina di cui all’art. 31-quater comma 1, lettera c) del DPR 600.</a:t>
            </a:r>
          </a:p>
          <a:p>
            <a:pPr marL="342900" indent="-342900" algn="just">
              <a:lnSpc>
                <a:spcPct val="110000"/>
              </a:lnSpc>
              <a:buBlip>
                <a:blip r:embed="rId2"/>
              </a:buBlip>
            </a:pPr>
            <a:endParaRPr lang="it-IT" sz="1400" b="1" dirty="0">
              <a:latin typeface="Arial" panose="020B0604020202020204" pitchFamily="34" charset="0"/>
              <a:cs typeface="Arial" panose="020B0604020202020204" pitchFamily="34" charset="0"/>
            </a:endParaRPr>
          </a:p>
          <a:p>
            <a:pPr marL="342900" indent="-342900" algn="just">
              <a:lnSpc>
                <a:spcPct val="110000"/>
              </a:lnSpc>
              <a:buBlip>
                <a:blip r:embed="rId2"/>
              </a:buBlip>
            </a:pPr>
            <a:r>
              <a:rPr lang="it-IT" sz="1400" b="1" dirty="0">
                <a:latin typeface="Arial" panose="020B0604020202020204" pitchFamily="34" charset="0"/>
                <a:cs typeface="Arial" panose="020B0604020202020204" pitchFamily="34" charset="0"/>
              </a:rPr>
              <a:t>Presupposti applicativi</a:t>
            </a:r>
          </a:p>
          <a:p>
            <a:pPr marL="342900" indent="-342900" algn="just">
              <a:lnSpc>
                <a:spcPct val="110000"/>
              </a:lnSpc>
              <a:buBlip>
                <a:blip r:embed="rId2"/>
              </a:buBlip>
            </a:pPr>
            <a:endParaRPr lang="it-IT" sz="1400" b="1"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Presenza di </a:t>
            </a:r>
            <a:r>
              <a:rPr lang="it-IT" sz="1400" b="1" dirty="0">
                <a:latin typeface="Arial" panose="020B0604020202020204" pitchFamily="34" charset="0"/>
                <a:cs typeface="Arial" panose="020B0604020202020204" pitchFamily="34" charset="0"/>
              </a:rPr>
              <a:t>una rettifica in aumento effettuata da uno Stato con il quale è in vigore una convenzione per evitare le doppie imposizioni</a:t>
            </a:r>
          </a:p>
          <a:p>
            <a:pPr marL="715963" indent="-354013"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La rettifica in aumento deve essere </a:t>
            </a:r>
            <a:r>
              <a:rPr lang="it-IT" sz="1400" b="1" dirty="0">
                <a:latin typeface="Arial" panose="020B0604020202020204" pitchFamily="34" charset="0"/>
                <a:cs typeface="Arial" panose="020B0604020202020204" pitchFamily="34" charset="0"/>
              </a:rPr>
              <a:t>definitiva e conforme al principio di libera concorrenza</a:t>
            </a:r>
          </a:p>
          <a:p>
            <a:pPr marL="715963" indent="-354013" algn="just">
              <a:lnSpc>
                <a:spcPct val="110000"/>
              </a:lnSpc>
              <a:buBlip>
                <a:blip r:embed="rId2"/>
              </a:buBlip>
            </a:pPr>
            <a:endParaRPr lang="it-IT" sz="1400" b="1" dirty="0">
              <a:latin typeface="Arial" panose="020B0604020202020204" pitchFamily="34" charset="0"/>
              <a:cs typeface="Arial" panose="020B0604020202020204" pitchFamily="34" charset="0"/>
            </a:endParaRPr>
          </a:p>
          <a:p>
            <a:pPr marL="342900" indent="-342900" algn="just">
              <a:lnSpc>
                <a:spcPct val="110000"/>
              </a:lnSpc>
              <a:buBlip>
                <a:blip r:embed="rId2"/>
              </a:buBlip>
            </a:pPr>
            <a:r>
              <a:rPr lang="it-IT" sz="1400" b="1" dirty="0">
                <a:latin typeface="Arial" panose="020B0604020202020204" pitchFamily="34" charset="0"/>
                <a:cs typeface="Arial" panose="020B0604020202020204" pitchFamily="34" charset="0"/>
              </a:rPr>
              <a:t>A chi è rivolto?</a:t>
            </a:r>
          </a:p>
          <a:p>
            <a:pPr marL="342900" indent="-342900" algn="just">
              <a:lnSpc>
                <a:spcPct val="110000"/>
              </a:lnSpc>
              <a:buBlip>
                <a:blip r:embed="rId2"/>
              </a:buBlip>
            </a:pPr>
            <a:endParaRPr lang="it-IT" sz="1400" b="1"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Imprese </a:t>
            </a:r>
            <a:r>
              <a:rPr lang="it-IT" sz="1400" u="sng" dirty="0">
                <a:latin typeface="Arial" panose="020B0604020202020204" pitchFamily="34" charset="0"/>
                <a:cs typeface="Arial" panose="020B0604020202020204" pitchFamily="34" charset="0"/>
              </a:rPr>
              <a:t>residenti</a:t>
            </a:r>
            <a:r>
              <a:rPr lang="it-IT" sz="1400" dirty="0">
                <a:latin typeface="Arial" panose="020B0604020202020204" pitchFamily="34" charset="0"/>
                <a:cs typeface="Arial" panose="020B0604020202020204" pitchFamily="34" charset="0"/>
              </a:rPr>
              <a:t> nel territorio dello Stato</a:t>
            </a:r>
          </a:p>
          <a:p>
            <a:pPr marL="715963" indent="-354013" algn="just">
              <a:lnSpc>
                <a:spcPct val="110000"/>
              </a:lnSpc>
            </a:pPr>
            <a:endParaRPr lang="it-IT" sz="1400"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Imprese </a:t>
            </a:r>
            <a:r>
              <a:rPr lang="it-IT" sz="1400" u="sng" dirty="0">
                <a:latin typeface="Arial" panose="020B0604020202020204" pitchFamily="34" charset="0"/>
                <a:cs typeface="Arial" panose="020B0604020202020204" pitchFamily="34" charset="0"/>
              </a:rPr>
              <a:t>non residenti</a:t>
            </a:r>
            <a:r>
              <a:rPr lang="it-IT" sz="1400" dirty="0">
                <a:latin typeface="Arial" panose="020B0604020202020204" pitchFamily="34" charset="0"/>
                <a:cs typeface="Arial" panose="020B0604020202020204" pitchFamily="34" charset="0"/>
              </a:rPr>
              <a:t> che esercitano la propria attività per il tramite di una stabile organizzazione</a:t>
            </a:r>
          </a:p>
        </p:txBody>
      </p:sp>
      <p:sp>
        <p:nvSpPr>
          <p:cNvPr id="6" name="Segnaposto numero diapositiva 4">
            <a:extLst>
              <a:ext uri="{FF2B5EF4-FFF2-40B4-BE49-F238E27FC236}">
                <a16:creationId xmlns:a16="http://schemas.microsoft.com/office/drawing/2014/main" id="{C862C8DF-91D9-4AE1-A46B-2F221C768C7E}"/>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19</a:t>
            </a:fld>
            <a:endParaRPr lang="en-US" dirty="0"/>
          </a:p>
        </p:txBody>
      </p:sp>
    </p:spTree>
    <p:extLst>
      <p:ext uri="{BB962C8B-B14F-4D97-AF65-F5344CB8AC3E}">
        <p14:creationId xmlns:p14="http://schemas.microsoft.com/office/powerpoint/2010/main" val="11203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Agenda</a:t>
            </a:r>
          </a:p>
        </p:txBody>
      </p:sp>
      <p:sp>
        <p:nvSpPr>
          <p:cNvPr id="7" name="TextBox 2">
            <a:extLst>
              <a:ext uri="{FF2B5EF4-FFF2-40B4-BE49-F238E27FC236}">
                <a16:creationId xmlns:a16="http://schemas.microsoft.com/office/drawing/2014/main" id="{F994BE0F-22AA-4297-86F6-2D40F268FAA5}"/>
              </a:ext>
            </a:extLst>
          </p:cNvPr>
          <p:cNvSpPr txBox="1"/>
          <p:nvPr/>
        </p:nvSpPr>
        <p:spPr>
          <a:xfrm>
            <a:off x="358422" y="1518692"/>
            <a:ext cx="8134067" cy="4425892"/>
          </a:xfrm>
          <a:prstGeom prst="rect">
            <a:avLst/>
          </a:prstGeom>
          <a:noFill/>
        </p:spPr>
        <p:txBody>
          <a:bodyPr wrap="square" rtlCol="0">
            <a:spAutoFit/>
          </a:bodyPr>
          <a:lstStyle/>
          <a:p>
            <a:pPr marL="0" lvl="1">
              <a:lnSpc>
                <a:spcPct val="110000"/>
              </a:lnSpc>
              <a:spcBef>
                <a:spcPts val="600"/>
              </a:spcBef>
              <a:buClr>
                <a:srgbClr val="34B6E5"/>
              </a:buClr>
              <a:buSzPct val="100000"/>
            </a:pPr>
            <a:r>
              <a:rPr lang="en-US" altLang="it-IT" sz="1500" b="1" dirty="0">
                <a:solidFill>
                  <a:srgbClr val="1A1A1A"/>
                </a:solidFill>
                <a:latin typeface="Arial"/>
                <a:cs typeface="Arial"/>
              </a:rPr>
              <a:t>PARTE I - STRUMENTI INTERNAZIONALI PER RISOLVERE LE CONTROVERSIE TP</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La doppia imposizione economica</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Le soluzioni internazionali: MAP «</a:t>
            </a:r>
            <a:r>
              <a:rPr lang="it-IT" altLang="it-IT" sz="1400" i="1" dirty="0" err="1">
                <a:solidFill>
                  <a:srgbClr val="1A1A1A"/>
                </a:solidFill>
                <a:latin typeface="Arial"/>
                <a:cs typeface="Arial"/>
              </a:rPr>
              <a:t>Mutual</a:t>
            </a:r>
            <a:r>
              <a:rPr lang="it-IT" altLang="it-IT" sz="1400" i="1" dirty="0">
                <a:solidFill>
                  <a:srgbClr val="1A1A1A"/>
                </a:solidFill>
                <a:latin typeface="Arial"/>
                <a:cs typeface="Arial"/>
              </a:rPr>
              <a:t> Agreement </a:t>
            </a:r>
            <a:r>
              <a:rPr lang="it-IT" altLang="it-IT" sz="1400" i="1" dirty="0" err="1">
                <a:solidFill>
                  <a:srgbClr val="1A1A1A"/>
                </a:solidFill>
                <a:latin typeface="Arial"/>
                <a:cs typeface="Arial"/>
              </a:rPr>
              <a:t>Procedures</a:t>
            </a:r>
            <a:r>
              <a:rPr lang="it-IT" altLang="it-IT" sz="1400" dirty="0">
                <a:solidFill>
                  <a:srgbClr val="1A1A1A"/>
                </a:solidFill>
                <a:latin typeface="Arial"/>
                <a:cs typeface="Arial"/>
              </a:rPr>
              <a:t>»</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MAP da Trattato </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MAP da Convenzione Arbitrale</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Statistiche MAP</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Conclusioni </a:t>
            </a:r>
          </a:p>
          <a:p>
            <a:pPr marL="0" lvl="1">
              <a:lnSpc>
                <a:spcPct val="110000"/>
              </a:lnSpc>
              <a:spcBef>
                <a:spcPts val="600"/>
              </a:spcBef>
              <a:buClr>
                <a:srgbClr val="34B6E5"/>
              </a:buClr>
              <a:buSzPct val="100000"/>
            </a:pPr>
            <a:endParaRPr lang="en-US" altLang="it-IT" sz="1400" dirty="0">
              <a:solidFill>
                <a:srgbClr val="1A1A1A"/>
              </a:solidFill>
              <a:latin typeface="Arial"/>
              <a:cs typeface="Arial"/>
            </a:endParaRPr>
          </a:p>
          <a:p>
            <a:pPr marL="0" lvl="1">
              <a:lnSpc>
                <a:spcPct val="110000"/>
              </a:lnSpc>
              <a:spcBef>
                <a:spcPts val="600"/>
              </a:spcBef>
              <a:buClr>
                <a:srgbClr val="34B6E5"/>
              </a:buClr>
              <a:buSzPct val="100000"/>
            </a:pPr>
            <a:r>
              <a:rPr lang="en-US" altLang="it-IT" sz="1500" b="1" dirty="0">
                <a:solidFill>
                  <a:srgbClr val="1A1A1A"/>
                </a:solidFill>
                <a:latin typeface="Arial"/>
                <a:cs typeface="Arial"/>
              </a:rPr>
              <a:t>PARTE II – RETTIFICHE IN DIMINUZIONE UNILATERALI</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Normativa di Riferimento</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Ambito di applicazione</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Accesso alla procedura</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Svolgimento della procedura</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Conclusioni </a:t>
            </a:r>
            <a:endParaRPr lang="en-US" altLang="it-IT" sz="1400" dirty="0">
              <a:solidFill>
                <a:srgbClr val="1A1A1A"/>
              </a:solidFill>
              <a:latin typeface="Arial"/>
              <a:cs typeface="Arial"/>
            </a:endParaRPr>
          </a:p>
        </p:txBody>
      </p:sp>
      <p:sp>
        <p:nvSpPr>
          <p:cNvPr id="5" name="Segnaposto numero diapositiva 4">
            <a:extLst>
              <a:ext uri="{FF2B5EF4-FFF2-40B4-BE49-F238E27FC236}">
                <a16:creationId xmlns:a16="http://schemas.microsoft.com/office/drawing/2014/main" id="{BEE7675C-B41C-4A3F-B26A-FA388636C3A5}"/>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2</a:t>
            </a:fld>
            <a:endParaRPr lang="en-US" dirty="0"/>
          </a:p>
        </p:txBody>
      </p:sp>
    </p:spTree>
    <p:extLst>
      <p:ext uri="{BB962C8B-B14F-4D97-AF65-F5344CB8AC3E}">
        <p14:creationId xmlns:p14="http://schemas.microsoft.com/office/powerpoint/2010/main" val="390218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Accesso alla Procedura</a:t>
            </a:r>
          </a:p>
        </p:txBody>
      </p:sp>
      <p:sp>
        <p:nvSpPr>
          <p:cNvPr id="5" name="TextBox 2">
            <a:extLst>
              <a:ext uri="{FF2B5EF4-FFF2-40B4-BE49-F238E27FC236}">
                <a16:creationId xmlns:a16="http://schemas.microsoft.com/office/drawing/2014/main" id="{DA4C5047-8CD1-4B89-BCEC-BF31C92F556C}"/>
              </a:ext>
            </a:extLst>
          </p:cNvPr>
          <p:cNvSpPr txBox="1"/>
          <p:nvPr/>
        </p:nvSpPr>
        <p:spPr>
          <a:xfrm>
            <a:off x="304713" y="1538114"/>
            <a:ext cx="8124910" cy="4395114"/>
          </a:xfrm>
          <a:prstGeom prst="rect">
            <a:avLst/>
          </a:prstGeom>
          <a:noFill/>
        </p:spPr>
        <p:txBody>
          <a:bodyPr wrap="square" rtlCol="0">
            <a:spAutoFit/>
          </a:bodyPr>
          <a:lstStyle/>
          <a:p>
            <a:pPr marL="342900" indent="-342900" algn="just">
              <a:lnSpc>
                <a:spcPct val="110000"/>
              </a:lnSpc>
              <a:buBlip>
                <a:blip r:embed="rId2"/>
              </a:buBlip>
            </a:pPr>
            <a:r>
              <a:rPr lang="it-IT" sz="1400" b="1" dirty="0">
                <a:latin typeface="Arial" panose="020B0604020202020204" pitchFamily="34" charset="0"/>
                <a:cs typeface="Arial" panose="020B0604020202020204" pitchFamily="34" charset="0"/>
              </a:rPr>
              <a:t>Modalità di accesso alla procedura</a:t>
            </a:r>
          </a:p>
          <a:p>
            <a:pPr marL="342900" indent="-342900" algn="just">
              <a:lnSpc>
                <a:spcPct val="110000"/>
              </a:lnSpc>
              <a:buBlip>
                <a:blip r:embed="rId2"/>
              </a:buBlip>
            </a:pPr>
            <a:endParaRPr lang="it-IT" sz="1400" b="1" dirty="0">
              <a:latin typeface="Arial" panose="020B0604020202020204" pitchFamily="34" charset="0"/>
              <a:cs typeface="Arial" panose="020B0604020202020204" pitchFamily="34" charset="0"/>
            </a:endParaRPr>
          </a:p>
          <a:p>
            <a:pPr marL="361950" algn="just">
              <a:lnSpc>
                <a:spcPct val="110000"/>
              </a:lnSpc>
              <a:tabLst>
                <a:tab pos="801688" algn="l"/>
              </a:tabLst>
            </a:pPr>
            <a:r>
              <a:rPr lang="it-IT" sz="1400" dirty="0">
                <a:latin typeface="Arial" panose="020B0604020202020204" pitchFamily="34" charset="0"/>
                <a:cs typeface="Arial" panose="020B0604020202020204" pitchFamily="34" charset="0"/>
              </a:rPr>
              <a:t>Presentazione di un’istanza all’Ufficio Accordi preventivi e controversie internazionali dell’Agenzia delle entrate</a:t>
            </a:r>
          </a:p>
          <a:p>
            <a:pPr marL="715963" indent="-354013" algn="just">
              <a:lnSpc>
                <a:spcPct val="110000"/>
              </a:lnSpc>
              <a:buBlip>
                <a:blip r:embed="rId2"/>
              </a:buBlip>
              <a:tabLst>
                <a:tab pos="801688" algn="l"/>
              </a:tabLst>
            </a:pPr>
            <a:endParaRPr lang="it-IT" sz="1400" dirty="0">
              <a:latin typeface="Arial" panose="020B0604020202020204" pitchFamily="34" charset="0"/>
              <a:cs typeface="Arial" panose="020B0604020202020204" pitchFamily="34" charset="0"/>
            </a:endParaRPr>
          </a:p>
          <a:p>
            <a:pPr marL="361950" indent="-361950" algn="just">
              <a:lnSpc>
                <a:spcPct val="110000"/>
              </a:lnSpc>
              <a:buBlip>
                <a:blip r:embed="rId2"/>
              </a:buBlip>
              <a:tabLst>
                <a:tab pos="801688" algn="l"/>
              </a:tabLst>
            </a:pPr>
            <a:r>
              <a:rPr lang="it-IT" sz="1400" b="1" dirty="0">
                <a:latin typeface="Arial" panose="020B0604020202020204" pitchFamily="34" charset="0"/>
                <a:cs typeface="Arial" panose="020B0604020202020204" pitchFamily="34" charset="0"/>
              </a:rPr>
              <a:t>Requisiti di ammissibilità</a:t>
            </a:r>
          </a:p>
          <a:p>
            <a:pPr marL="361950" indent="-361950" algn="just">
              <a:lnSpc>
                <a:spcPct val="110000"/>
              </a:lnSpc>
              <a:buBlip>
                <a:blip r:embed="rId2"/>
              </a:buBlip>
              <a:tabLst>
                <a:tab pos="801688" algn="l"/>
              </a:tabLst>
            </a:pPr>
            <a:endParaRPr lang="it-IT" sz="1400" b="1" dirty="0">
              <a:latin typeface="Arial" panose="020B0604020202020204" pitchFamily="34" charset="0"/>
              <a:cs typeface="Arial" panose="020B0604020202020204" pitchFamily="34" charset="0"/>
            </a:endParaRPr>
          </a:p>
          <a:p>
            <a:pPr marL="715963" indent="-354013" algn="just">
              <a:lnSpc>
                <a:spcPct val="110000"/>
              </a:lnSpc>
              <a:buBlip>
                <a:blip r:embed="rId2"/>
              </a:buBlip>
              <a:tabLst>
                <a:tab pos="449263" algn="l"/>
                <a:tab pos="801688" algn="l"/>
              </a:tabLst>
            </a:pPr>
            <a:r>
              <a:rPr lang="it-IT" sz="1400" dirty="0">
                <a:latin typeface="Arial" panose="020B0604020202020204" pitchFamily="34" charset="0"/>
                <a:cs typeface="Arial" panose="020B0604020202020204" pitchFamily="34" charset="0"/>
              </a:rPr>
              <a:t>L’oggetto deve recare la richiesta di eliminazione della doppia imposizione generata da una rettifica in aumento:</a:t>
            </a:r>
          </a:p>
          <a:p>
            <a:pPr marL="715963" lvl="1" algn="just">
              <a:spcBef>
                <a:spcPts val="600"/>
              </a:spcBef>
              <a:tabLst>
                <a:tab pos="449263" algn="l"/>
                <a:tab pos="801688" algn="l"/>
              </a:tabLst>
            </a:pPr>
            <a:r>
              <a:rPr lang="it-IT"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it-IT" sz="1400" dirty="0">
                <a:latin typeface="Arial" panose="020B0604020202020204" pitchFamily="34" charset="0"/>
                <a:cs typeface="Arial" panose="020B0604020202020204" pitchFamily="34" charset="0"/>
                <a:sym typeface="Wingdings" panose="05000000000000000000" pitchFamily="2" charset="2"/>
              </a:rPr>
              <a:t> </a:t>
            </a:r>
            <a:r>
              <a:rPr lang="it-IT" sz="1400" b="1" dirty="0">
                <a:latin typeface="Arial" panose="020B0604020202020204" pitchFamily="34" charset="0"/>
                <a:cs typeface="Arial" panose="020B0604020202020204" pitchFamily="34" charset="0"/>
              </a:rPr>
              <a:t>Definitiva</a:t>
            </a:r>
          </a:p>
          <a:p>
            <a:pPr marL="715963" lvl="1" algn="just">
              <a:lnSpc>
                <a:spcPct val="110000"/>
              </a:lnSpc>
              <a:tabLst>
                <a:tab pos="449263" algn="l"/>
                <a:tab pos="801688" algn="l"/>
              </a:tabLst>
            </a:pPr>
            <a:r>
              <a:rPr lang="it-IT"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it-IT" sz="1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it-IT" sz="1400" b="1" dirty="0">
                <a:latin typeface="Arial" panose="020B0604020202020204" pitchFamily="34" charset="0"/>
                <a:cs typeface="Arial" panose="020B0604020202020204" pitchFamily="34" charset="0"/>
              </a:rPr>
              <a:t>Conforme al principio libera concorrenza</a:t>
            </a:r>
          </a:p>
          <a:p>
            <a:pPr marL="342900" indent="-342900"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Traduzione in lingua italiana o inglese degli atti impositivi emessi dall’autorità fiscale estera</a:t>
            </a:r>
          </a:p>
          <a:p>
            <a:pPr marL="715963" indent="-354013"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Elementi di diritto e di fatto che consentano di valutare che la rettifica in aumento effettuata nel paese estero sia conforme al principio di libera concorrenza</a:t>
            </a:r>
          </a:p>
          <a:p>
            <a:pPr marL="715963" indent="-354013"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715963" indent="-354013" algn="just">
              <a:lnSpc>
                <a:spcPct val="110000"/>
              </a:lnSpc>
              <a:buBlip>
                <a:blip r:embed="rId2"/>
              </a:buBlip>
            </a:pPr>
            <a:r>
              <a:rPr lang="it-IT" sz="1400" dirty="0">
                <a:latin typeface="Arial" panose="020B0604020202020204" pitchFamily="34" charset="0"/>
                <a:cs typeface="Arial" panose="020B0604020202020204" pitchFamily="34" charset="0"/>
              </a:rPr>
              <a:t>Firma del legale rappresentante</a:t>
            </a:r>
          </a:p>
        </p:txBody>
      </p:sp>
      <p:sp>
        <p:nvSpPr>
          <p:cNvPr id="6" name="Segnaposto numero diapositiva 4">
            <a:extLst>
              <a:ext uri="{FF2B5EF4-FFF2-40B4-BE49-F238E27FC236}">
                <a16:creationId xmlns:a16="http://schemas.microsoft.com/office/drawing/2014/main" id="{20CF4796-3DCE-4305-B7E8-773CA7E795C1}"/>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20</a:t>
            </a:fld>
            <a:endParaRPr lang="en-US" dirty="0"/>
          </a:p>
        </p:txBody>
      </p:sp>
    </p:spTree>
    <p:extLst>
      <p:ext uri="{BB962C8B-B14F-4D97-AF65-F5344CB8AC3E}">
        <p14:creationId xmlns:p14="http://schemas.microsoft.com/office/powerpoint/2010/main" val="302946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Svolgimento della Procedura</a:t>
            </a:r>
          </a:p>
        </p:txBody>
      </p:sp>
      <p:grpSp>
        <p:nvGrpSpPr>
          <p:cNvPr id="7" name="Group 6">
            <a:extLst>
              <a:ext uri="{FF2B5EF4-FFF2-40B4-BE49-F238E27FC236}">
                <a16:creationId xmlns:a16="http://schemas.microsoft.com/office/drawing/2014/main" id="{A8CBFBF3-FB46-4262-8F28-C0F76CF1AAB3}"/>
              </a:ext>
            </a:extLst>
          </p:cNvPr>
          <p:cNvGrpSpPr/>
          <p:nvPr/>
        </p:nvGrpSpPr>
        <p:grpSpPr>
          <a:xfrm>
            <a:off x="300849" y="1986616"/>
            <a:ext cx="7981703" cy="4077755"/>
            <a:chOff x="113284" y="1934351"/>
            <a:chExt cx="7059462" cy="3700609"/>
          </a:xfrm>
        </p:grpSpPr>
        <p:sp>
          <p:nvSpPr>
            <p:cNvPr id="8" name="Line 6">
              <a:extLst>
                <a:ext uri="{FF2B5EF4-FFF2-40B4-BE49-F238E27FC236}">
                  <a16:creationId xmlns:a16="http://schemas.microsoft.com/office/drawing/2014/main" id="{BAC38C57-CB9A-4803-A411-A8B94FCDEFD3}"/>
                </a:ext>
              </a:extLst>
            </p:cNvPr>
            <p:cNvSpPr>
              <a:spLocks noChangeShapeType="1"/>
            </p:cNvSpPr>
            <p:nvPr/>
          </p:nvSpPr>
          <p:spPr bwMode="auto">
            <a:xfrm>
              <a:off x="302231" y="1934351"/>
              <a:ext cx="0" cy="313757"/>
            </a:xfrm>
            <a:prstGeom prst="line">
              <a:avLst/>
            </a:prstGeom>
            <a:noFill/>
            <a:ln w="9525">
              <a:solidFill>
                <a:schemeClr val="accent1"/>
              </a:solidFill>
              <a:prstDash val="dash"/>
              <a:round/>
              <a:headEnd/>
              <a:tailEnd/>
            </a:ln>
            <a:effectLst/>
          </p:spPr>
          <p:txBody>
            <a:bodyPr lIns="0" tIns="0" rIns="0" bIns="0"/>
            <a:lstStyle/>
            <a:p>
              <a:pPr>
                <a:defRPr/>
              </a:pPr>
              <a:endParaRPr lang="en-US" dirty="0">
                <a:solidFill>
                  <a:srgbClr val="000000"/>
                </a:solidFill>
              </a:endParaRPr>
            </a:p>
          </p:txBody>
        </p:sp>
        <p:sp>
          <p:nvSpPr>
            <p:cNvPr id="11" name="Text Box 12">
              <a:extLst>
                <a:ext uri="{FF2B5EF4-FFF2-40B4-BE49-F238E27FC236}">
                  <a16:creationId xmlns:a16="http://schemas.microsoft.com/office/drawing/2014/main" id="{F92AF08E-4FD0-4444-952E-68E4417BEB2A}"/>
                </a:ext>
              </a:extLst>
            </p:cNvPr>
            <p:cNvSpPr txBox="1">
              <a:spLocks noChangeArrowheads="1"/>
            </p:cNvSpPr>
            <p:nvPr/>
          </p:nvSpPr>
          <p:spPr bwMode="auto">
            <a:xfrm>
              <a:off x="113284" y="2270904"/>
              <a:ext cx="1187932" cy="502760"/>
            </a:xfrm>
            <a:prstGeom prst="rect">
              <a:avLst/>
            </a:prstGeom>
            <a:noFill/>
            <a:ln w="9525">
              <a:noFill/>
              <a:miter lim="800000"/>
              <a:headEnd/>
              <a:tailEnd/>
            </a:ln>
          </p:spPr>
          <p:txBody>
            <a:bodyPr wrap="square">
              <a:spAutoFit/>
            </a:bodyPr>
            <a:lstStyle/>
            <a:p>
              <a:pPr algn="ctr">
                <a:spcBef>
                  <a:spcPct val="50000"/>
                </a:spcBef>
              </a:pPr>
              <a:r>
                <a:rPr lang="it-IT" sz="1000" dirty="0">
                  <a:latin typeface="Arial" panose="020B0604020202020204" pitchFamily="34" charset="0"/>
                  <a:cs typeface="Arial" panose="020B0604020202020204" pitchFamily="34" charset="0"/>
                </a:rPr>
                <a:t>Presentazione istanza, carta libera (A/R, PEC, a mano)</a:t>
              </a:r>
            </a:p>
          </p:txBody>
        </p:sp>
        <p:sp>
          <p:nvSpPr>
            <p:cNvPr id="12" name="Text Box 13">
              <a:extLst>
                <a:ext uri="{FF2B5EF4-FFF2-40B4-BE49-F238E27FC236}">
                  <a16:creationId xmlns:a16="http://schemas.microsoft.com/office/drawing/2014/main" id="{2871C4C2-B971-48C2-9B1A-A3115C01E46C}"/>
                </a:ext>
              </a:extLst>
            </p:cNvPr>
            <p:cNvSpPr txBox="1">
              <a:spLocks noChangeArrowheads="1"/>
            </p:cNvSpPr>
            <p:nvPr/>
          </p:nvSpPr>
          <p:spPr bwMode="auto">
            <a:xfrm>
              <a:off x="1029850" y="1957976"/>
              <a:ext cx="1381392" cy="223448"/>
            </a:xfrm>
            <a:prstGeom prst="rect">
              <a:avLst/>
            </a:prstGeom>
            <a:noFill/>
            <a:ln w="9525">
              <a:noFill/>
              <a:miter lim="800000"/>
              <a:headEnd/>
              <a:tailEnd/>
            </a:ln>
          </p:spPr>
          <p:txBody>
            <a:bodyPr wrap="square">
              <a:spAutoFit/>
            </a:bodyPr>
            <a:lstStyle/>
            <a:p>
              <a:pPr algn="r">
                <a:spcBef>
                  <a:spcPct val="50000"/>
                </a:spcBef>
              </a:pPr>
              <a:r>
                <a:rPr lang="it-IT" sz="1000" dirty="0">
                  <a:latin typeface="Arial" panose="020B0604020202020204" pitchFamily="34" charset="0"/>
                  <a:cs typeface="Arial" panose="020B0604020202020204" pitchFamily="34" charset="0"/>
                </a:rPr>
                <a:t>Ammissione</a:t>
              </a:r>
              <a:r>
                <a:rPr lang="en-US" sz="1000" dirty="0">
                  <a:latin typeface="Arial" panose="020B0604020202020204" pitchFamily="34" charset="0"/>
                  <a:cs typeface="Arial" panose="020B0604020202020204" pitchFamily="34" charset="0"/>
                </a:rPr>
                <a:t> in 30 </a:t>
              </a:r>
              <a:r>
                <a:rPr lang="it-IT" sz="1000" dirty="0">
                  <a:latin typeface="Arial" panose="020B0604020202020204" pitchFamily="34" charset="0"/>
                  <a:cs typeface="Arial" panose="020B0604020202020204" pitchFamily="34" charset="0"/>
                </a:rPr>
                <a:t>giorni</a:t>
              </a:r>
            </a:p>
          </p:txBody>
        </p:sp>
        <p:sp>
          <p:nvSpPr>
            <p:cNvPr id="15" name="Line 19">
              <a:extLst>
                <a:ext uri="{FF2B5EF4-FFF2-40B4-BE49-F238E27FC236}">
                  <a16:creationId xmlns:a16="http://schemas.microsoft.com/office/drawing/2014/main" id="{A97C5B5F-4470-441C-A0FE-A07046148DAC}"/>
                </a:ext>
              </a:extLst>
            </p:cNvPr>
            <p:cNvSpPr>
              <a:spLocks noChangeShapeType="1"/>
            </p:cNvSpPr>
            <p:nvPr/>
          </p:nvSpPr>
          <p:spPr bwMode="auto">
            <a:xfrm flipH="1">
              <a:off x="1936783" y="2681362"/>
              <a:ext cx="468812" cy="571973"/>
            </a:xfrm>
            <a:prstGeom prst="line">
              <a:avLst/>
            </a:prstGeom>
            <a:noFill/>
            <a:ln w="9525">
              <a:solidFill>
                <a:schemeClr val="accent1"/>
              </a:solidFill>
              <a:round/>
              <a:headEnd/>
              <a:tailEnd/>
            </a:ln>
            <a:effectLst/>
          </p:spPr>
          <p:txBody>
            <a:bodyPr lIns="0" tIns="0" rIns="0" bIns="0"/>
            <a:lstStyle/>
            <a:p>
              <a:pPr>
                <a:defRPr/>
              </a:pPr>
              <a:endParaRPr lang="en-US" dirty="0">
                <a:solidFill>
                  <a:srgbClr val="000000"/>
                </a:solidFill>
              </a:endParaRPr>
            </a:p>
          </p:txBody>
        </p:sp>
        <p:sp>
          <p:nvSpPr>
            <p:cNvPr id="16" name="Line 22">
              <a:extLst>
                <a:ext uri="{FF2B5EF4-FFF2-40B4-BE49-F238E27FC236}">
                  <a16:creationId xmlns:a16="http://schemas.microsoft.com/office/drawing/2014/main" id="{1E9D2D24-7C1F-41A0-BB7F-B511451206BE}"/>
                </a:ext>
              </a:extLst>
            </p:cNvPr>
            <p:cNvSpPr>
              <a:spLocks noChangeShapeType="1"/>
            </p:cNvSpPr>
            <p:nvPr/>
          </p:nvSpPr>
          <p:spPr bwMode="auto">
            <a:xfrm>
              <a:off x="2716941" y="2684983"/>
              <a:ext cx="468812" cy="550037"/>
            </a:xfrm>
            <a:prstGeom prst="line">
              <a:avLst/>
            </a:prstGeom>
            <a:noFill/>
            <a:ln w="9525">
              <a:solidFill>
                <a:schemeClr val="accent1"/>
              </a:solidFill>
              <a:round/>
              <a:headEnd/>
              <a:tailEnd/>
            </a:ln>
            <a:effectLst/>
          </p:spPr>
          <p:txBody>
            <a:bodyPr lIns="0" tIns="0" rIns="0" bIns="0"/>
            <a:lstStyle/>
            <a:p>
              <a:pPr>
                <a:defRPr/>
              </a:pPr>
              <a:endParaRPr lang="en-US" dirty="0">
                <a:solidFill>
                  <a:srgbClr val="000000"/>
                </a:solidFill>
              </a:endParaRPr>
            </a:p>
          </p:txBody>
        </p:sp>
        <p:sp>
          <p:nvSpPr>
            <p:cNvPr id="17" name="Text Box 24">
              <a:extLst>
                <a:ext uri="{FF2B5EF4-FFF2-40B4-BE49-F238E27FC236}">
                  <a16:creationId xmlns:a16="http://schemas.microsoft.com/office/drawing/2014/main" id="{81F5E6BB-0039-4DF5-9765-C1C085FE43F4}"/>
                </a:ext>
              </a:extLst>
            </p:cNvPr>
            <p:cNvSpPr txBox="1">
              <a:spLocks noChangeArrowheads="1"/>
            </p:cNvSpPr>
            <p:nvPr/>
          </p:nvSpPr>
          <p:spPr bwMode="auto">
            <a:xfrm>
              <a:off x="251518" y="3343431"/>
              <a:ext cx="2708586" cy="2291529"/>
            </a:xfrm>
            <a:prstGeom prst="rect">
              <a:avLst/>
            </a:prstGeom>
            <a:noFill/>
            <a:ln w="9525">
              <a:solidFill>
                <a:schemeClr val="accent1"/>
              </a:solidFill>
              <a:prstDash val="lgDash"/>
              <a:miter lim="800000"/>
              <a:headEnd/>
              <a:tailEnd/>
            </a:ln>
          </p:spPr>
          <p:txBody>
            <a:bodyPr wrap="square">
              <a:noAutofit/>
            </a:bodyPr>
            <a:lstStyle/>
            <a:p>
              <a:pPr>
                <a:defRPr/>
              </a:pPr>
              <a:r>
                <a:rPr lang="it-IT" sz="1200" b="1" dirty="0">
                  <a:latin typeface="Arial" panose="020B0604020202020204" pitchFamily="34" charset="0"/>
                  <a:cs typeface="Arial" panose="020B0604020202020204" pitchFamily="34" charset="0"/>
                </a:rPr>
                <a:t>Improcedibilità e Inammissibilità:</a:t>
              </a:r>
            </a:p>
            <a:p>
              <a:pPr algn="just">
                <a:defRPr/>
              </a:pPr>
              <a:endParaRPr lang="en-US" sz="1200" b="1" dirty="0">
                <a:latin typeface="Arial" panose="020B0604020202020204" pitchFamily="34" charset="0"/>
                <a:cs typeface="Arial" panose="020B0604020202020204" pitchFamily="34" charset="0"/>
              </a:endParaRPr>
            </a:p>
            <a:p>
              <a:pPr marL="228600" indent="-228600" algn="just">
                <a:spcAft>
                  <a:spcPts val="600"/>
                </a:spcAft>
                <a:buFont typeface="+mj-lt"/>
                <a:buAutoNum type="arabicPeriod"/>
                <a:defRPr/>
              </a:pPr>
              <a:r>
                <a:rPr lang="it-IT" sz="1200" dirty="0">
                  <a:latin typeface="Arial" panose="020B0604020202020204" pitchFamily="34" charset="0"/>
                  <a:cs typeface="Arial" panose="020B0604020202020204" pitchFamily="34" charset="0"/>
                </a:rPr>
                <a:t>Improcedibilità dell’istanza se l’Ufficio non può verificare la sussistenza degli elementi base (punto 2.4 del Provvedimento). Sono concessi almeno 30 giorni per integrare a decorrere dalla data di ricezione dell’integrazione richiesta</a:t>
              </a:r>
            </a:p>
            <a:p>
              <a:pPr marL="228600" indent="-228600" algn="just">
                <a:buFont typeface="+mj-lt"/>
                <a:buAutoNum type="arabicPeriod"/>
                <a:defRPr/>
              </a:pPr>
              <a:r>
                <a:rPr lang="it-IT" sz="1200" dirty="0">
                  <a:latin typeface="Arial" panose="020B0604020202020204" pitchFamily="34" charset="0"/>
                  <a:cs typeface="Arial" panose="020B0604020202020204" pitchFamily="34" charset="0"/>
                </a:rPr>
                <a:t>Inammissibilità in caso di mancanza di elementi essenziali o di mancata/insufficiente documentazione integrativa.</a:t>
              </a:r>
            </a:p>
            <a:p>
              <a:pPr marL="228600" indent="-228600" algn="just">
                <a:buFont typeface="+mj-lt"/>
                <a:buAutoNum type="arabicPeriod"/>
                <a:defRPr/>
              </a:pPr>
              <a:endParaRPr lang="it-IT" sz="1200" dirty="0">
                <a:solidFill>
                  <a:srgbClr val="808080"/>
                </a:solidFill>
                <a:latin typeface="Arial" panose="020B0604020202020204" pitchFamily="34" charset="0"/>
                <a:cs typeface="Arial" panose="020B0604020202020204" pitchFamily="34" charset="0"/>
              </a:endParaRPr>
            </a:p>
          </p:txBody>
        </p:sp>
        <p:sp>
          <p:nvSpPr>
            <p:cNvPr id="18" name="Text Box 25">
              <a:extLst>
                <a:ext uri="{FF2B5EF4-FFF2-40B4-BE49-F238E27FC236}">
                  <a16:creationId xmlns:a16="http://schemas.microsoft.com/office/drawing/2014/main" id="{A1733A07-82CD-4DB6-A688-95C843348709}"/>
                </a:ext>
              </a:extLst>
            </p:cNvPr>
            <p:cNvSpPr txBox="1">
              <a:spLocks noChangeArrowheads="1"/>
            </p:cNvSpPr>
            <p:nvPr/>
          </p:nvSpPr>
          <p:spPr bwMode="auto">
            <a:xfrm>
              <a:off x="3050393" y="3351261"/>
              <a:ext cx="4122353" cy="1829485"/>
            </a:xfrm>
            <a:prstGeom prst="rect">
              <a:avLst/>
            </a:prstGeom>
            <a:noFill/>
            <a:ln w="9525">
              <a:solidFill>
                <a:schemeClr val="accent1"/>
              </a:solidFill>
              <a:prstDash val="lgDash"/>
              <a:miter lim="800000"/>
              <a:headEnd/>
              <a:tailEnd/>
            </a:ln>
          </p:spPr>
          <p:txBody>
            <a:bodyPr wrap="square">
              <a:spAutoFit/>
            </a:bodyPr>
            <a:lstStyle/>
            <a:p>
              <a:pPr>
                <a:defRPr/>
              </a:pPr>
              <a:r>
                <a:rPr lang="it-IT" sz="1200" b="1" dirty="0">
                  <a:latin typeface="Arial" panose="020B0604020202020204" pitchFamily="34" charset="0"/>
                  <a:cs typeface="Arial" panose="020B0604020202020204" pitchFamily="34" charset="0"/>
                </a:rPr>
                <a:t>Svolgimento della procedura:</a:t>
              </a:r>
            </a:p>
            <a:p>
              <a:pPr algn="just">
                <a:defRPr/>
              </a:pPr>
              <a:endParaRPr lang="en-US" sz="1200" dirty="0">
                <a:latin typeface="Arial" panose="020B0604020202020204" pitchFamily="34" charset="0"/>
                <a:cs typeface="Arial" panose="020B0604020202020204" pitchFamily="34" charset="0"/>
              </a:endParaRPr>
            </a:p>
            <a:p>
              <a:pPr algn="just">
                <a:defRPr/>
              </a:pPr>
              <a:r>
                <a:rPr lang="it-IT" sz="1200" dirty="0">
                  <a:latin typeface="Arial" panose="020B0604020202020204" pitchFamily="34" charset="0"/>
                  <a:cs typeface="Arial" panose="020B0604020202020204" pitchFamily="34" charset="0"/>
                </a:rPr>
                <a:t>A seguito dell’attività istruttoria, l’Ufficio procede all’esame dell’istanza e della relativa documentazione e può invitare l’impresa a comparire al fine di:</a:t>
              </a:r>
            </a:p>
            <a:p>
              <a:pPr marL="628650" lvl="1" indent="-171450" algn="just">
                <a:spcBef>
                  <a:spcPts val="600"/>
                </a:spcBef>
                <a:buFont typeface="Arial" panose="020B0604020202020204" pitchFamily="34" charset="0"/>
                <a:buChar char="•"/>
                <a:defRPr/>
              </a:pPr>
              <a:r>
                <a:rPr lang="it-IT" sz="1200" dirty="0">
                  <a:latin typeface="Arial" panose="020B0604020202020204" pitchFamily="34" charset="0"/>
                  <a:cs typeface="Arial" panose="020B0604020202020204" pitchFamily="34" charset="0"/>
                </a:rPr>
                <a:t>verificare le informazioni fornite</a:t>
              </a:r>
            </a:p>
            <a:p>
              <a:pPr marL="628650" lvl="1" indent="-171450" algn="just">
                <a:buFont typeface="Arial" panose="020B0604020202020204" pitchFamily="34" charset="0"/>
                <a:buChar char="•"/>
                <a:defRPr/>
              </a:pPr>
              <a:r>
                <a:rPr lang="it-IT" sz="1200" dirty="0">
                  <a:latin typeface="Arial" panose="020B0604020202020204" pitchFamily="34" charset="0"/>
                  <a:cs typeface="Arial" panose="020B0604020202020204" pitchFamily="34" charset="0"/>
                </a:rPr>
                <a:t>formulare richiesta di ulteriore documentazione</a:t>
              </a:r>
            </a:p>
            <a:p>
              <a:pPr marL="628650" lvl="1" indent="-171450" algn="just">
                <a:buFont typeface="Arial" panose="020B0604020202020204" pitchFamily="34" charset="0"/>
                <a:buChar char="•"/>
                <a:defRPr/>
              </a:pPr>
              <a:endParaRPr lang="it-IT" sz="1200" dirty="0">
                <a:latin typeface="Arial" panose="020B0604020202020204" pitchFamily="34" charset="0"/>
                <a:cs typeface="Arial" panose="020B0604020202020204" pitchFamily="34" charset="0"/>
              </a:endParaRPr>
            </a:p>
            <a:p>
              <a:pPr marL="0" lvl="1" algn="just">
                <a:defRPr/>
              </a:pPr>
              <a:r>
                <a:rPr lang="it-IT" sz="1200" dirty="0">
                  <a:latin typeface="Arial" panose="020B0604020202020204" pitchFamily="34" charset="0"/>
                  <a:cs typeface="Arial" panose="020B0604020202020204" pitchFamily="34" charset="0"/>
                </a:rPr>
                <a:t>In caso di riconoscimento, l’Ufficio comunica all’autorità dell’altro Stato estero la relativa rettifica in diminuzione.</a:t>
              </a:r>
            </a:p>
          </p:txBody>
        </p:sp>
      </p:grpSp>
      <p:sp>
        <p:nvSpPr>
          <p:cNvPr id="19" name="Line 5">
            <a:extLst>
              <a:ext uri="{FF2B5EF4-FFF2-40B4-BE49-F238E27FC236}">
                <a16:creationId xmlns:a16="http://schemas.microsoft.com/office/drawing/2014/main" id="{12D035D3-1562-4762-AE6C-2338D550A035}"/>
              </a:ext>
            </a:extLst>
          </p:cNvPr>
          <p:cNvSpPr>
            <a:spLocks noChangeShapeType="1"/>
          </p:cNvSpPr>
          <p:nvPr/>
        </p:nvSpPr>
        <p:spPr bwMode="auto">
          <a:xfrm>
            <a:off x="499073" y="1914733"/>
            <a:ext cx="7773659" cy="0"/>
          </a:xfrm>
          <a:prstGeom prst="line">
            <a:avLst/>
          </a:prstGeom>
          <a:noFill/>
          <a:ln w="76200">
            <a:solidFill>
              <a:schemeClr val="accent1"/>
            </a:solidFill>
            <a:round/>
            <a:headEnd/>
            <a:tailEnd type="triangle" w="med" len="med"/>
          </a:ln>
          <a:effectLst>
            <a:outerShdw dist="35921" dir="2700000" algn="ctr" rotWithShape="0">
              <a:schemeClr val="bg2">
                <a:alpha val="50000"/>
              </a:schemeClr>
            </a:outerShdw>
          </a:effectLst>
        </p:spPr>
        <p:txBody>
          <a:bodyPr lIns="0" tIns="0" rIns="0" bIns="0"/>
          <a:lstStyle/>
          <a:p>
            <a:pPr>
              <a:defRPr/>
            </a:pPr>
            <a:endParaRPr lang="en-US" dirty="0">
              <a:solidFill>
                <a:srgbClr val="000000"/>
              </a:solidFill>
            </a:endParaRPr>
          </a:p>
        </p:txBody>
      </p:sp>
      <p:sp>
        <p:nvSpPr>
          <p:cNvPr id="20" name="Rectangle 3">
            <a:extLst>
              <a:ext uri="{FF2B5EF4-FFF2-40B4-BE49-F238E27FC236}">
                <a16:creationId xmlns:a16="http://schemas.microsoft.com/office/drawing/2014/main" id="{CCE32514-9503-42FF-961B-FE3925C55559}"/>
              </a:ext>
            </a:extLst>
          </p:cNvPr>
          <p:cNvSpPr txBox="1">
            <a:spLocks noChangeArrowheads="1"/>
          </p:cNvSpPr>
          <p:nvPr/>
        </p:nvSpPr>
        <p:spPr bwMode="auto">
          <a:xfrm>
            <a:off x="3374832" y="1967430"/>
            <a:ext cx="3103605" cy="707363"/>
          </a:xfrm>
          <a:prstGeom prst="rect">
            <a:avLst/>
          </a:prstGeom>
          <a:noFill/>
          <a:ln w="9525">
            <a:noFill/>
            <a:miter lim="800000"/>
            <a:headEnd/>
            <a:tailEnd/>
          </a:ln>
        </p:spPr>
        <p:txBody>
          <a:bodyPr vert="horz" wrap="square" lIns="0" tIns="108000" rIns="0" bIns="0" numCol="1" anchor="t" anchorCtr="0" compatLnSpc="1">
            <a:prstTxWarp prst="textNoShape">
              <a:avLst/>
            </a:prstTxWarp>
            <a:noAutofit/>
          </a:bodyPr>
          <a:lstStyle/>
          <a:p>
            <a:pPr algn="just">
              <a:buClr>
                <a:srgbClr val="FFE600"/>
              </a:buClr>
              <a:defRPr/>
            </a:pPr>
            <a:r>
              <a:rPr lang="it-IT" sz="1000" dirty="0">
                <a:latin typeface="Arial" panose="020B0604020202020204" pitchFamily="34" charset="0"/>
                <a:cs typeface="Arial" panose="020B0604020202020204" pitchFamily="34" charset="0"/>
              </a:rPr>
              <a:t>Si prevede che la procedura avvenga in contradditorio e </a:t>
            </a:r>
            <a:r>
              <a:rPr lang="it-IT" sz="1000" b="1" dirty="0">
                <a:latin typeface="Arial" panose="020B0604020202020204" pitchFamily="34" charset="0"/>
                <a:cs typeface="Arial" panose="020B0604020202020204" pitchFamily="34" charset="0"/>
              </a:rPr>
              <a:t>dovrebbe concludersi entro 180 giorni </a:t>
            </a:r>
            <a:r>
              <a:rPr lang="it-IT" sz="1000" dirty="0">
                <a:latin typeface="Arial" panose="020B0604020202020204" pitchFamily="34" charset="0"/>
                <a:cs typeface="Arial" panose="020B0604020202020204" pitchFamily="34" charset="0"/>
              </a:rPr>
              <a:t>dal ricevimento dell’istanza</a:t>
            </a:r>
            <a:endParaRPr lang="en-US" sz="1000" kern="0" dirty="0">
              <a:latin typeface="Arial" panose="020B0604020202020204" pitchFamily="34" charset="0"/>
              <a:cs typeface="Arial" panose="020B0604020202020204" pitchFamily="34" charset="0"/>
            </a:endParaRPr>
          </a:p>
        </p:txBody>
      </p:sp>
      <p:sp>
        <p:nvSpPr>
          <p:cNvPr id="22" name="Line 6">
            <a:extLst>
              <a:ext uri="{FF2B5EF4-FFF2-40B4-BE49-F238E27FC236}">
                <a16:creationId xmlns:a16="http://schemas.microsoft.com/office/drawing/2014/main" id="{95146F18-D2A1-473A-B327-700A804CCF9A}"/>
              </a:ext>
            </a:extLst>
          </p:cNvPr>
          <p:cNvSpPr>
            <a:spLocks noChangeShapeType="1"/>
          </p:cNvSpPr>
          <p:nvPr/>
        </p:nvSpPr>
        <p:spPr bwMode="auto">
          <a:xfrm>
            <a:off x="3056395" y="2003866"/>
            <a:ext cx="0" cy="561447"/>
          </a:xfrm>
          <a:prstGeom prst="line">
            <a:avLst/>
          </a:prstGeom>
          <a:noFill/>
          <a:ln w="9525">
            <a:solidFill>
              <a:schemeClr val="accent1"/>
            </a:solidFill>
            <a:prstDash val="dash"/>
            <a:round/>
            <a:headEnd/>
            <a:tailEnd/>
          </a:ln>
          <a:effectLst/>
        </p:spPr>
        <p:txBody>
          <a:bodyPr lIns="0" tIns="0" rIns="0" bIns="0"/>
          <a:lstStyle/>
          <a:p>
            <a:pPr>
              <a:defRPr/>
            </a:pPr>
            <a:endParaRPr lang="en-US" dirty="0">
              <a:solidFill>
                <a:srgbClr val="000000"/>
              </a:solidFill>
            </a:endParaRPr>
          </a:p>
        </p:txBody>
      </p:sp>
      <p:sp>
        <p:nvSpPr>
          <p:cNvPr id="23" name="Text Box 13">
            <a:extLst>
              <a:ext uri="{FF2B5EF4-FFF2-40B4-BE49-F238E27FC236}">
                <a16:creationId xmlns:a16="http://schemas.microsoft.com/office/drawing/2014/main" id="{6E4A7A6C-C451-49CC-93E1-4C07F9996841}"/>
              </a:ext>
            </a:extLst>
          </p:cNvPr>
          <p:cNvSpPr txBox="1">
            <a:spLocks noChangeArrowheads="1"/>
          </p:cNvSpPr>
          <p:nvPr/>
        </p:nvSpPr>
        <p:spPr bwMode="auto">
          <a:xfrm>
            <a:off x="6907046" y="2180021"/>
            <a:ext cx="1814544" cy="707886"/>
          </a:xfrm>
          <a:prstGeom prst="rect">
            <a:avLst/>
          </a:prstGeom>
          <a:noFill/>
          <a:ln w="9525">
            <a:solidFill>
              <a:schemeClr val="accent1"/>
            </a:solidFill>
            <a:miter lim="800000"/>
            <a:headEnd/>
            <a:tailEnd/>
          </a:ln>
        </p:spPr>
        <p:txBody>
          <a:bodyPr wrap="square">
            <a:spAutoFit/>
          </a:bodyPr>
          <a:lstStyle/>
          <a:p>
            <a:pPr>
              <a:spcBef>
                <a:spcPct val="50000"/>
              </a:spcBef>
            </a:pPr>
            <a:r>
              <a:rPr lang="it-IT" sz="1000" dirty="0">
                <a:latin typeface="Arial" panose="020B0604020202020204" pitchFamily="34" charset="0"/>
                <a:cs typeface="Arial" panose="020B0604020202020204" pitchFamily="34" charset="0"/>
              </a:rPr>
              <a:t>Emissione </a:t>
            </a:r>
            <a:r>
              <a:rPr lang="it-IT" sz="1000" u="sng" dirty="0">
                <a:latin typeface="Arial" panose="020B0604020202020204" pitchFamily="34" charset="0"/>
                <a:cs typeface="Arial" panose="020B0604020202020204" pitchFamily="34" charset="0"/>
              </a:rPr>
              <a:t>atto motivato di riconoscimento o di mancato riconoscimento </a:t>
            </a:r>
            <a:r>
              <a:rPr lang="it-IT" sz="1000" dirty="0">
                <a:latin typeface="Arial" panose="020B0604020202020204" pitchFamily="34" charset="0"/>
                <a:cs typeface="Arial" panose="020B0604020202020204" pitchFamily="34" charset="0"/>
              </a:rPr>
              <a:t>della variazione in diminuzione</a:t>
            </a:r>
          </a:p>
        </p:txBody>
      </p:sp>
      <p:sp>
        <p:nvSpPr>
          <p:cNvPr id="21" name="Segnaposto numero diapositiva 4">
            <a:extLst>
              <a:ext uri="{FF2B5EF4-FFF2-40B4-BE49-F238E27FC236}">
                <a16:creationId xmlns:a16="http://schemas.microsoft.com/office/drawing/2014/main" id="{77FAED61-C15B-4B3B-9BB3-1C3CF8097EAE}"/>
              </a:ext>
            </a:extLst>
          </p:cNvPr>
          <p:cNvSpPr txBox="1">
            <a:spLocks/>
          </p:cNvSpPr>
          <p:nvPr/>
        </p:nvSpPr>
        <p:spPr>
          <a:xfrm>
            <a:off x="6787616" y="619245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21</a:t>
            </a:fld>
            <a:endParaRPr lang="en-US" dirty="0"/>
          </a:p>
        </p:txBody>
      </p:sp>
    </p:spTree>
    <p:extLst>
      <p:ext uri="{BB962C8B-B14F-4D97-AF65-F5344CB8AC3E}">
        <p14:creationId xmlns:p14="http://schemas.microsoft.com/office/powerpoint/2010/main" val="74885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Conclusioni</a:t>
            </a:r>
          </a:p>
        </p:txBody>
      </p:sp>
      <p:sp>
        <p:nvSpPr>
          <p:cNvPr id="5" name="TextBox 2">
            <a:extLst>
              <a:ext uri="{FF2B5EF4-FFF2-40B4-BE49-F238E27FC236}">
                <a16:creationId xmlns:a16="http://schemas.microsoft.com/office/drawing/2014/main" id="{DA4C5047-8CD1-4B89-BCEC-BF31C92F556C}"/>
              </a:ext>
            </a:extLst>
          </p:cNvPr>
          <p:cNvSpPr txBox="1"/>
          <p:nvPr/>
        </p:nvSpPr>
        <p:spPr>
          <a:xfrm>
            <a:off x="304713" y="1745148"/>
            <a:ext cx="8124910" cy="4487447"/>
          </a:xfrm>
          <a:prstGeom prst="rect">
            <a:avLst/>
          </a:prstGeom>
          <a:noFill/>
        </p:spPr>
        <p:txBody>
          <a:bodyPr wrap="square" rtlCol="0">
            <a:spAutoFit/>
          </a:bodyPr>
          <a:lstStyle/>
          <a:p>
            <a:pPr marL="342900" indent="-342900" algn="just">
              <a:lnSpc>
                <a:spcPct val="110000"/>
              </a:lnSpc>
              <a:spcBef>
                <a:spcPts val="600"/>
              </a:spcBef>
              <a:buBlip>
                <a:blip r:embed="rId2"/>
              </a:buBlip>
            </a:pPr>
            <a:r>
              <a:rPr lang="it-IT" sz="1400" b="1" dirty="0">
                <a:latin typeface="Arial" panose="020B0604020202020204" pitchFamily="34" charset="0"/>
                <a:cs typeface="Arial" panose="020B0604020202020204" pitchFamily="34" charset="0"/>
              </a:rPr>
              <a:t>PUNTI DI FORZA</a:t>
            </a:r>
          </a:p>
          <a:p>
            <a:pPr marL="715963" indent="-354013" algn="just">
              <a:lnSpc>
                <a:spcPct val="110000"/>
              </a:lnSpc>
              <a:spcBef>
                <a:spcPts val="600"/>
              </a:spcBef>
              <a:buBlip>
                <a:blip r:embed="rId2"/>
              </a:buBlip>
            </a:pPr>
            <a:r>
              <a:rPr lang="it-IT" sz="1400" dirty="0">
                <a:latin typeface="Arial" panose="020B0604020202020204" pitchFamily="34" charset="0"/>
                <a:cs typeface="Arial" panose="020B0604020202020204" pitchFamily="34" charset="0"/>
              </a:rPr>
              <a:t>Riduzione dei </a:t>
            </a:r>
            <a:r>
              <a:rPr lang="it-IT" sz="1400" b="1" dirty="0">
                <a:latin typeface="Arial" panose="020B0604020202020204" pitchFamily="34" charset="0"/>
                <a:cs typeface="Arial" panose="020B0604020202020204" pitchFamily="34" charset="0"/>
              </a:rPr>
              <a:t> tempi di istruttoria e del numero complessivo delle procedure amichevoli (MAP)</a:t>
            </a:r>
            <a:r>
              <a:rPr lang="it-IT" sz="1400" dirty="0">
                <a:latin typeface="Arial" panose="020B0604020202020204" pitchFamily="34" charset="0"/>
                <a:cs typeface="Arial" panose="020B0604020202020204" pitchFamily="34" charset="0"/>
              </a:rPr>
              <a:t> con conseguente miglioramento dell’efficienza dell’attività della pubblica amministrazione</a:t>
            </a:r>
          </a:p>
          <a:p>
            <a:pPr marL="715963" indent="-354013" algn="just">
              <a:lnSpc>
                <a:spcPct val="110000"/>
              </a:lnSpc>
              <a:spcBef>
                <a:spcPts val="600"/>
              </a:spcBef>
              <a:buBlip>
                <a:blip r:embed="rId2"/>
              </a:buBlip>
            </a:pPr>
            <a:r>
              <a:rPr lang="it-IT" sz="1400" dirty="0">
                <a:latin typeface="Arial" panose="020B0604020202020204" pitchFamily="34" charset="0"/>
                <a:cs typeface="Arial" panose="020B0604020202020204" pitchFamily="34" charset="0"/>
              </a:rPr>
              <a:t>il contribuente mantiene comunque la facoltà di richiedere l'attivazione delle procedure amichevoli (MAP), ove ne ricorrano i presupposti</a:t>
            </a:r>
          </a:p>
          <a:p>
            <a:pPr marL="342900" indent="-342900" algn="just">
              <a:lnSpc>
                <a:spcPct val="110000"/>
              </a:lnSpc>
              <a:buBlip>
                <a:blip r:embed="rId2"/>
              </a:buBlip>
            </a:pPr>
            <a:endParaRPr lang="it-IT" sz="1400" dirty="0">
              <a:latin typeface="Arial" panose="020B0604020202020204" pitchFamily="34" charset="0"/>
              <a:cs typeface="Arial" panose="020B0604020202020204" pitchFamily="34" charset="0"/>
            </a:endParaRPr>
          </a:p>
          <a:p>
            <a:pPr marL="342900" indent="-342900" algn="just">
              <a:lnSpc>
                <a:spcPct val="110000"/>
              </a:lnSpc>
              <a:spcBef>
                <a:spcPts val="600"/>
              </a:spcBef>
              <a:buBlip>
                <a:blip r:embed="rId2"/>
              </a:buBlip>
            </a:pPr>
            <a:r>
              <a:rPr lang="it-IT" sz="1400" b="1" dirty="0">
                <a:latin typeface="Arial" panose="020B0604020202020204" pitchFamily="34" charset="0"/>
                <a:cs typeface="Arial" panose="020B0604020202020204" pitchFamily="34" charset="0"/>
              </a:rPr>
              <a:t>PUNTI DI DEBOLEZZA</a:t>
            </a:r>
          </a:p>
          <a:p>
            <a:pPr marL="715963" lvl="1" indent="-354013" algn="just">
              <a:lnSpc>
                <a:spcPct val="110000"/>
              </a:lnSpc>
              <a:spcBef>
                <a:spcPts val="600"/>
              </a:spcBef>
              <a:buBlip>
                <a:blip r:embed="rId2"/>
              </a:buBlip>
            </a:pPr>
            <a:r>
              <a:rPr lang="it-IT" sz="1400" b="1" dirty="0">
                <a:latin typeface="Arial" panose="020B0604020202020204" pitchFamily="34" charset="0"/>
                <a:cs typeface="Arial" panose="020B0604020202020204" pitchFamily="34" charset="0"/>
              </a:rPr>
              <a:t>non sembrano possibili rettifiche parziali</a:t>
            </a:r>
            <a:r>
              <a:rPr lang="it-IT" sz="1400" dirty="0">
                <a:latin typeface="Arial" panose="020B0604020202020204" pitchFamily="34" charset="0"/>
                <a:cs typeface="Arial" panose="020B0604020202020204" pitchFamily="34" charset="0"/>
              </a:rPr>
              <a:t>. Lo stesso Provvedimento prevede espressamente che la procedura si concluda con l’emissione di un atto motivato di riconoscimento o di mancato riconoscimento della variazione in diminuzione a fronte della rettifica estera (art. 4, comma 2) e di un provvedimento del direttore dell’Agenzia che dispone la variazione corrispondente a tale rettifica (art. 4, comma 3)</a:t>
            </a:r>
          </a:p>
          <a:p>
            <a:pPr marL="715963" lvl="1" indent="-354013" algn="just">
              <a:lnSpc>
                <a:spcPct val="110000"/>
              </a:lnSpc>
              <a:spcBef>
                <a:spcPts val="600"/>
              </a:spcBef>
              <a:buBlip>
                <a:blip r:embed="rId2"/>
              </a:buBlip>
            </a:pPr>
            <a:r>
              <a:rPr lang="it-IT" sz="1400" dirty="0">
                <a:latin typeface="Arial" panose="020B0604020202020204" pitchFamily="34" charset="0"/>
                <a:cs typeface="Arial" panose="020B0604020202020204" pitchFamily="34" charset="0"/>
              </a:rPr>
              <a:t>non è stata disciplinata la possibilità di ottenere una variazione in diminuzione a fronte dei cosiddetti self - </a:t>
            </a:r>
            <a:r>
              <a:rPr lang="en-GB" sz="1400" dirty="0">
                <a:latin typeface="Arial" panose="020B0604020202020204" pitchFamily="34" charset="0"/>
                <a:cs typeface="Arial" panose="020B0604020202020204" pitchFamily="34" charset="0"/>
              </a:rPr>
              <a:t>adjustments</a:t>
            </a:r>
            <a:r>
              <a:rPr lang="it-IT" sz="1400" dirty="0">
                <a:latin typeface="Arial" panose="020B0604020202020204" pitchFamily="34" charset="0"/>
                <a:cs typeface="Arial" panose="020B0604020202020204" pitchFamily="34" charset="0"/>
              </a:rPr>
              <a:t>, ovvero gli aggiustamenti effettuati dal contribuente all’estero (ad esempio, dichiarazioni integrative) per gli anni aperti ai fini fiscali non ancora oggetto di contestazione per adeguarsi ai principi emergenti dalla rettifica operata dallo Stato estero</a:t>
            </a:r>
          </a:p>
        </p:txBody>
      </p:sp>
      <p:sp>
        <p:nvSpPr>
          <p:cNvPr id="6" name="Segnaposto numero diapositiva 4">
            <a:extLst>
              <a:ext uri="{FF2B5EF4-FFF2-40B4-BE49-F238E27FC236}">
                <a16:creationId xmlns:a16="http://schemas.microsoft.com/office/drawing/2014/main" id="{7204ECDA-6CAF-4FEE-B354-0D7B3B0CF2B4}"/>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22</a:t>
            </a:fld>
            <a:endParaRPr lang="en-US" dirty="0"/>
          </a:p>
        </p:txBody>
      </p:sp>
    </p:spTree>
    <p:extLst>
      <p:ext uri="{BB962C8B-B14F-4D97-AF65-F5344CB8AC3E}">
        <p14:creationId xmlns:p14="http://schemas.microsoft.com/office/powerpoint/2010/main" val="24048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14" y="1659817"/>
            <a:ext cx="4644157" cy="2239920"/>
          </a:xfrm>
        </p:spPr>
        <p:txBody>
          <a:bodyPr/>
          <a:lstStyle/>
          <a:p>
            <a:r>
              <a:rPr lang="en-US" dirty="0"/>
              <a:t>ABOUT TAXAND</a:t>
            </a:r>
          </a:p>
        </p:txBody>
      </p:sp>
      <p:sp>
        <p:nvSpPr>
          <p:cNvPr id="3" name="TextBox 2"/>
          <p:cNvSpPr txBox="1"/>
          <p:nvPr/>
        </p:nvSpPr>
        <p:spPr>
          <a:xfrm>
            <a:off x="2009868" y="3438327"/>
            <a:ext cx="3638186" cy="1384995"/>
          </a:xfrm>
          <a:prstGeom prst="rect">
            <a:avLst/>
          </a:prstGeom>
          <a:noFill/>
        </p:spPr>
        <p:txBody>
          <a:bodyPr wrap="square" rtlCol="0">
            <a:spAutoFit/>
          </a:bodyPr>
          <a:lstStyle/>
          <a:p>
            <a:r>
              <a:rPr lang="en-GB" baseline="30000" dirty="0">
                <a:latin typeface="Arial"/>
                <a:cs typeface="Arial"/>
              </a:rPr>
              <a:t>Taxand is the world’s largest independent tax organisation with more than 400 tax partners and over 2,000 tax advisors in over 40 countries. Taxand focuses on delivering high quality, integrated tax advice, free from conflict creating audit work. Taxand advisors work together to deliver global tax services for clients.</a:t>
            </a:r>
            <a:endParaRPr lang="en-US" baseline="30000" dirty="0">
              <a:latin typeface="Arial"/>
              <a:cs typeface="Arial"/>
            </a:endParaRPr>
          </a:p>
        </p:txBody>
      </p:sp>
      <p:sp>
        <p:nvSpPr>
          <p:cNvPr id="5" name="Rectangle 4"/>
          <p:cNvSpPr/>
          <p:nvPr/>
        </p:nvSpPr>
        <p:spPr>
          <a:xfrm>
            <a:off x="5436704" y="5712768"/>
            <a:ext cx="2902227" cy="954107"/>
          </a:xfrm>
          <a:prstGeom prst="rect">
            <a:avLst/>
          </a:prstGeom>
        </p:spPr>
        <p:txBody>
          <a:bodyPr wrap="square">
            <a:spAutoFit/>
          </a:bodyPr>
          <a:lstStyle/>
          <a:p>
            <a:pPr marL="0" lvl="2" defTabSz="914400" fontAlgn="base">
              <a:spcBef>
                <a:spcPct val="0"/>
              </a:spcBef>
            </a:pPr>
            <a:r>
              <a:rPr lang="en-NZ" sz="800" dirty="0">
                <a:solidFill>
                  <a:srgbClr val="FFFFFF"/>
                </a:solidFill>
                <a:latin typeface="Arial" charset="0"/>
              </a:rPr>
              <a:t>Taxand is a global organisation of tax advisory firms. Each firm in each country is a separate and independent legal entity responsible for delivering client services.</a:t>
            </a:r>
          </a:p>
          <a:p>
            <a:pPr marL="0" lvl="2" defTabSz="914400" fontAlgn="base">
              <a:spcBef>
                <a:spcPct val="0"/>
              </a:spcBef>
            </a:pPr>
            <a:endParaRPr lang="en-NZ" sz="800" dirty="0">
              <a:solidFill>
                <a:srgbClr val="FFFFFF"/>
              </a:solidFill>
              <a:latin typeface="Arial" charset="0"/>
            </a:endParaRPr>
          </a:p>
          <a:p>
            <a:pPr marL="0" lvl="2" defTabSz="914400" fontAlgn="base">
              <a:spcBef>
                <a:spcPct val="0"/>
              </a:spcBef>
            </a:pPr>
            <a:r>
              <a:rPr lang="en-NZ" sz="800" dirty="0">
                <a:solidFill>
                  <a:srgbClr val="FFFFFF"/>
                </a:solidFill>
                <a:latin typeface="Arial" charset="0"/>
              </a:rPr>
              <a:t>© Copyright Taxand Economic Interest Grouping 2017</a:t>
            </a:r>
            <a:br>
              <a:rPr lang="en-NZ" sz="800" dirty="0">
                <a:solidFill>
                  <a:srgbClr val="FFFFFF"/>
                </a:solidFill>
                <a:latin typeface="Arial" charset="0"/>
              </a:rPr>
            </a:br>
            <a:r>
              <a:rPr lang="en-NZ" sz="800" dirty="0">
                <a:solidFill>
                  <a:srgbClr val="FFFFFF"/>
                </a:solidFill>
                <a:latin typeface="Arial" charset="0"/>
              </a:rPr>
              <a:t>Registered office: 1B </a:t>
            </a:r>
            <a:r>
              <a:rPr lang="en-NZ" sz="800" dirty="0" err="1">
                <a:solidFill>
                  <a:srgbClr val="FFFFFF"/>
                </a:solidFill>
                <a:latin typeface="Arial" charset="0"/>
              </a:rPr>
              <a:t>Heienhaff</a:t>
            </a:r>
            <a:r>
              <a:rPr lang="en-NZ" sz="800" dirty="0">
                <a:solidFill>
                  <a:srgbClr val="FFFFFF"/>
                </a:solidFill>
                <a:latin typeface="Arial" charset="0"/>
              </a:rPr>
              <a:t>, L-1736 </a:t>
            </a:r>
            <a:r>
              <a:rPr lang="en-NZ" sz="800" dirty="0" err="1">
                <a:solidFill>
                  <a:srgbClr val="FFFFFF"/>
                </a:solidFill>
                <a:latin typeface="Arial" charset="0"/>
              </a:rPr>
              <a:t>Senningerberg</a:t>
            </a:r>
            <a:r>
              <a:rPr lang="en-NZ" sz="800" dirty="0">
                <a:solidFill>
                  <a:srgbClr val="FFFFFF"/>
                </a:solidFill>
                <a:latin typeface="Arial" charset="0"/>
              </a:rPr>
              <a:t> – RCS Luxembourg C68 </a:t>
            </a:r>
          </a:p>
        </p:txBody>
      </p:sp>
      <p:sp>
        <p:nvSpPr>
          <p:cNvPr id="6" name="TextBox 5"/>
          <p:cNvSpPr txBox="1"/>
          <p:nvPr/>
        </p:nvSpPr>
        <p:spPr>
          <a:xfrm>
            <a:off x="6831831" y="3693906"/>
            <a:ext cx="1457936" cy="184666"/>
          </a:xfrm>
          <a:prstGeom prst="rect">
            <a:avLst/>
          </a:prstGeom>
          <a:noFill/>
        </p:spPr>
        <p:txBody>
          <a:bodyPr wrap="square" lIns="0" tIns="0" rIns="0" bIns="0">
            <a:spAutoFit/>
          </a:bodyPr>
          <a:lstStyle/>
          <a:p>
            <a:pPr algn="r" defTabSz="914400" fontAlgn="base">
              <a:spcBef>
                <a:spcPct val="0"/>
              </a:spcBef>
              <a:spcAft>
                <a:spcPct val="0"/>
              </a:spcAft>
              <a:defRPr/>
            </a:pPr>
            <a:r>
              <a:rPr lang="en-GB" sz="1200" b="1" spc="44" dirty="0">
                <a:solidFill>
                  <a:srgbClr val="FFFFFF"/>
                </a:solidFill>
                <a:latin typeface="Arial"/>
              </a:rPr>
              <a:t>www.taxand.com</a:t>
            </a:r>
            <a:endParaRPr lang="en-GB" sz="1600" b="1" spc="44" dirty="0">
              <a:solidFill>
                <a:srgbClr val="FFFFFF"/>
              </a:solidFill>
              <a:latin typeface="Arial"/>
            </a:endParaRPr>
          </a:p>
        </p:txBody>
      </p:sp>
    </p:spTree>
    <p:extLst>
      <p:ext uri="{BB962C8B-B14F-4D97-AF65-F5344CB8AC3E}">
        <p14:creationId xmlns:p14="http://schemas.microsoft.com/office/powerpoint/2010/main" val="104158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1165B4-FBEE-4CFA-832E-82B5837E56D9}"/>
              </a:ext>
            </a:extLst>
          </p:cNvPr>
          <p:cNvSpPr>
            <a:spLocks noGrp="1"/>
          </p:cNvSpPr>
          <p:nvPr>
            <p:ph type="title"/>
          </p:nvPr>
        </p:nvSpPr>
        <p:spPr>
          <a:xfrm>
            <a:off x="1664897" y="2016757"/>
            <a:ext cx="5115465" cy="2865793"/>
          </a:xfrm>
        </p:spPr>
        <p:txBody>
          <a:bodyPr>
            <a:noAutofit/>
          </a:bodyPr>
          <a:lstStyle/>
          <a:p>
            <a:pPr>
              <a:spcBef>
                <a:spcPts val="0"/>
              </a:spcBef>
            </a:pPr>
            <a:r>
              <a:rPr lang="en-US" sz="4000" dirty="0">
                <a:solidFill>
                  <a:schemeClr val="bg1"/>
                </a:solidFill>
              </a:rPr>
              <a:t>STRUMENTI INTERNAZIONALI PER RISOLVERE LE CONTROVERSIE TP</a:t>
            </a:r>
            <a:endParaRPr lang="en-US" sz="4000" dirty="0"/>
          </a:p>
        </p:txBody>
      </p:sp>
    </p:spTree>
    <p:extLst>
      <p:ext uri="{BB962C8B-B14F-4D97-AF65-F5344CB8AC3E}">
        <p14:creationId xmlns:p14="http://schemas.microsoft.com/office/powerpoint/2010/main" val="7001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r>
              <a:rPr lang="it-IT" dirty="0"/>
              <a:t>La doppia imposizione economica</a:t>
            </a:r>
          </a:p>
        </p:txBody>
      </p:sp>
      <p:sp>
        <p:nvSpPr>
          <p:cNvPr id="5" name="TextBox 2">
            <a:extLst>
              <a:ext uri="{FF2B5EF4-FFF2-40B4-BE49-F238E27FC236}">
                <a16:creationId xmlns:a16="http://schemas.microsoft.com/office/drawing/2014/main" id="{94928ADA-18BB-4027-8CA7-0011E3231C38}"/>
              </a:ext>
            </a:extLst>
          </p:cNvPr>
          <p:cNvSpPr txBox="1"/>
          <p:nvPr/>
        </p:nvSpPr>
        <p:spPr>
          <a:xfrm>
            <a:off x="358422" y="1455306"/>
            <a:ext cx="8134067" cy="4564391"/>
          </a:xfrm>
          <a:prstGeom prst="rect">
            <a:avLst/>
          </a:prstGeom>
          <a:noFill/>
        </p:spPr>
        <p:txBody>
          <a:bodyPr wrap="square" rtlCol="0">
            <a:spAutoFit/>
          </a:bodyPr>
          <a:lstStyle/>
          <a:p>
            <a:pPr marL="342900" lvl="1" indent="-342900">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Le fonti </a:t>
            </a:r>
            <a:r>
              <a:rPr lang="it-IT" altLang="it-IT" sz="1400" b="1" dirty="0" err="1">
                <a:solidFill>
                  <a:srgbClr val="1A1A1A"/>
                </a:solidFill>
                <a:latin typeface="Arial"/>
                <a:cs typeface="Arial"/>
              </a:rPr>
              <a:t>dell</a:t>
            </a:r>
            <a:r>
              <a:rPr lang="en-GB" altLang="it-IT" sz="1400" b="1" dirty="0">
                <a:solidFill>
                  <a:srgbClr val="1A1A1A"/>
                </a:solidFill>
                <a:latin typeface="Arial"/>
                <a:cs typeface="Arial"/>
              </a:rPr>
              <a:t>’Arm’s Length Principle</a:t>
            </a:r>
            <a:r>
              <a:rPr lang="it-IT" altLang="it-IT" sz="1400" b="1" dirty="0">
                <a:solidFill>
                  <a:srgbClr val="1A1A1A"/>
                </a:solidFill>
                <a:latin typeface="Arial"/>
                <a:cs typeface="Arial"/>
              </a:rPr>
              <a:t>:</a:t>
            </a:r>
          </a:p>
          <a:p>
            <a:pPr marL="715963" lvl="1" indent="-354013" algn="just">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TUIR art. 110, comma 7</a:t>
            </a:r>
            <a:r>
              <a:rPr lang="it-IT" altLang="it-IT" sz="1400" dirty="0">
                <a:solidFill>
                  <a:srgbClr val="1A1A1A"/>
                </a:solidFill>
                <a:latin typeface="Arial"/>
                <a:cs typeface="Arial"/>
              </a:rPr>
              <a:t>: «I componenti del reddito derivanti da operazioni con società non residenti in Italia appartenenti al medesimo gruppo sono determinati con riferimento alle condizioni e ai prezzi che sarebbero stati pattuiti tra soggetti indipendenti </a:t>
            </a:r>
            <a:r>
              <a:rPr lang="it-IT" altLang="it-IT" sz="1400" b="1" dirty="0">
                <a:solidFill>
                  <a:srgbClr val="1A1A1A"/>
                </a:solidFill>
                <a:latin typeface="Arial"/>
                <a:cs typeface="Arial"/>
              </a:rPr>
              <a:t>operanti in condizioni di libera concorrenza e in circostanze comparabili</a:t>
            </a:r>
            <a:r>
              <a:rPr lang="it-IT" altLang="it-IT" sz="1400" dirty="0">
                <a:solidFill>
                  <a:srgbClr val="1A1A1A"/>
                </a:solidFill>
                <a:latin typeface="Arial"/>
                <a:cs typeface="Arial"/>
              </a:rPr>
              <a:t>, se ne deriva un aumento del reddito. La medesima disposizione si applica anche se ne deriva una diminuzione del reddito»</a:t>
            </a:r>
          </a:p>
          <a:p>
            <a:pPr marL="715963" lvl="1" indent="-354013">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Modello Ocse di Trattato art. 9</a:t>
            </a:r>
          </a:p>
          <a:p>
            <a:pPr marL="715963" lvl="1" indent="-354013">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Convenzione 90/436/CEE art. 4</a:t>
            </a:r>
          </a:p>
          <a:p>
            <a:pPr marL="361950" lvl="1">
              <a:lnSpc>
                <a:spcPct val="110000"/>
              </a:lnSpc>
              <a:spcBef>
                <a:spcPts val="400"/>
              </a:spcBef>
              <a:buClr>
                <a:srgbClr val="34B6E5"/>
              </a:buClr>
              <a:buSzPct val="100000"/>
            </a:pPr>
            <a:endParaRPr lang="it-IT" altLang="it-IT" sz="1400" b="1"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Doppia imposizione economica internazionale: </a:t>
            </a:r>
            <a:r>
              <a:rPr lang="it-IT" altLang="it-IT" sz="1400" dirty="0">
                <a:solidFill>
                  <a:srgbClr val="1A1A1A"/>
                </a:solidFill>
                <a:latin typeface="Arial"/>
                <a:cs typeface="Arial"/>
              </a:rPr>
              <a:t>due o più soggetti sono assoggettati a imposizione sul medesimo componente reddituale da parte di due o più Stati</a:t>
            </a:r>
          </a:p>
          <a:p>
            <a:pPr marL="342900" lvl="1" indent="-342900" algn="just">
              <a:lnSpc>
                <a:spcPct val="110000"/>
              </a:lnSpc>
              <a:spcBef>
                <a:spcPts val="400"/>
              </a:spcBef>
              <a:buClr>
                <a:srgbClr val="34B6E5"/>
              </a:buClr>
              <a:buSzPct val="100000"/>
              <a:buBlip>
                <a:blip r:embed="rId2">
                  <a:extLst/>
                </a:blip>
              </a:buBlip>
            </a:pPr>
            <a:endParaRPr lang="it-IT" altLang="it-IT" sz="1400"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Esempi di doppia imposizione economica internazionale rilevanti in Italia:</a:t>
            </a:r>
          </a:p>
          <a:p>
            <a:pPr marL="715963" lvl="1" indent="-354013"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Accertamenti TP delle Autorità italiane</a:t>
            </a:r>
          </a:p>
          <a:p>
            <a:pPr marL="715963" lvl="1" indent="-354013"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Accertamenti TP delle Autorità estere su operazioni infragruppo in cui sono coinvolte società residenti in Italia </a:t>
            </a:r>
            <a:endParaRPr lang="en-US" altLang="it-IT" sz="1400" dirty="0">
              <a:solidFill>
                <a:srgbClr val="1A1A1A"/>
              </a:solidFill>
              <a:latin typeface="Arial"/>
              <a:cs typeface="Arial"/>
            </a:endParaRPr>
          </a:p>
        </p:txBody>
      </p:sp>
      <p:sp>
        <p:nvSpPr>
          <p:cNvPr id="6" name="Segnaposto numero diapositiva 4">
            <a:extLst>
              <a:ext uri="{FF2B5EF4-FFF2-40B4-BE49-F238E27FC236}">
                <a16:creationId xmlns:a16="http://schemas.microsoft.com/office/drawing/2014/main" id="{A271B7A1-BD36-4057-9D20-1CB6FA674371}"/>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a:t>
            </a:fld>
            <a:endParaRPr lang="en-US" dirty="0"/>
          </a:p>
        </p:txBody>
      </p:sp>
    </p:spTree>
    <p:extLst>
      <p:ext uri="{BB962C8B-B14F-4D97-AF65-F5344CB8AC3E}">
        <p14:creationId xmlns:p14="http://schemas.microsoft.com/office/powerpoint/2010/main" val="388474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r>
              <a:rPr lang="it-IT" dirty="0"/>
              <a:t>Le soluzioni internazionali: MAP «</a:t>
            </a:r>
            <a:r>
              <a:rPr lang="en-GB" i="1" dirty="0"/>
              <a:t>Mutual Agreement Procedures</a:t>
            </a:r>
            <a:r>
              <a:rPr lang="it-IT" i="1" dirty="0"/>
              <a:t>»</a:t>
            </a:r>
            <a:endParaRPr lang="it-IT" dirty="0"/>
          </a:p>
        </p:txBody>
      </p:sp>
      <p:sp>
        <p:nvSpPr>
          <p:cNvPr id="6" name="TextBox 2">
            <a:extLst>
              <a:ext uri="{FF2B5EF4-FFF2-40B4-BE49-F238E27FC236}">
                <a16:creationId xmlns:a16="http://schemas.microsoft.com/office/drawing/2014/main" id="{48D6654F-1C2C-4D74-AF9D-1686970836B7}"/>
              </a:ext>
            </a:extLst>
          </p:cNvPr>
          <p:cNvSpPr txBox="1"/>
          <p:nvPr/>
        </p:nvSpPr>
        <p:spPr>
          <a:xfrm>
            <a:off x="358422" y="1726167"/>
            <a:ext cx="8134067" cy="1880579"/>
          </a:xfrm>
          <a:prstGeom prst="rect">
            <a:avLst/>
          </a:prstGeom>
          <a:noFill/>
        </p:spPr>
        <p:txBody>
          <a:bodyPr wrap="square" rtlCol="0">
            <a:spAutoFit/>
          </a:bodyPr>
          <a:lstStyle/>
          <a:p>
            <a:pPr marL="0" lvl="1" algn="just">
              <a:lnSpc>
                <a:spcPct val="110000"/>
              </a:lnSpc>
              <a:spcBef>
                <a:spcPts val="600"/>
              </a:spcBef>
              <a:buClr>
                <a:srgbClr val="34B6E5"/>
              </a:buClr>
              <a:buSzPct val="100000"/>
            </a:pPr>
            <a:r>
              <a:rPr lang="it-IT" altLang="it-IT" sz="1400" b="1" cap="all" dirty="0">
                <a:solidFill>
                  <a:srgbClr val="1A1A1A"/>
                </a:solidFill>
                <a:latin typeface="Arial"/>
                <a:cs typeface="Arial"/>
              </a:rPr>
              <a:t>Strumenti per evitare la doppia imposizione economica internazionale</a:t>
            </a:r>
          </a:p>
          <a:p>
            <a:pPr marL="0" lvl="1" algn="just">
              <a:lnSpc>
                <a:spcPct val="110000"/>
              </a:lnSpc>
              <a:spcBef>
                <a:spcPts val="600"/>
              </a:spcBef>
              <a:buClr>
                <a:srgbClr val="34B6E5"/>
              </a:buClr>
              <a:buSzPct val="100000"/>
            </a:pPr>
            <a:r>
              <a:rPr lang="it-IT" altLang="it-IT" sz="1400" dirty="0">
                <a:solidFill>
                  <a:srgbClr val="1A1A1A"/>
                </a:solidFill>
                <a:latin typeface="Arial"/>
                <a:cs typeface="Arial"/>
              </a:rPr>
              <a:t>A seguito di un avviso di accertamento è possibile attivare le seguenti procedure per evitare la doppia imposizione economica internazionale:</a:t>
            </a:r>
          </a:p>
          <a:p>
            <a:pPr marL="342900" lvl="1" indent="-342900" algn="just">
              <a:lnSpc>
                <a:spcPct val="110000"/>
              </a:lnSpc>
              <a:spcBef>
                <a:spcPts val="1200"/>
              </a:spcBef>
              <a:buClr>
                <a:srgbClr val="34B6E5"/>
              </a:buClr>
              <a:buSzPct val="100000"/>
              <a:buBlip>
                <a:blip r:embed="rId2">
                  <a:extLst/>
                </a:blip>
              </a:buBlip>
            </a:pPr>
            <a:r>
              <a:rPr lang="it-IT" altLang="it-IT" sz="1400" b="1" dirty="0">
                <a:solidFill>
                  <a:srgbClr val="1A1A1A"/>
                </a:solidFill>
                <a:latin typeface="Arial"/>
                <a:cs typeface="Arial"/>
              </a:rPr>
              <a:t>MAP da Trattato contro le doppie imposizioni</a:t>
            </a:r>
            <a:r>
              <a:rPr lang="it-IT" altLang="it-IT" sz="1400" dirty="0">
                <a:solidFill>
                  <a:srgbClr val="1A1A1A"/>
                </a:solidFill>
                <a:latin typeface="Arial"/>
                <a:cs typeface="Arial"/>
              </a:rPr>
              <a:t>: accordo tra l’Italia e </a:t>
            </a:r>
            <a:r>
              <a:rPr lang="it-IT" altLang="it-IT" sz="1400" b="1" dirty="0">
                <a:solidFill>
                  <a:srgbClr val="FF0000"/>
                </a:solidFill>
                <a:latin typeface="Arial"/>
                <a:cs typeface="Arial"/>
              </a:rPr>
              <a:t>uno Stato che ha un Trattato contro le doppie imposizioni </a:t>
            </a:r>
            <a:r>
              <a:rPr lang="it-IT" altLang="it-IT" sz="1400" dirty="0">
                <a:solidFill>
                  <a:srgbClr val="1A1A1A"/>
                </a:solidFill>
                <a:latin typeface="Arial"/>
                <a:cs typeface="Arial"/>
              </a:rPr>
              <a:t>con l’Italia</a:t>
            </a:r>
          </a:p>
          <a:p>
            <a:pPr marL="342900" lvl="1" indent="-342900" algn="just">
              <a:lnSpc>
                <a:spcPct val="110000"/>
              </a:lnSpc>
              <a:spcBef>
                <a:spcPts val="1200"/>
              </a:spcBef>
              <a:buClr>
                <a:srgbClr val="34B6E5"/>
              </a:buClr>
              <a:buSzPct val="100000"/>
              <a:buBlip>
                <a:blip r:embed="rId2">
                  <a:extLst/>
                </a:blip>
              </a:buBlip>
            </a:pPr>
            <a:r>
              <a:rPr lang="it-IT" altLang="it-IT" sz="1400" b="1" dirty="0">
                <a:solidFill>
                  <a:srgbClr val="1A1A1A"/>
                </a:solidFill>
                <a:latin typeface="Arial"/>
                <a:cs typeface="Arial"/>
              </a:rPr>
              <a:t>MAP da Convenzione 90/436/CEE</a:t>
            </a:r>
            <a:r>
              <a:rPr lang="it-IT" altLang="it-IT" sz="1400" dirty="0">
                <a:solidFill>
                  <a:srgbClr val="1A1A1A"/>
                </a:solidFill>
                <a:latin typeface="Arial"/>
                <a:cs typeface="Arial"/>
              </a:rPr>
              <a:t>: accordo tra l’Italia e </a:t>
            </a:r>
            <a:r>
              <a:rPr lang="it-IT" altLang="it-IT" sz="1400" b="1" dirty="0">
                <a:solidFill>
                  <a:srgbClr val="FF0000"/>
                </a:solidFill>
                <a:latin typeface="Arial"/>
                <a:cs typeface="Arial"/>
              </a:rPr>
              <a:t>uno Stato UE</a:t>
            </a:r>
            <a:endParaRPr lang="en-US" altLang="it-IT" sz="1400" b="1" dirty="0">
              <a:solidFill>
                <a:srgbClr val="FF0000"/>
              </a:solidFill>
              <a:latin typeface="Arial"/>
              <a:cs typeface="Arial"/>
            </a:endParaRPr>
          </a:p>
        </p:txBody>
      </p:sp>
      <p:sp>
        <p:nvSpPr>
          <p:cNvPr id="5" name="Segnaposto numero diapositiva 4">
            <a:extLst>
              <a:ext uri="{FF2B5EF4-FFF2-40B4-BE49-F238E27FC236}">
                <a16:creationId xmlns:a16="http://schemas.microsoft.com/office/drawing/2014/main" id="{0C6BB5AE-76AB-4034-9A66-D603EF0C826C}"/>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5</a:t>
            </a:fld>
            <a:endParaRPr lang="en-US" dirty="0"/>
          </a:p>
        </p:txBody>
      </p:sp>
    </p:spTree>
    <p:extLst>
      <p:ext uri="{BB962C8B-B14F-4D97-AF65-F5344CB8AC3E}">
        <p14:creationId xmlns:p14="http://schemas.microsoft.com/office/powerpoint/2010/main" val="82524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Trattato (1/4)</a:t>
            </a:r>
          </a:p>
        </p:txBody>
      </p:sp>
      <p:sp>
        <p:nvSpPr>
          <p:cNvPr id="6" name="TextBox 2">
            <a:extLst>
              <a:ext uri="{FF2B5EF4-FFF2-40B4-BE49-F238E27FC236}">
                <a16:creationId xmlns:a16="http://schemas.microsoft.com/office/drawing/2014/main" id="{AA0F010A-B975-4F05-B6BF-BDB091DBDAA5}"/>
              </a:ext>
            </a:extLst>
          </p:cNvPr>
          <p:cNvSpPr txBox="1"/>
          <p:nvPr/>
        </p:nvSpPr>
        <p:spPr>
          <a:xfrm>
            <a:off x="358423" y="1439773"/>
            <a:ext cx="7983980" cy="4559261"/>
          </a:xfrm>
          <a:prstGeom prst="rect">
            <a:avLst/>
          </a:prstGeom>
          <a:noFill/>
        </p:spPr>
        <p:txBody>
          <a:bodyPr wrap="square" rtlCol="0">
            <a:spAutoFit/>
          </a:bodyPr>
          <a:lstStyle/>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DEFINIZIONE</a:t>
            </a:r>
            <a:endParaRPr lang="it-IT" altLang="it-IT" sz="1400" dirty="0">
              <a:solidFill>
                <a:srgbClr val="1A1A1A"/>
              </a:solidFill>
              <a:latin typeface="Arial"/>
              <a:cs typeface="Arial"/>
            </a:endParaRPr>
          </a:p>
          <a:p>
            <a:pPr marL="361950" lvl="1" algn="just">
              <a:lnSpc>
                <a:spcPct val="110000"/>
              </a:lnSpc>
              <a:spcBef>
                <a:spcPts val="600"/>
              </a:spcBef>
              <a:buClr>
                <a:srgbClr val="34B6E5"/>
              </a:buClr>
              <a:buSzPct val="100000"/>
            </a:pPr>
            <a:r>
              <a:rPr lang="it-IT" altLang="it-IT" sz="1400" dirty="0">
                <a:solidFill>
                  <a:srgbClr val="1A1A1A"/>
                </a:solidFill>
                <a:latin typeface="Arial"/>
                <a:cs typeface="Arial"/>
              </a:rPr>
              <a:t>Procedura attivabile dal contribuente nel caso di imposizione non conforme al Trattato finalizzata alla soluzione del caso attraverso un accordo tra le autorità competenti (i.e. l’Italia e gli Stati che hanno un Trattato contro le doppie imposizioni con l’Italia)</a:t>
            </a:r>
          </a:p>
          <a:p>
            <a:pPr marL="0" lvl="1" algn="just">
              <a:lnSpc>
                <a:spcPct val="110000"/>
              </a:lnSpc>
              <a:spcBef>
                <a:spcPts val="400"/>
              </a:spcBef>
              <a:buClr>
                <a:srgbClr val="34B6E5"/>
              </a:buClr>
              <a:buSzPct val="100000"/>
            </a:pPr>
            <a:endParaRPr lang="it-IT" altLang="it-IT" sz="800" dirty="0">
              <a:solidFill>
                <a:srgbClr val="1A1A1A"/>
              </a:solidFill>
              <a:latin typeface="Arial"/>
              <a:cs typeface="Arial"/>
            </a:endParaRPr>
          </a:p>
          <a:p>
            <a:pPr marL="342900" lvl="1" indent="-342900"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FONTI INTERNAZIONALI</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OECD Model Convention art 9.2</a:t>
            </a:r>
            <a:r>
              <a:rPr lang="it-IT" altLang="it-IT" sz="1400" dirty="0">
                <a:solidFill>
                  <a:srgbClr val="1A1A1A"/>
                </a:solidFill>
                <a:latin typeface="Arial"/>
                <a:cs typeface="Arial"/>
              </a:rPr>
              <a:t>: a seguito di un accertamento TP da parte di uno Stato (</a:t>
            </a:r>
            <a:r>
              <a:rPr lang="en-GB" altLang="it-IT" sz="1400" dirty="0">
                <a:solidFill>
                  <a:srgbClr val="1A1A1A"/>
                </a:solidFill>
                <a:latin typeface="Arial"/>
                <a:cs typeface="Arial"/>
              </a:rPr>
              <a:t>Primary adjustment</a:t>
            </a:r>
            <a:r>
              <a:rPr lang="it-IT" altLang="it-IT" sz="1400" dirty="0">
                <a:solidFill>
                  <a:srgbClr val="1A1A1A"/>
                </a:solidFill>
                <a:latin typeface="Arial"/>
                <a:cs typeface="Arial"/>
              </a:rPr>
              <a:t>) l’altro Stato deve effettuare un aggiustamento corrispondente (</a:t>
            </a:r>
            <a:r>
              <a:rPr lang="it-IT" altLang="it-IT" sz="1400" dirty="0" err="1">
                <a:solidFill>
                  <a:srgbClr val="1A1A1A"/>
                </a:solidFill>
                <a:latin typeface="Arial"/>
                <a:cs typeface="Arial"/>
              </a:rPr>
              <a:t>Corresponding</a:t>
            </a:r>
            <a:r>
              <a:rPr lang="it-IT" altLang="it-IT" sz="1400" dirty="0">
                <a:solidFill>
                  <a:srgbClr val="1A1A1A"/>
                </a:solidFill>
                <a:latin typeface="Arial"/>
                <a:cs typeface="Arial"/>
              </a:rPr>
              <a:t> </a:t>
            </a:r>
            <a:r>
              <a:rPr lang="it-IT" altLang="it-IT" sz="1400" dirty="0" err="1">
                <a:solidFill>
                  <a:srgbClr val="1A1A1A"/>
                </a:solidFill>
                <a:latin typeface="Arial"/>
                <a:cs typeface="Arial"/>
              </a:rPr>
              <a:t>adjustment</a:t>
            </a:r>
            <a:r>
              <a:rPr lang="it-IT" altLang="it-IT" sz="1400" dirty="0">
                <a:solidFill>
                  <a:srgbClr val="1A1A1A"/>
                </a:solidFill>
                <a:latin typeface="Arial"/>
                <a:cs typeface="Arial"/>
              </a:rPr>
              <a:t>) </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OECD Model Convention art 25</a:t>
            </a:r>
            <a:r>
              <a:rPr lang="it-IT" altLang="it-IT" sz="1400" dirty="0">
                <a:solidFill>
                  <a:srgbClr val="1A1A1A"/>
                </a:solidFill>
                <a:latin typeface="Arial"/>
                <a:cs typeface="Arial"/>
              </a:rPr>
              <a:t>: disciplina la MAP «</a:t>
            </a:r>
            <a:r>
              <a:rPr lang="en-GB" altLang="it-IT" sz="1400" dirty="0">
                <a:solidFill>
                  <a:srgbClr val="1A1A1A"/>
                </a:solidFill>
                <a:latin typeface="Arial"/>
                <a:cs typeface="Arial"/>
              </a:rPr>
              <a:t>the competent authorities shall endeavour to resolve the case by mutual agreement»</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OECD Manual on </a:t>
            </a:r>
            <a:r>
              <a:rPr lang="en-GB" altLang="it-IT" sz="1400" b="1" dirty="0">
                <a:solidFill>
                  <a:srgbClr val="1A1A1A"/>
                </a:solidFill>
                <a:latin typeface="Arial"/>
                <a:cs typeface="Arial"/>
              </a:rPr>
              <a:t>effective MAPs </a:t>
            </a:r>
            <a:r>
              <a:rPr lang="it-IT" altLang="it-IT" sz="1400" dirty="0">
                <a:solidFill>
                  <a:srgbClr val="1A1A1A"/>
                </a:solidFill>
                <a:latin typeface="Arial"/>
                <a:cs typeface="Arial"/>
              </a:rPr>
              <a:t>(MEMAP): identifica alcune </a:t>
            </a:r>
            <a:r>
              <a:rPr lang="it-IT" altLang="it-IT" sz="1400" i="1" dirty="0">
                <a:solidFill>
                  <a:srgbClr val="1A1A1A"/>
                </a:solidFill>
                <a:latin typeface="Arial"/>
                <a:cs typeface="Arial"/>
              </a:rPr>
              <a:t>best practices</a:t>
            </a:r>
            <a:r>
              <a:rPr lang="it-IT" altLang="it-IT" sz="1400" dirty="0">
                <a:solidFill>
                  <a:srgbClr val="1A1A1A"/>
                </a:solidFill>
                <a:latin typeface="Arial"/>
                <a:cs typeface="Arial"/>
              </a:rPr>
              <a:t> a cui gli Stati dovrebbero conformarsi </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OECD BEPS Action 14 - </a:t>
            </a:r>
            <a:r>
              <a:rPr lang="it-IT" altLang="it-IT" sz="1400" b="1" dirty="0" err="1">
                <a:solidFill>
                  <a:srgbClr val="1A1A1A"/>
                </a:solidFill>
                <a:latin typeface="Arial"/>
                <a:cs typeface="Arial"/>
              </a:rPr>
              <a:t>Final</a:t>
            </a:r>
            <a:r>
              <a:rPr lang="it-IT" altLang="it-IT" sz="1400" b="1" dirty="0">
                <a:solidFill>
                  <a:srgbClr val="1A1A1A"/>
                </a:solidFill>
                <a:latin typeface="Arial"/>
                <a:cs typeface="Arial"/>
              </a:rPr>
              <a:t> Report 2015</a:t>
            </a:r>
            <a:r>
              <a:rPr lang="it-IT" altLang="it-IT" sz="1400" dirty="0">
                <a:solidFill>
                  <a:srgbClr val="1A1A1A"/>
                </a:solidFill>
                <a:latin typeface="Arial"/>
                <a:cs typeface="Arial"/>
              </a:rPr>
              <a:t>: individua degli standard minimi (es. soluzione del caso entro 24 mesi) e prevede il monitoraggio del rispetto degli standard minimi </a:t>
            </a:r>
          </a:p>
        </p:txBody>
      </p:sp>
      <p:sp>
        <p:nvSpPr>
          <p:cNvPr id="5" name="Segnaposto numero diapositiva 4">
            <a:extLst>
              <a:ext uri="{FF2B5EF4-FFF2-40B4-BE49-F238E27FC236}">
                <a16:creationId xmlns:a16="http://schemas.microsoft.com/office/drawing/2014/main" id="{E7194231-EA01-4734-B68C-F0D22AB5FEAB}"/>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6</a:t>
            </a:fld>
            <a:endParaRPr lang="en-US" dirty="0"/>
          </a:p>
        </p:txBody>
      </p:sp>
    </p:spTree>
    <p:extLst>
      <p:ext uri="{BB962C8B-B14F-4D97-AF65-F5344CB8AC3E}">
        <p14:creationId xmlns:p14="http://schemas.microsoft.com/office/powerpoint/2010/main" val="278835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Trattato (2/4)</a:t>
            </a:r>
          </a:p>
        </p:txBody>
      </p:sp>
      <p:sp>
        <p:nvSpPr>
          <p:cNvPr id="5" name="TextBox 2">
            <a:extLst>
              <a:ext uri="{FF2B5EF4-FFF2-40B4-BE49-F238E27FC236}">
                <a16:creationId xmlns:a16="http://schemas.microsoft.com/office/drawing/2014/main" id="{84C9EF4F-67A6-4EE3-AC57-B1D924613FA6}"/>
              </a:ext>
            </a:extLst>
          </p:cNvPr>
          <p:cNvSpPr txBox="1"/>
          <p:nvPr/>
        </p:nvSpPr>
        <p:spPr>
          <a:xfrm>
            <a:off x="358422" y="1439332"/>
            <a:ext cx="7983980" cy="2822376"/>
          </a:xfrm>
          <a:prstGeom prst="rect">
            <a:avLst/>
          </a:prstGeom>
          <a:noFill/>
        </p:spPr>
        <p:txBody>
          <a:bodyPr wrap="square" rtlCol="0">
            <a:spAutoFit/>
          </a:bodyPr>
          <a:lstStyle/>
          <a:p>
            <a:pPr marL="342900" lvl="1" indent="-342900"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FONTI NAZIONALI</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TUIR art 110, comma 7, secondo periodo</a:t>
            </a:r>
            <a:r>
              <a:rPr lang="it-IT" altLang="it-IT" sz="1400" dirty="0">
                <a:solidFill>
                  <a:srgbClr val="1A1A1A"/>
                </a:solidFill>
                <a:latin typeface="Arial"/>
                <a:cs typeface="Arial"/>
              </a:rPr>
              <a:t>: le regole di determinazione a valore normale si applicano anche se ne deriva una diminuzione del reddito, ma soltanto in esecuzione degli accordi conclusi a seguito di MAP (</a:t>
            </a:r>
            <a:r>
              <a:rPr lang="en-AU" altLang="it-IT" sz="1400" dirty="0">
                <a:solidFill>
                  <a:srgbClr val="1A1A1A"/>
                </a:solidFill>
                <a:latin typeface="Arial"/>
                <a:cs typeface="Arial"/>
              </a:rPr>
              <a:t>corresponding adjustment</a:t>
            </a:r>
            <a:r>
              <a:rPr lang="it-IT" altLang="it-IT" sz="1400" dirty="0">
                <a:solidFill>
                  <a:srgbClr val="1A1A1A"/>
                </a:solidFill>
                <a:latin typeface="Arial"/>
                <a:cs typeface="Arial"/>
              </a:rPr>
              <a:t>)</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Circolare Agenzia delle Entrate n. 21/2012</a:t>
            </a:r>
            <a:r>
              <a:rPr lang="it-IT" altLang="it-IT" sz="1400" dirty="0">
                <a:solidFill>
                  <a:srgbClr val="1A1A1A"/>
                </a:solidFill>
                <a:latin typeface="Arial"/>
                <a:cs typeface="Arial"/>
              </a:rPr>
              <a:t>:</a:t>
            </a:r>
            <a:r>
              <a:rPr lang="it-IT" altLang="it-IT" sz="1400" b="1" dirty="0">
                <a:solidFill>
                  <a:srgbClr val="1A1A1A"/>
                </a:solidFill>
                <a:latin typeface="Arial"/>
                <a:cs typeface="Arial"/>
              </a:rPr>
              <a:t> </a:t>
            </a:r>
            <a:r>
              <a:rPr lang="it-IT" altLang="it-IT" sz="1400" dirty="0">
                <a:solidFill>
                  <a:srgbClr val="1A1A1A"/>
                </a:solidFill>
                <a:latin typeface="Arial"/>
                <a:cs typeface="Arial"/>
              </a:rPr>
              <a:t>chiarisce alcuni aspetti relativi alla MAP da Trattato e alla MAP da Convenzione UE</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D.lgs. 546/1992 art 39 comma 1- ter</a:t>
            </a:r>
            <a:r>
              <a:rPr lang="it-IT" altLang="it-IT" sz="1400" dirty="0">
                <a:solidFill>
                  <a:srgbClr val="1A1A1A"/>
                </a:solidFill>
                <a:latin typeface="Arial"/>
                <a:cs typeface="Arial"/>
              </a:rPr>
              <a:t>: sospensione del processo tributario in caso di MAP</a:t>
            </a:r>
          </a:p>
          <a:p>
            <a:pPr marL="715963" lvl="2" indent="-354013" algn="just">
              <a:lnSpc>
                <a:spcPct val="110000"/>
              </a:lnSpc>
              <a:spcBef>
                <a:spcPts val="600"/>
              </a:spcBef>
              <a:spcAft>
                <a:spcPts val="600"/>
              </a:spcAft>
              <a:buClr>
                <a:srgbClr val="34B6E5"/>
              </a:buClr>
              <a:buSzPct val="100000"/>
              <a:buBlip>
                <a:blip r:embed="rId2">
                  <a:extLst/>
                </a:blip>
              </a:buBlip>
            </a:pPr>
            <a:r>
              <a:rPr lang="it-IT" altLang="it-IT" sz="1400" b="1" dirty="0">
                <a:solidFill>
                  <a:srgbClr val="1A1A1A"/>
                </a:solidFill>
                <a:latin typeface="Arial"/>
                <a:cs typeface="Arial"/>
              </a:rPr>
              <a:t>Circolare 12/2016 par. 19.1.6</a:t>
            </a:r>
            <a:r>
              <a:rPr lang="it-IT" altLang="it-IT" sz="1400" dirty="0">
                <a:solidFill>
                  <a:srgbClr val="1A1A1A"/>
                </a:solidFill>
                <a:latin typeface="Arial"/>
                <a:cs typeface="Arial"/>
              </a:rPr>
              <a:t>: chiarisce alcuni aspetti relativi al rapporto tra processo tributario e MAP</a:t>
            </a:r>
          </a:p>
        </p:txBody>
      </p:sp>
      <p:sp>
        <p:nvSpPr>
          <p:cNvPr id="6" name="Segnaposto numero diapositiva 4">
            <a:extLst>
              <a:ext uri="{FF2B5EF4-FFF2-40B4-BE49-F238E27FC236}">
                <a16:creationId xmlns:a16="http://schemas.microsoft.com/office/drawing/2014/main" id="{1F287619-6390-4CFC-A5E9-6619806F6016}"/>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7</a:t>
            </a:fld>
            <a:endParaRPr lang="en-US" dirty="0"/>
          </a:p>
        </p:txBody>
      </p:sp>
    </p:spTree>
    <p:extLst>
      <p:ext uri="{BB962C8B-B14F-4D97-AF65-F5344CB8AC3E}">
        <p14:creationId xmlns:p14="http://schemas.microsoft.com/office/powerpoint/2010/main" val="28198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Trattato (3/4)</a:t>
            </a:r>
          </a:p>
        </p:txBody>
      </p:sp>
      <p:sp>
        <p:nvSpPr>
          <p:cNvPr id="6" name="TextBox 2">
            <a:extLst>
              <a:ext uri="{FF2B5EF4-FFF2-40B4-BE49-F238E27FC236}">
                <a16:creationId xmlns:a16="http://schemas.microsoft.com/office/drawing/2014/main" id="{CA0B9004-2EBD-4320-9A91-B266D901D0CE}"/>
              </a:ext>
            </a:extLst>
          </p:cNvPr>
          <p:cNvSpPr txBox="1"/>
          <p:nvPr/>
        </p:nvSpPr>
        <p:spPr>
          <a:xfrm>
            <a:off x="358422" y="1439332"/>
            <a:ext cx="7983980" cy="3059364"/>
          </a:xfrm>
          <a:prstGeom prst="rect">
            <a:avLst/>
          </a:prstGeom>
          <a:noFill/>
        </p:spPr>
        <p:txBody>
          <a:bodyPr wrap="square" rtlCol="0">
            <a:spAutoFit/>
          </a:bodyPr>
          <a:lstStyle/>
          <a:p>
            <a:pPr marL="0" lvl="1" algn="just">
              <a:lnSpc>
                <a:spcPct val="110000"/>
              </a:lnSpc>
              <a:spcBef>
                <a:spcPts val="600"/>
              </a:spcBef>
              <a:buClr>
                <a:srgbClr val="34B6E5"/>
              </a:buClr>
              <a:buSzPct val="100000"/>
            </a:pPr>
            <a:r>
              <a:rPr lang="it-IT" altLang="it-IT" sz="1400" b="1" cap="all" dirty="0">
                <a:solidFill>
                  <a:srgbClr val="1A1A1A"/>
                </a:solidFill>
                <a:latin typeface="Arial"/>
                <a:cs typeface="Arial"/>
              </a:rPr>
              <a:t>La procedura in sintesi: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Istanza</a:t>
            </a:r>
            <a:r>
              <a:rPr lang="it-IT" altLang="it-IT" sz="1400" dirty="0">
                <a:solidFill>
                  <a:srgbClr val="1A1A1A"/>
                </a:solidFill>
                <a:latin typeface="Arial"/>
                <a:cs typeface="Arial"/>
              </a:rPr>
              <a:t> da presentare entro il termine previsto dai singoli Trattati siglati dall’Italia, che decorre dalla notifica dell’avviso di accertamento (Circolare 21/2012 § 4.2.3)</a:t>
            </a:r>
            <a:endParaRPr lang="it-IT" altLang="it-IT" sz="600" dirty="0">
              <a:solidFill>
                <a:srgbClr val="1A1A1A"/>
              </a:solidFill>
              <a:latin typeface="Arial"/>
              <a:cs typeface="Arial"/>
            </a:endParaRP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Rinuncia/Sospensione del contenzioso </a:t>
            </a:r>
            <a:r>
              <a:rPr lang="it-IT" altLang="it-IT" sz="1400" dirty="0">
                <a:solidFill>
                  <a:srgbClr val="1A1A1A"/>
                </a:solidFill>
                <a:latin typeface="Arial"/>
                <a:cs typeface="Arial"/>
              </a:rPr>
              <a:t>su richiesta conforme delle parti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Sospensione della riscossione </a:t>
            </a:r>
            <a:r>
              <a:rPr lang="it-IT" altLang="it-IT" sz="1400" dirty="0">
                <a:solidFill>
                  <a:srgbClr val="1A1A1A"/>
                </a:solidFill>
                <a:latin typeface="Arial"/>
                <a:cs typeface="Arial"/>
              </a:rPr>
              <a:t>in via giurisdizionale o amministrativa</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Dichiarazione di ammissibilità dell’istanza</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Eventuale atto unilaterale </a:t>
            </a:r>
            <a:r>
              <a:rPr lang="it-IT" altLang="it-IT" sz="1400" dirty="0">
                <a:solidFill>
                  <a:srgbClr val="1A1A1A"/>
                </a:solidFill>
                <a:latin typeface="Arial"/>
                <a:cs typeface="Arial"/>
              </a:rPr>
              <a:t>con cui l’Italia elimina la doppia imposizione o </a:t>
            </a:r>
            <a:r>
              <a:rPr lang="it-IT" altLang="it-IT" sz="1400" b="1" dirty="0">
                <a:solidFill>
                  <a:srgbClr val="1A1A1A"/>
                </a:solidFill>
                <a:latin typeface="Arial"/>
                <a:cs typeface="Arial"/>
              </a:rPr>
              <a:t>Avvio della MAP </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Eventuali richieste </a:t>
            </a:r>
            <a:r>
              <a:rPr lang="it-IT" altLang="it-IT" sz="1400" dirty="0">
                <a:solidFill>
                  <a:srgbClr val="1A1A1A"/>
                </a:solidFill>
                <a:latin typeface="Arial"/>
                <a:cs typeface="Arial"/>
              </a:rPr>
              <a:t>di informazioni e documenti al contribuente</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Accordo tra le autorità </a:t>
            </a:r>
            <a:r>
              <a:rPr lang="it-IT" altLang="it-IT" sz="1400" dirty="0">
                <a:solidFill>
                  <a:srgbClr val="1A1A1A"/>
                </a:solidFill>
                <a:latin typeface="Arial"/>
                <a:cs typeface="Arial"/>
              </a:rPr>
              <a:t>italiane e straniere a seguito di incontri</a:t>
            </a:r>
          </a:p>
          <a:p>
            <a:pPr marL="342900" lvl="1" indent="-342900" algn="just">
              <a:lnSpc>
                <a:spcPct val="110000"/>
              </a:lnSpc>
              <a:spcBef>
                <a:spcPts val="600"/>
              </a:spcBef>
              <a:buClr>
                <a:srgbClr val="34B6E5"/>
              </a:buClr>
              <a:buSzPct val="100000"/>
              <a:buBlip>
                <a:blip r:embed="rId2">
                  <a:extLst/>
                </a:blip>
              </a:buBlip>
            </a:pPr>
            <a:r>
              <a:rPr lang="it-IT" altLang="it-IT" sz="1400" b="1" dirty="0">
                <a:solidFill>
                  <a:srgbClr val="1A1A1A"/>
                </a:solidFill>
                <a:latin typeface="Arial"/>
                <a:cs typeface="Arial"/>
              </a:rPr>
              <a:t>Comunicazione dell’accordo </a:t>
            </a:r>
            <a:r>
              <a:rPr lang="it-IT" altLang="it-IT" sz="1400" dirty="0">
                <a:solidFill>
                  <a:srgbClr val="1A1A1A"/>
                </a:solidFill>
                <a:latin typeface="Arial"/>
                <a:cs typeface="Arial"/>
              </a:rPr>
              <a:t>al contribuente (indicazione degli imponibili determinati)</a:t>
            </a:r>
          </a:p>
        </p:txBody>
      </p:sp>
      <p:sp>
        <p:nvSpPr>
          <p:cNvPr id="5" name="Segnaposto numero diapositiva 4">
            <a:extLst>
              <a:ext uri="{FF2B5EF4-FFF2-40B4-BE49-F238E27FC236}">
                <a16:creationId xmlns:a16="http://schemas.microsoft.com/office/drawing/2014/main" id="{F548EF09-7240-48F6-BA35-9806745F875F}"/>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8</a:t>
            </a:fld>
            <a:endParaRPr lang="en-US" dirty="0"/>
          </a:p>
        </p:txBody>
      </p:sp>
    </p:spTree>
    <p:extLst>
      <p:ext uri="{BB962C8B-B14F-4D97-AF65-F5344CB8AC3E}">
        <p14:creationId xmlns:p14="http://schemas.microsoft.com/office/powerpoint/2010/main" val="188333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500415"/>
            <a:ext cx="6999909" cy="938917"/>
          </a:xfrm>
        </p:spPr>
        <p:txBody>
          <a:bodyPr>
            <a:normAutofit/>
          </a:bodyPr>
          <a:lstStyle/>
          <a:p>
            <a:pPr algn="just"/>
            <a:r>
              <a:rPr lang="it-IT" dirty="0"/>
              <a:t>MAP da Trattato (4/4)</a:t>
            </a:r>
          </a:p>
        </p:txBody>
      </p:sp>
      <p:sp>
        <p:nvSpPr>
          <p:cNvPr id="5" name="TextBox 2">
            <a:extLst>
              <a:ext uri="{FF2B5EF4-FFF2-40B4-BE49-F238E27FC236}">
                <a16:creationId xmlns:a16="http://schemas.microsoft.com/office/drawing/2014/main" id="{372C7BBB-2DE4-4BF8-BAF4-A5D60E583AA6}"/>
              </a:ext>
            </a:extLst>
          </p:cNvPr>
          <p:cNvSpPr txBox="1"/>
          <p:nvPr/>
        </p:nvSpPr>
        <p:spPr>
          <a:xfrm>
            <a:off x="358423" y="1670356"/>
            <a:ext cx="7983979" cy="3362011"/>
          </a:xfrm>
          <a:prstGeom prst="rect">
            <a:avLst/>
          </a:prstGeom>
          <a:noFill/>
        </p:spPr>
        <p:txBody>
          <a:bodyPr wrap="square" rtlCol="0">
            <a:spAutoFit/>
          </a:bodyPr>
          <a:lstStyle/>
          <a:p>
            <a:pPr marL="342900" lvl="1" indent="-342900" algn="just">
              <a:lnSpc>
                <a:spcPct val="110000"/>
              </a:lnSpc>
              <a:spcBef>
                <a:spcPts val="400"/>
              </a:spcBef>
              <a:buClr>
                <a:srgbClr val="34B6E5"/>
              </a:buClr>
              <a:buSzPct val="100000"/>
              <a:buBlip>
                <a:blip r:embed="rId2">
                  <a:extLst/>
                </a:blip>
              </a:buBlip>
            </a:pPr>
            <a:r>
              <a:rPr lang="it-IT" altLang="it-IT" sz="1400" b="1" cap="all" dirty="0">
                <a:solidFill>
                  <a:srgbClr val="1A1A1A"/>
                </a:solidFill>
                <a:latin typeface="Arial"/>
                <a:cs typeface="Arial"/>
              </a:rPr>
              <a:t>Punti di forza</a:t>
            </a:r>
          </a:p>
          <a:p>
            <a:pPr marL="715963" lvl="1" indent="-354013"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Se il paese estero non è membro della UE e non prevede un «</a:t>
            </a:r>
            <a:r>
              <a:rPr lang="en-GB" altLang="it-IT" sz="1400" i="1" dirty="0">
                <a:solidFill>
                  <a:srgbClr val="1A1A1A"/>
                </a:solidFill>
                <a:latin typeface="Arial"/>
                <a:cs typeface="Arial"/>
              </a:rPr>
              <a:t>corresponding adjustment</a:t>
            </a:r>
            <a:r>
              <a:rPr lang="it-IT" altLang="it-IT" sz="1400" dirty="0">
                <a:solidFill>
                  <a:srgbClr val="1A1A1A"/>
                </a:solidFill>
                <a:latin typeface="Arial"/>
                <a:cs typeface="Arial"/>
              </a:rPr>
              <a:t>» sulla base della normativa interna, la MAP da Trattato è l’unico modo per eliminare la doppia imposizione economica internazionale relativa ad accertamenti in materia di TP</a:t>
            </a:r>
          </a:p>
          <a:p>
            <a:pPr marL="342900" lvl="1" indent="-342900" algn="just">
              <a:lnSpc>
                <a:spcPct val="110000"/>
              </a:lnSpc>
              <a:spcBef>
                <a:spcPts val="400"/>
              </a:spcBef>
              <a:buClr>
                <a:srgbClr val="34B6E5"/>
              </a:buClr>
              <a:buSzPct val="100000"/>
              <a:buBlip>
                <a:blip r:embed="rId2">
                  <a:extLst/>
                </a:blip>
              </a:buBlip>
            </a:pPr>
            <a:endParaRPr lang="it-IT" altLang="it-IT" sz="800"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b="1" cap="all" dirty="0">
                <a:solidFill>
                  <a:srgbClr val="1A1A1A"/>
                </a:solidFill>
                <a:latin typeface="Arial"/>
                <a:cs typeface="Arial"/>
              </a:rPr>
              <a:t>Punti di debolezza</a:t>
            </a:r>
          </a:p>
          <a:p>
            <a:pPr marL="715963" lvl="1" indent="-354013"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In base ai Trattati siglati dall’Italia, generalmente le autorità competenti «</a:t>
            </a:r>
            <a:r>
              <a:rPr lang="en-US" altLang="it-IT" sz="1400" dirty="0">
                <a:solidFill>
                  <a:srgbClr val="1A1A1A"/>
                </a:solidFill>
                <a:latin typeface="Arial"/>
                <a:cs typeface="Arial"/>
              </a:rPr>
              <a:t>shall endeavor to resolve the case» ma non </a:t>
            </a:r>
            <a:r>
              <a:rPr lang="it-IT" altLang="it-IT" sz="1400" dirty="0">
                <a:solidFill>
                  <a:srgbClr val="1A1A1A"/>
                </a:solidFill>
                <a:latin typeface="Arial"/>
                <a:cs typeface="Arial"/>
              </a:rPr>
              <a:t>sono obbligate a raggiungere un accordo</a:t>
            </a:r>
          </a:p>
          <a:p>
            <a:pPr marL="715963" lvl="1" indent="-354013"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Tempistica: non previsti strumenti specifici per sollecitare l’accordo</a:t>
            </a:r>
          </a:p>
          <a:p>
            <a:pPr marL="742950" lvl="2" indent="-285750" algn="just">
              <a:lnSpc>
                <a:spcPct val="110000"/>
              </a:lnSpc>
              <a:spcBef>
                <a:spcPts val="400"/>
              </a:spcBef>
              <a:buClr>
                <a:srgbClr val="34B6E5"/>
              </a:buClr>
              <a:buSzPct val="100000"/>
              <a:buFont typeface="Wingdings" panose="05000000000000000000" pitchFamily="2" charset="2"/>
              <a:buChar char="ü"/>
            </a:pPr>
            <a:endParaRPr lang="it-IT" altLang="it-IT" sz="800" dirty="0">
              <a:solidFill>
                <a:srgbClr val="1A1A1A"/>
              </a:solidFill>
              <a:latin typeface="Arial"/>
              <a:cs typeface="Arial"/>
            </a:endParaRPr>
          </a:p>
          <a:p>
            <a:pPr marL="342900" lvl="1" indent="-342900" algn="just">
              <a:lnSpc>
                <a:spcPct val="110000"/>
              </a:lnSpc>
              <a:spcBef>
                <a:spcPts val="400"/>
              </a:spcBef>
              <a:buClr>
                <a:srgbClr val="34B6E5"/>
              </a:buClr>
              <a:buSzPct val="100000"/>
              <a:buBlip>
                <a:blip r:embed="rId2">
                  <a:extLst/>
                </a:blip>
              </a:buBlip>
            </a:pPr>
            <a:r>
              <a:rPr lang="it-IT" altLang="it-IT" sz="1400" b="1" dirty="0">
                <a:solidFill>
                  <a:srgbClr val="1A1A1A"/>
                </a:solidFill>
                <a:latin typeface="Arial"/>
                <a:cs typeface="Arial"/>
              </a:rPr>
              <a:t>BEPS Action 14 può portare ad una significativa riduzione dei tempi di accordo perché:</a:t>
            </a:r>
          </a:p>
          <a:p>
            <a:pPr marL="715963" lvl="1" indent="-354013" algn="just">
              <a:lnSpc>
                <a:spcPct val="110000"/>
              </a:lnSpc>
              <a:spcBef>
                <a:spcPts val="400"/>
              </a:spcBef>
              <a:buClr>
                <a:srgbClr val="34B6E5"/>
              </a:buClr>
              <a:buSzPct val="100000"/>
              <a:buBlip>
                <a:blip r:embed="rId2">
                  <a:extLst/>
                </a:blip>
              </a:buBlip>
            </a:pPr>
            <a:r>
              <a:rPr lang="it-IT" altLang="it-IT" sz="1400" dirty="0">
                <a:solidFill>
                  <a:srgbClr val="1A1A1A"/>
                </a:solidFill>
                <a:latin typeface="Arial"/>
                <a:cs typeface="Arial"/>
              </a:rPr>
              <a:t>Individua degli standard minimi tra cui la soluzione del caso entro 24 mesi e prevede il monitoraggio del rispetto degli standard minimi</a:t>
            </a:r>
            <a:endParaRPr lang="en-US" altLang="it-IT" sz="1400" dirty="0">
              <a:solidFill>
                <a:srgbClr val="1A1A1A"/>
              </a:solidFill>
              <a:latin typeface="Arial"/>
              <a:cs typeface="Arial"/>
            </a:endParaRPr>
          </a:p>
        </p:txBody>
      </p:sp>
      <p:sp>
        <p:nvSpPr>
          <p:cNvPr id="6" name="Segnaposto numero diapositiva 4">
            <a:extLst>
              <a:ext uri="{FF2B5EF4-FFF2-40B4-BE49-F238E27FC236}">
                <a16:creationId xmlns:a16="http://schemas.microsoft.com/office/drawing/2014/main" id="{15AEC54A-B0BB-49C7-91C6-58D9BE62AAB6}"/>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9</a:t>
            </a:fld>
            <a:endParaRPr lang="en-US" dirty="0"/>
          </a:p>
        </p:txBody>
      </p:sp>
    </p:spTree>
    <p:extLst>
      <p:ext uri="{BB962C8B-B14F-4D97-AF65-F5344CB8AC3E}">
        <p14:creationId xmlns:p14="http://schemas.microsoft.com/office/powerpoint/2010/main" val="2553456201"/>
      </p:ext>
    </p:extLst>
  </p:cSld>
  <p:clrMapOvr>
    <a:masterClrMapping/>
  </p:clrMapOvr>
</p:sld>
</file>

<file path=ppt/theme/theme1.xml><?xml version="1.0" encoding="utf-8"?>
<a:theme xmlns:a="http://schemas.openxmlformats.org/drawingml/2006/main" name="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17030</TotalTime>
  <Words>2160</Words>
  <Application>Microsoft Office PowerPoint</Application>
  <PresentationFormat>Presentazione su schermo (4:3)</PresentationFormat>
  <Paragraphs>215</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Wingdings</vt:lpstr>
      <vt:lpstr>Office Theme</vt:lpstr>
      <vt:lpstr>I RIMEDI CONTRO LA DOPPIA IMPOSIZIONE:  MAP E CORRESPONDING ADJUSTMENT</vt:lpstr>
      <vt:lpstr>Agenda</vt:lpstr>
      <vt:lpstr>STRUMENTI INTERNAZIONALI PER RISOLVERE LE CONTROVERSIE TP</vt:lpstr>
      <vt:lpstr>La doppia imposizione economica</vt:lpstr>
      <vt:lpstr>Le soluzioni internazionali: MAP «Mutual Agreement Procedures»</vt:lpstr>
      <vt:lpstr>MAP da Trattato (1/4)</vt:lpstr>
      <vt:lpstr>MAP da Trattato (2/4)</vt:lpstr>
      <vt:lpstr>MAP da Trattato (3/4)</vt:lpstr>
      <vt:lpstr>MAP da Trattato (4/4)</vt:lpstr>
      <vt:lpstr>MAP da Convenzione Arbitrale (1/5) </vt:lpstr>
      <vt:lpstr>MAP da Convenzione Arbitrale (2/5) </vt:lpstr>
      <vt:lpstr>MAP da Convenzione Arbitrale (3/5) </vt:lpstr>
      <vt:lpstr>MAP da Convenzione Arbitrale (4/5) </vt:lpstr>
      <vt:lpstr>MAP da Convenzione Arbitrale (5/5) </vt:lpstr>
      <vt:lpstr>Statistiche MAP</vt:lpstr>
      <vt:lpstr>Conclusioni</vt:lpstr>
      <vt:lpstr>RETTIFICHE IN DIMINUZIONE UNILATERALI</vt:lpstr>
      <vt:lpstr>Normativa di Riferimento</vt:lpstr>
      <vt:lpstr>Ambito di Applicazione</vt:lpstr>
      <vt:lpstr>Accesso alla Procedura</vt:lpstr>
      <vt:lpstr>Svolgimento della Procedura</vt:lpstr>
      <vt:lpstr>Conclusioni</vt:lpstr>
      <vt:lpstr>ABOUT TAXAND</vt:lpstr>
    </vt:vector>
  </TitlesOfParts>
  <Company>Dynamic Pear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Abram</dc:creator>
  <cp:lastModifiedBy>Irene Perin</cp:lastModifiedBy>
  <cp:revision>359</cp:revision>
  <cp:lastPrinted>2017-01-17T19:33:27Z</cp:lastPrinted>
  <dcterms:created xsi:type="dcterms:W3CDTF">2017-01-10T13:34:19Z</dcterms:created>
  <dcterms:modified xsi:type="dcterms:W3CDTF">2018-10-08T14:05:00Z</dcterms:modified>
</cp:coreProperties>
</file>