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9"/>
  </p:notesMasterIdLst>
  <p:handoutMasterIdLst>
    <p:handoutMasterId r:id="rId20"/>
  </p:handoutMasterIdLst>
  <p:sldIdLst>
    <p:sldId id="282" r:id="rId3"/>
    <p:sldId id="371" r:id="rId4"/>
    <p:sldId id="338" r:id="rId5"/>
    <p:sldId id="343" r:id="rId6"/>
    <p:sldId id="370" r:id="rId7"/>
    <p:sldId id="344" r:id="rId8"/>
    <p:sldId id="368" r:id="rId9"/>
    <p:sldId id="345" r:id="rId10"/>
    <p:sldId id="312" r:id="rId11"/>
    <p:sldId id="346" r:id="rId12"/>
    <p:sldId id="347" r:id="rId13"/>
    <p:sldId id="315" r:id="rId14"/>
    <p:sldId id="348" r:id="rId15"/>
    <p:sldId id="317" r:id="rId16"/>
    <p:sldId id="349" r:id="rId17"/>
    <p:sldId id="277"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Corda" initials="IC" lastIdx="7" clrIdx="0">
    <p:extLst>
      <p:ext uri="{19B8F6BF-5375-455C-9EA6-DF929625EA0E}">
        <p15:presenceInfo xmlns:p15="http://schemas.microsoft.com/office/powerpoint/2012/main" userId="S-1-5-21-3359574435-4165681738-3755345244-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E8E8"/>
    <a:srgbClr val="E0DBC8"/>
    <a:srgbClr val="8B8B8B"/>
    <a:srgbClr val="CACACA"/>
    <a:srgbClr val="D03D49"/>
    <a:srgbClr val="BFBFBF"/>
    <a:srgbClr val="4F7F9C"/>
    <a:srgbClr val="CEB1BD"/>
    <a:srgbClr val="5C3E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374" autoAdjust="0"/>
  </p:normalViewPr>
  <p:slideViewPr>
    <p:cSldViewPr snapToGrid="0" snapToObjects="1">
      <p:cViewPr varScale="1">
        <p:scale>
          <a:sx n="68" d="100"/>
          <a:sy n="68" d="100"/>
        </p:scale>
        <p:origin x="124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4DEF329-686F-49F8-AB7E-D7B0B4115FC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3EF8132F-F45B-4CBA-A9F2-A490CAC3C1E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5F21E0C-BF1E-4D5C-81A1-6E48C1D6DB4C}" type="datetimeFigureOut">
              <a:rPr lang="it-IT" smtClean="0"/>
              <a:t>09/10/2018</a:t>
            </a:fld>
            <a:endParaRPr lang="it-IT"/>
          </a:p>
        </p:txBody>
      </p:sp>
      <p:sp>
        <p:nvSpPr>
          <p:cNvPr id="4" name="Segnaposto piè di pagina 3">
            <a:extLst>
              <a:ext uri="{FF2B5EF4-FFF2-40B4-BE49-F238E27FC236}">
                <a16:creationId xmlns:a16="http://schemas.microsoft.com/office/drawing/2014/main" id="{C478E8A9-1DA9-48E7-AAD8-D9B6A3C9D88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8389F59-2BCE-4BD0-9365-EE5EAD5714E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A3BD7BB-C16E-44DA-BDA9-6ED1E356BC15}" type="slidenum">
              <a:rPr lang="it-IT" smtClean="0"/>
              <a:t>‹N›</a:t>
            </a:fld>
            <a:endParaRPr lang="it-IT"/>
          </a:p>
        </p:txBody>
      </p:sp>
    </p:spTree>
    <p:extLst>
      <p:ext uri="{BB962C8B-B14F-4D97-AF65-F5344CB8AC3E}">
        <p14:creationId xmlns:p14="http://schemas.microsoft.com/office/powerpoint/2010/main" val="1987412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9BDC2E3-A386-524A-813A-0ED549783D3D}" type="datetimeFigureOut">
              <a:rPr lang="en-US" smtClean="0"/>
              <a:t>10/9/2018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0BEF14A-6F8E-1043-936B-6B84798E22D5}" type="slidenum">
              <a:rPr lang="en-US" smtClean="0"/>
              <a:t>‹N›</a:t>
            </a:fld>
            <a:endParaRPr lang="en-US"/>
          </a:p>
        </p:txBody>
      </p:sp>
    </p:spTree>
    <p:extLst>
      <p:ext uri="{BB962C8B-B14F-4D97-AF65-F5344CB8AC3E}">
        <p14:creationId xmlns:p14="http://schemas.microsoft.com/office/powerpoint/2010/main" val="4077088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400" dirty="0">
                <a:latin typeface="Times New Roman" panose="02020603050405020304" pitchFamily="18" charset="0"/>
                <a:cs typeface="Times New Roman" panose="02020603050405020304" pitchFamily="18" charset="0"/>
              </a:rPr>
              <a:t>Slide illustra le Tappe storiche</a:t>
            </a:r>
          </a:p>
          <a:p>
            <a:r>
              <a:rPr lang="it-IT" sz="1400" dirty="0">
                <a:latin typeface="Times New Roman" panose="02020603050405020304" pitchFamily="18" charset="0"/>
                <a:cs typeface="Times New Roman" panose="02020603050405020304" pitchFamily="18" charset="0"/>
              </a:rPr>
              <a:t>L’intervento normativo si inserisce nell’ambito del processo di adeguamento dell’ordinamento e della prassi italiana ai risultati del Progetto Base </a:t>
            </a:r>
            <a:r>
              <a:rPr lang="it-IT" sz="1400" dirty="0" err="1">
                <a:latin typeface="Times New Roman" panose="02020603050405020304" pitchFamily="18" charset="0"/>
                <a:cs typeface="Times New Roman" panose="02020603050405020304" pitchFamily="18" charset="0"/>
              </a:rPr>
              <a:t>Erosion</a:t>
            </a:r>
            <a:r>
              <a:rPr lang="it-IT" sz="1400" dirty="0">
                <a:latin typeface="Times New Roman" panose="02020603050405020304" pitchFamily="18" charset="0"/>
                <a:cs typeface="Times New Roman" panose="02020603050405020304" pitchFamily="18" charset="0"/>
              </a:rPr>
              <a:t> e Profit </a:t>
            </a:r>
            <a:r>
              <a:rPr lang="it-IT" sz="1400" dirty="0" err="1">
                <a:latin typeface="Times New Roman" panose="02020603050405020304" pitchFamily="18" charset="0"/>
                <a:cs typeface="Times New Roman" panose="02020603050405020304" pitchFamily="18" charset="0"/>
              </a:rPr>
              <a:t>Shifiting</a:t>
            </a:r>
            <a:r>
              <a:rPr lang="it-IT" sz="1400" dirty="0">
                <a:latin typeface="Times New Roman" panose="02020603050405020304" pitchFamily="18" charset="0"/>
                <a:cs typeface="Times New Roman" panose="02020603050405020304" pitchFamily="18" charset="0"/>
              </a:rPr>
              <a:t> (BEPS) dell’OCSE e, con specifico riferimento alla materia di prezzi di trasferimento, ai nuovi principi delineati dalle </a:t>
            </a:r>
            <a:r>
              <a:rPr lang="it-IT" sz="1400" dirty="0" err="1">
                <a:latin typeface="Times New Roman" panose="02020603050405020304" pitchFamily="18" charset="0"/>
                <a:cs typeface="Times New Roman" panose="02020603050405020304" pitchFamily="18" charset="0"/>
              </a:rPr>
              <a:t>Actions</a:t>
            </a:r>
            <a:r>
              <a:rPr lang="it-IT" sz="1400" dirty="0">
                <a:latin typeface="Times New Roman" panose="02020603050405020304" pitchFamily="18" charset="0"/>
                <a:cs typeface="Times New Roman" panose="02020603050405020304" pitchFamily="18" charset="0"/>
              </a:rPr>
              <a:t> 8, 9 e 10 del BEPS e già recepiti nel testo delle nuove OECD Transfer pricing </a:t>
            </a:r>
            <a:r>
              <a:rPr lang="it-IT" sz="1400" dirty="0" err="1">
                <a:latin typeface="Times New Roman" panose="02020603050405020304" pitchFamily="18" charset="0"/>
                <a:cs typeface="Times New Roman" panose="02020603050405020304" pitchFamily="18" charset="0"/>
              </a:rPr>
              <a:t>Guidelines</a:t>
            </a:r>
            <a:r>
              <a:rPr lang="it-IT" sz="1400" dirty="0">
                <a:latin typeface="Times New Roman" panose="02020603050405020304" pitchFamily="18" charset="0"/>
                <a:cs typeface="Times New Roman" panose="02020603050405020304" pitchFamily="18" charset="0"/>
              </a:rPr>
              <a:t> for </a:t>
            </a:r>
            <a:r>
              <a:rPr lang="it-IT" sz="1400" dirty="0" err="1">
                <a:latin typeface="Times New Roman" panose="02020603050405020304" pitchFamily="18" charset="0"/>
                <a:cs typeface="Times New Roman" panose="02020603050405020304" pitchFamily="18" charset="0"/>
              </a:rPr>
              <a:t>Multinational</a:t>
            </a:r>
            <a:r>
              <a:rPr lang="it-IT" sz="1400" dirty="0">
                <a:latin typeface="Times New Roman" panose="02020603050405020304" pitchFamily="18" charset="0"/>
                <a:cs typeface="Times New Roman" panose="02020603050405020304" pitchFamily="18" charset="0"/>
              </a:rPr>
              <a:t> Enterprises and </a:t>
            </a:r>
            <a:r>
              <a:rPr lang="it-IT" sz="1400" dirty="0" err="1">
                <a:latin typeface="Times New Roman" panose="02020603050405020304" pitchFamily="18" charset="0"/>
                <a:cs typeface="Times New Roman" panose="02020603050405020304" pitchFamily="18" charset="0"/>
              </a:rPr>
              <a:t>Tax</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Administrations</a:t>
            </a:r>
            <a:r>
              <a:rPr lang="it-IT" sz="1400" dirty="0">
                <a:latin typeface="Times New Roman" panose="02020603050405020304" pitchFamily="18" charset="0"/>
                <a:cs typeface="Times New Roman" panose="02020603050405020304" pitchFamily="18" charset="0"/>
              </a:rPr>
              <a:t> (di seguito “Linee Guida OCSE”), pubblicate dall’OCSE a  Luglio 2017 (ed oggetto di specifico richiamo all’interno del Decreto sia in premessa che all’art. 9). </a:t>
            </a:r>
          </a:p>
          <a:p>
            <a:endParaRPr lang="it-IT" dirty="0"/>
          </a:p>
          <a:p>
            <a:endParaRPr lang="it-IT" dirty="0"/>
          </a:p>
        </p:txBody>
      </p:sp>
      <p:sp>
        <p:nvSpPr>
          <p:cNvPr id="4" name="Segnaposto numero diapositiva 3"/>
          <p:cNvSpPr>
            <a:spLocks noGrp="1"/>
          </p:cNvSpPr>
          <p:nvPr>
            <p:ph type="sldNum" sz="quarter" idx="10"/>
          </p:nvPr>
        </p:nvSpPr>
        <p:spPr/>
        <p:txBody>
          <a:bodyPr/>
          <a:lstStyle/>
          <a:p>
            <a:fld id="{B0BEF14A-6F8E-1043-936B-6B84798E22D5}" type="slidenum">
              <a:rPr lang="en-US" smtClean="0"/>
              <a:t>3</a:t>
            </a:fld>
            <a:endParaRPr lang="en-US"/>
          </a:p>
        </p:txBody>
      </p:sp>
    </p:spTree>
    <p:extLst>
      <p:ext uri="{BB962C8B-B14F-4D97-AF65-F5344CB8AC3E}">
        <p14:creationId xmlns:p14="http://schemas.microsoft.com/office/powerpoint/2010/main" val="4259356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AXAND Cover slide">
    <p:spTree>
      <p:nvGrpSpPr>
        <p:cNvPr id="1" name=""/>
        <p:cNvGrpSpPr/>
        <p:nvPr/>
      </p:nvGrpSpPr>
      <p:grpSpPr>
        <a:xfrm>
          <a:off x="0" y="0"/>
          <a:ext cx="0" cy="0"/>
          <a:chOff x="0" y="0"/>
          <a:chExt cx="0" cy="0"/>
        </a:xfrm>
      </p:grpSpPr>
      <p:pic>
        <p:nvPicPr>
          <p:cNvPr id="4" name="Picture 3" descr="cover-graphic-back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t="9395" b="6481"/>
          <a:stretch/>
        </p:blipFill>
        <p:spPr>
          <a:xfrm>
            <a:off x="645827" y="905129"/>
            <a:ext cx="8005113" cy="5694167"/>
          </a:xfrm>
          <a:prstGeom prst="rect">
            <a:avLst/>
          </a:prstGeom>
        </p:spPr>
      </p:pic>
      <p:sp>
        <p:nvSpPr>
          <p:cNvPr id="2" name="Title 1"/>
          <p:cNvSpPr>
            <a:spLocks noGrp="1"/>
          </p:cNvSpPr>
          <p:nvPr>
            <p:ph type="ctrTitle" hasCustomPrompt="1"/>
          </p:nvPr>
        </p:nvSpPr>
        <p:spPr>
          <a:xfrm>
            <a:off x="1045012" y="1940569"/>
            <a:ext cx="4510019" cy="3026304"/>
          </a:xfrm>
        </p:spPr>
        <p:txBody>
          <a:bodyPr>
            <a:normAutofit/>
          </a:bodyPr>
          <a:lstStyle>
            <a:lvl1pPr algn="l">
              <a:lnSpc>
                <a:spcPct val="80000"/>
              </a:lnSpc>
              <a:defRPr sz="5200" b="1" cap="all" spc="-150">
                <a:solidFill>
                  <a:srgbClr val="FFFFFF"/>
                </a:solidFill>
                <a:latin typeface="Arial"/>
                <a:cs typeface="Arial"/>
              </a:defRPr>
            </a:lvl1pPr>
          </a:lstStyle>
          <a:p>
            <a:r>
              <a:rPr lang="en-GB" dirty="0"/>
              <a:t>COVER TITLE GOES HERE</a:t>
            </a:r>
            <a:endParaRPr lang="en-US" dirty="0"/>
          </a:p>
        </p:txBody>
      </p:sp>
      <p:sp>
        <p:nvSpPr>
          <p:cNvPr id="3" name="Subtitle 2"/>
          <p:cNvSpPr>
            <a:spLocks noGrp="1"/>
          </p:cNvSpPr>
          <p:nvPr>
            <p:ph type="subTitle" idx="1" hasCustomPrompt="1"/>
          </p:nvPr>
        </p:nvSpPr>
        <p:spPr>
          <a:xfrm>
            <a:off x="5865473" y="4305153"/>
            <a:ext cx="2217369" cy="1342612"/>
          </a:xfrm>
        </p:spPr>
        <p:txBody>
          <a:bodyPr>
            <a:normAutofit/>
          </a:bodyPr>
          <a:lstStyle>
            <a:lvl1pPr marL="0" indent="0" algn="l">
              <a:lnSpc>
                <a:spcPct val="80000"/>
              </a:lnSpc>
              <a:buNone/>
              <a:defRPr sz="2000" b="1" cap="all" spc="-15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BY </a:t>
            </a:r>
          </a:p>
        </p:txBody>
      </p:sp>
    </p:spTree>
    <p:extLst>
      <p:ext uri="{BB962C8B-B14F-4D97-AF65-F5344CB8AC3E}">
        <p14:creationId xmlns:p14="http://schemas.microsoft.com/office/powerpoint/2010/main" val="245342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AXAND Text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5" name="Picture 4"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pic>
        <p:nvPicPr>
          <p:cNvPr id="7" name="Immagine 6">
            <a:extLst>
              <a:ext uri="{FF2B5EF4-FFF2-40B4-BE49-F238E27FC236}">
                <a16:creationId xmlns:a16="http://schemas.microsoft.com/office/drawing/2014/main" id="{5C42C13D-91B2-47BB-B94C-B9466F9163FA}"/>
              </a:ext>
            </a:extLst>
          </p:cNvPr>
          <p:cNvPicPr>
            <a:picLocks noChangeAspect="1"/>
          </p:cNvPicPr>
          <p:nvPr userDrawn="1"/>
        </p:nvPicPr>
        <p:blipFill>
          <a:blip r:embed="rId4"/>
          <a:stretch>
            <a:fillRect/>
          </a:stretch>
        </p:blipFill>
        <p:spPr>
          <a:xfrm>
            <a:off x="457200" y="6076786"/>
            <a:ext cx="727877" cy="615142"/>
          </a:xfrm>
          <a:prstGeom prst="rect">
            <a:avLst/>
          </a:prstGeom>
          <a:ln>
            <a:noFill/>
          </a:ln>
        </p:spPr>
      </p:pic>
    </p:spTree>
    <p:extLst>
      <p:ext uri="{BB962C8B-B14F-4D97-AF65-F5344CB8AC3E}">
        <p14:creationId xmlns:p14="http://schemas.microsoft.com/office/powerpoint/2010/main" val="199634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XAND Chapter Divid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pic>
        <p:nvPicPr>
          <p:cNvPr id="3" name="Picture 2" descr="graphic-background.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68914" y="273855"/>
            <a:ext cx="7875086" cy="6658857"/>
          </a:xfrm>
          <a:prstGeom prst="rect">
            <a:avLst/>
          </a:prstGeom>
        </p:spPr>
      </p:pic>
      <p:sp>
        <p:nvSpPr>
          <p:cNvPr id="2" name="Title 1"/>
          <p:cNvSpPr>
            <a:spLocks noGrp="1"/>
          </p:cNvSpPr>
          <p:nvPr>
            <p:ph type="title" hasCustomPrompt="1"/>
          </p:nvPr>
        </p:nvSpPr>
        <p:spPr>
          <a:xfrm>
            <a:off x="1675494" y="2310057"/>
            <a:ext cx="4644157" cy="2239920"/>
          </a:xfrm>
          <a:ln>
            <a:noFill/>
          </a:ln>
        </p:spPr>
        <p:txBody>
          <a:bodyPr>
            <a:normAutofit/>
          </a:bodyPr>
          <a:lstStyle>
            <a:lvl1pPr algn="l">
              <a:lnSpc>
                <a:spcPct val="80000"/>
              </a:lnSpc>
              <a:defRPr sz="5200" b="1" spc="-150">
                <a:solidFill>
                  <a:srgbClr val="FFFFFF"/>
                </a:solidFill>
                <a:latin typeface="Arial"/>
                <a:cs typeface="Arial"/>
              </a:defRPr>
            </a:lvl1pPr>
          </a:lstStyle>
          <a:p>
            <a:r>
              <a:rPr lang="en-GB" dirty="0"/>
              <a:t>CLICK TO EDIT MASTER TITLE STYLE</a:t>
            </a:r>
            <a:endParaRPr lang="en-US" dirty="0"/>
          </a:p>
        </p:txBody>
      </p:sp>
      <p:pic>
        <p:nvPicPr>
          <p:cNvPr id="11" name="Picture 10" descr="Taxand Master Logo 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2913" y="273855"/>
            <a:ext cx="2683457" cy="436941"/>
          </a:xfrm>
          <a:prstGeom prst="rect">
            <a:avLst/>
          </a:prstGeom>
        </p:spPr>
      </p:pic>
    </p:spTree>
    <p:extLst>
      <p:ext uri="{BB962C8B-B14F-4D97-AF65-F5344CB8AC3E}">
        <p14:creationId xmlns:p14="http://schemas.microsoft.com/office/powerpoint/2010/main" val="3401499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XAND Text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5" name="Picture 4"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pic>
        <p:nvPicPr>
          <p:cNvPr id="7" name="Immagine 6">
            <a:extLst>
              <a:ext uri="{FF2B5EF4-FFF2-40B4-BE49-F238E27FC236}">
                <a16:creationId xmlns:a16="http://schemas.microsoft.com/office/drawing/2014/main" id="{1300F453-561D-4C97-80F1-263F049DCB88}"/>
              </a:ext>
            </a:extLst>
          </p:cNvPr>
          <p:cNvPicPr>
            <a:picLocks noChangeAspect="1"/>
          </p:cNvPicPr>
          <p:nvPr userDrawn="1"/>
        </p:nvPicPr>
        <p:blipFill>
          <a:blip r:embed="rId4"/>
          <a:stretch>
            <a:fillRect/>
          </a:stretch>
        </p:blipFill>
        <p:spPr>
          <a:xfrm>
            <a:off x="457200" y="6076786"/>
            <a:ext cx="727877" cy="615142"/>
          </a:xfrm>
          <a:prstGeom prst="rect">
            <a:avLst/>
          </a:prstGeom>
          <a:ln>
            <a:noFill/>
          </a:ln>
        </p:spPr>
      </p:pic>
    </p:spTree>
    <p:extLst>
      <p:ext uri="{BB962C8B-B14F-4D97-AF65-F5344CB8AC3E}">
        <p14:creationId xmlns:p14="http://schemas.microsoft.com/office/powerpoint/2010/main" val="2056467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XAND Bullets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5"/>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BULLET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9" name="Picture 8" descr="Taxand Master Logo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6356350"/>
            <a:ext cx="1433689" cy="233444"/>
          </a:xfrm>
          <a:prstGeom prst="rect">
            <a:avLst/>
          </a:prstGeom>
        </p:spPr>
      </p:pic>
      <p:pic>
        <p:nvPicPr>
          <p:cNvPr id="8" name="Picture 7" descr="graphic-background-new_whole.png"/>
          <p:cNvPicPr>
            <a:picLocks noChangeAspect="1"/>
          </p:cNvPicPr>
          <p:nvPr userDrawn="1"/>
        </p:nvPicPr>
        <p:blipFill rotWithShape="1">
          <a:blip r:embed="rId4">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3792163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XAND Graphic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GRAPHIC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9" name="Picture 8" descr="Taxand Master Logo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6356350"/>
            <a:ext cx="1433689" cy="233444"/>
          </a:xfrm>
          <a:prstGeom prst="rect">
            <a:avLst/>
          </a:prstGeom>
        </p:spPr>
      </p:pic>
      <p:pic>
        <p:nvPicPr>
          <p:cNvPr id="10" name="Picture 9" descr="graphic-background-new_whole.png"/>
          <p:cNvPicPr>
            <a:picLocks noChangeAspect="1"/>
          </p:cNvPicPr>
          <p:nvPr userDrawn="1"/>
        </p:nvPicPr>
        <p:blipFill rotWithShape="1">
          <a:blip r:embed="rId4">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2702525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XAND Table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TABLE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9" name="Picture 8" descr="Taxand Master Logo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6356350"/>
            <a:ext cx="1433689" cy="233444"/>
          </a:xfrm>
          <a:prstGeom prst="rect">
            <a:avLst/>
          </a:prstGeom>
        </p:spPr>
      </p:pic>
      <p:pic>
        <p:nvPicPr>
          <p:cNvPr id="10" name="Picture 9" descr="graphic-background-new_whole.png"/>
          <p:cNvPicPr>
            <a:picLocks noChangeAspect="1"/>
          </p:cNvPicPr>
          <p:nvPr userDrawn="1"/>
        </p:nvPicPr>
        <p:blipFill rotWithShape="1">
          <a:blip r:embed="rId4">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1963836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XAND Graph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9" name="Picture 8" descr="Taxand Master Logo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6356350"/>
            <a:ext cx="1433689" cy="233444"/>
          </a:xfrm>
          <a:prstGeom prst="rect">
            <a:avLst/>
          </a:prstGeom>
        </p:spPr>
      </p:pic>
      <p:pic>
        <p:nvPicPr>
          <p:cNvPr id="10" name="Picture 9" descr="graphic-background-new_whole.png"/>
          <p:cNvPicPr>
            <a:picLocks noChangeAspect="1"/>
          </p:cNvPicPr>
          <p:nvPr userDrawn="1"/>
        </p:nvPicPr>
        <p:blipFill rotWithShape="1">
          <a:blip r:embed="rId4">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97700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AXAND Text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sp>
        <p:nvSpPr>
          <p:cNvPr id="4" name="Footer Placeholder 3"/>
          <p:cNvSpPr>
            <a:spLocks noGrp="1"/>
          </p:cNvSpPr>
          <p:nvPr>
            <p:ph type="ftr" sz="quarter" idx="11"/>
          </p:nvPr>
        </p:nvSpPr>
        <p:spPr>
          <a:xfrm>
            <a:off x="4078111" y="6356350"/>
            <a:ext cx="4608689" cy="233444"/>
          </a:xfrm>
        </p:spPr>
        <p:txBody>
          <a:bodyPr/>
          <a:lstStyle>
            <a:lvl1pPr algn="l">
              <a:lnSpc>
                <a:spcPct val="80000"/>
              </a:lnSpc>
              <a:defRPr b="1" spc="-150">
                <a:solidFill>
                  <a:srgbClr val="0089BC"/>
                </a:solidFill>
                <a:latin typeface="Arial"/>
                <a:cs typeface="Arial"/>
              </a:defRPr>
            </a:lvl1pPr>
          </a:lstStyle>
          <a:p>
            <a:pPr algn="r"/>
            <a:r>
              <a:rPr lang="en-US" dirty="0"/>
              <a:t>TITLE</a:t>
            </a:r>
          </a:p>
        </p:txBody>
      </p:sp>
      <p:pic>
        <p:nvPicPr>
          <p:cNvPr id="9" name="Picture 8" descr="Taxand Master Logo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6356350"/>
            <a:ext cx="1433689" cy="233444"/>
          </a:xfrm>
          <a:prstGeom prst="rect">
            <a:avLst/>
          </a:prstGeom>
        </p:spPr>
      </p:pic>
      <p:pic>
        <p:nvPicPr>
          <p:cNvPr id="5" name="Picture 4" descr="graphic-background-new_whole.png"/>
          <p:cNvPicPr>
            <a:picLocks noChangeAspect="1"/>
          </p:cNvPicPr>
          <p:nvPr userDrawn="1"/>
        </p:nvPicPr>
        <p:blipFill rotWithShape="1">
          <a:blip r:embed="rId4">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268944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XAND Chapter Divid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pic>
        <p:nvPicPr>
          <p:cNvPr id="3" name="Picture 2" descr="graphic-background.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68914" y="273855"/>
            <a:ext cx="7875086" cy="6658857"/>
          </a:xfrm>
          <a:prstGeom prst="rect">
            <a:avLst/>
          </a:prstGeom>
        </p:spPr>
      </p:pic>
      <p:sp>
        <p:nvSpPr>
          <p:cNvPr id="2" name="Title 1"/>
          <p:cNvSpPr>
            <a:spLocks noGrp="1"/>
          </p:cNvSpPr>
          <p:nvPr>
            <p:ph type="title" hasCustomPrompt="1"/>
          </p:nvPr>
        </p:nvSpPr>
        <p:spPr>
          <a:xfrm>
            <a:off x="1675494" y="2310057"/>
            <a:ext cx="4644157" cy="2239920"/>
          </a:xfrm>
          <a:ln>
            <a:noFill/>
          </a:ln>
        </p:spPr>
        <p:txBody>
          <a:bodyPr>
            <a:normAutofit/>
          </a:bodyPr>
          <a:lstStyle>
            <a:lvl1pPr algn="l">
              <a:lnSpc>
                <a:spcPct val="80000"/>
              </a:lnSpc>
              <a:defRPr sz="5200" b="1" spc="-15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41554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XAND 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pic>
        <p:nvPicPr>
          <p:cNvPr id="5" name="Picture 4" descr="graphic-background-new_whole.png"/>
          <p:cNvPicPr>
            <a:picLocks noChangeAspect="1"/>
          </p:cNvPicPr>
          <p:nvPr userDrawn="1"/>
        </p:nvPicPr>
        <p:blipFill rotWithShape="1">
          <a:blip r:embed="rId2">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
        <p:nvSpPr>
          <p:cNvPr id="14" name="Segnaposto numero diapositiva 13">
            <a:extLst>
              <a:ext uri="{FF2B5EF4-FFF2-40B4-BE49-F238E27FC236}">
                <a16:creationId xmlns:a16="http://schemas.microsoft.com/office/drawing/2014/main" id="{04041061-F3E4-483F-BD15-8216A4C237C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C32DDD6-28A5-624E-A8AC-19C720EFB355}" type="slidenum">
              <a:rPr lang="en-US" smtClean="0"/>
              <a:pPr/>
              <a:t>‹N›</a:t>
            </a:fld>
            <a:endParaRPr lang="en-US"/>
          </a:p>
        </p:txBody>
      </p:sp>
      <p:pic>
        <p:nvPicPr>
          <p:cNvPr id="6" name="Immagine 5">
            <a:extLst>
              <a:ext uri="{FF2B5EF4-FFF2-40B4-BE49-F238E27FC236}">
                <a16:creationId xmlns:a16="http://schemas.microsoft.com/office/drawing/2014/main" id="{CDC3FDAC-F052-4992-B878-2F2896A038B4}"/>
              </a:ext>
            </a:extLst>
          </p:cNvPr>
          <p:cNvPicPr>
            <a:picLocks noChangeAspect="1"/>
          </p:cNvPicPr>
          <p:nvPr userDrawn="1"/>
        </p:nvPicPr>
        <p:blipFill>
          <a:blip r:embed="rId3"/>
          <a:stretch>
            <a:fillRect/>
          </a:stretch>
        </p:blipFill>
        <p:spPr>
          <a:xfrm>
            <a:off x="457200" y="6076786"/>
            <a:ext cx="727877" cy="615142"/>
          </a:xfrm>
          <a:prstGeom prst="rect">
            <a:avLst/>
          </a:prstGeom>
          <a:ln>
            <a:noFill/>
          </a:ln>
        </p:spPr>
      </p:pic>
    </p:spTree>
    <p:extLst>
      <p:ext uri="{BB962C8B-B14F-4D97-AF65-F5344CB8AC3E}">
        <p14:creationId xmlns:p14="http://schemas.microsoft.com/office/powerpoint/2010/main" val="199204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XAND Bullets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5"/>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BULLET STYLE</a:t>
            </a:r>
            <a:endParaRPr lang="en-US" dirty="0"/>
          </a:p>
        </p:txBody>
      </p:sp>
      <p:pic>
        <p:nvPicPr>
          <p:cNvPr id="8" name="Picture 7"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
        <p:nvSpPr>
          <p:cNvPr id="10" name="Segnaposto piè di pagina 9">
            <a:extLst>
              <a:ext uri="{FF2B5EF4-FFF2-40B4-BE49-F238E27FC236}">
                <a16:creationId xmlns:a16="http://schemas.microsoft.com/office/drawing/2014/main" id="{E1407D0F-2AC2-4E65-84A9-D59F8C08F04E}"/>
              </a:ext>
            </a:extLst>
          </p:cNvPr>
          <p:cNvSpPr>
            <a:spLocks noGrp="1"/>
          </p:cNvSpPr>
          <p:nvPr>
            <p:ph type="ftr" sz="quarter" idx="11"/>
          </p:nvPr>
        </p:nvSpPr>
        <p:spPr/>
        <p:txBody>
          <a:bodyPr/>
          <a:lstStyle/>
          <a:p>
            <a:endParaRPr lang="en-US"/>
          </a:p>
        </p:txBody>
      </p:sp>
      <p:sp>
        <p:nvSpPr>
          <p:cNvPr id="11" name="Segnaposto numero diapositiva 10">
            <a:extLst>
              <a:ext uri="{FF2B5EF4-FFF2-40B4-BE49-F238E27FC236}">
                <a16:creationId xmlns:a16="http://schemas.microsoft.com/office/drawing/2014/main" id="{7A2A9E07-4B90-4BCA-AF18-512A05D069B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C32DDD6-28A5-624E-A8AC-19C720EFB355}" type="slidenum">
              <a:rPr lang="en-US" smtClean="0"/>
              <a:pPr/>
              <a:t>‹N›</a:t>
            </a:fld>
            <a:endParaRPr lang="en-US"/>
          </a:p>
        </p:txBody>
      </p:sp>
    </p:spTree>
    <p:extLst>
      <p:ext uri="{BB962C8B-B14F-4D97-AF65-F5344CB8AC3E}">
        <p14:creationId xmlns:p14="http://schemas.microsoft.com/office/powerpoint/2010/main" val="264763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XAND Graphic pag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l="2490" t="1814" r="6844" b="1733"/>
          <a:stretch/>
        </p:blipFill>
        <p:spPr>
          <a:xfrm>
            <a:off x="0" y="0"/>
            <a:ext cx="9144000" cy="6858000"/>
          </a:xfrm>
          <a:prstGeom prst="rect">
            <a:avLst/>
          </a:prstGeom>
        </p:spPr>
      </p:pic>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GRAPHIC STYLE</a:t>
            </a:r>
            <a:endParaRPr lang="en-US" dirty="0"/>
          </a:p>
        </p:txBody>
      </p:sp>
      <p:pic>
        <p:nvPicPr>
          <p:cNvPr id="10" name="Picture 9"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104498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XAND Tab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TABLE STYLE</a:t>
            </a:r>
            <a:endParaRPr lang="en-US" dirty="0"/>
          </a:p>
        </p:txBody>
      </p:sp>
      <p:pic>
        <p:nvPicPr>
          <p:cNvPr id="10" name="Picture 9" descr="graphic-background-new_whole.png"/>
          <p:cNvPicPr>
            <a:picLocks noChangeAspect="1"/>
          </p:cNvPicPr>
          <p:nvPr userDrawn="1"/>
        </p:nvPicPr>
        <p:blipFill rotWithShape="1">
          <a:blip r:embed="rId3">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Tree>
    <p:extLst>
      <p:ext uri="{BB962C8B-B14F-4D97-AF65-F5344CB8AC3E}">
        <p14:creationId xmlns:p14="http://schemas.microsoft.com/office/powerpoint/2010/main" val="25104070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XAND Graph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500416"/>
            <a:ext cx="6527800" cy="938917"/>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 STYLE</a:t>
            </a:r>
            <a:endParaRPr lang="en-US" dirty="0"/>
          </a:p>
        </p:txBody>
      </p:sp>
      <p:pic>
        <p:nvPicPr>
          <p:cNvPr id="10" name="Picture 9" descr="graphic-background-new_whole.png"/>
          <p:cNvPicPr>
            <a:picLocks noChangeAspect="1"/>
          </p:cNvPicPr>
          <p:nvPr userDrawn="1"/>
        </p:nvPicPr>
        <p:blipFill rotWithShape="1">
          <a:blip r:embed="rId2">
            <a:extLst>
              <a:ext uri="{28A0092B-C50C-407E-A947-70E740481C1C}">
                <a14:useLocalDpi xmlns:a14="http://schemas.microsoft.com/office/drawing/2010/main" val="0"/>
              </a:ext>
            </a:extLst>
          </a:blip>
          <a:srcRect t="22947" r="10401"/>
          <a:stretch/>
        </p:blipFill>
        <p:spPr>
          <a:xfrm>
            <a:off x="7344638" y="1"/>
            <a:ext cx="1799362" cy="1308424"/>
          </a:xfrm>
          <a:prstGeom prst="rect">
            <a:avLst/>
          </a:prstGeom>
        </p:spPr>
      </p:pic>
      <p:sp>
        <p:nvSpPr>
          <p:cNvPr id="5" name="Segnaposto numero diapositiva 4">
            <a:extLst>
              <a:ext uri="{FF2B5EF4-FFF2-40B4-BE49-F238E27FC236}">
                <a16:creationId xmlns:a16="http://schemas.microsoft.com/office/drawing/2014/main" id="{0069ED5E-0AF4-4888-9222-7361A7575250}"/>
              </a:ext>
            </a:extLst>
          </p:cNvPr>
          <p:cNvSpPr>
            <a:spLocks noGrp="1"/>
          </p:cNvSpPr>
          <p:nvPr>
            <p:ph type="sldNum" sz="quarter" idx="13"/>
          </p:nvPr>
        </p:nvSpPr>
        <p:spPr/>
        <p:txBody>
          <a:bodyPr/>
          <a:lstStyle>
            <a:lvl1pPr>
              <a:defRPr>
                <a:latin typeface="Arial" panose="020B0604020202020204" pitchFamily="34" charset="0"/>
                <a:cs typeface="Arial" panose="020B0604020202020204" pitchFamily="34" charset="0"/>
              </a:defRPr>
            </a:lvl1pPr>
          </a:lstStyle>
          <a:p>
            <a:fld id="{9C32DDD6-28A5-624E-A8AC-19C720EFB355}" type="slidenum">
              <a:rPr lang="en-US" smtClean="0"/>
              <a:pPr/>
              <a:t>‹N›</a:t>
            </a:fld>
            <a:endParaRPr lang="en-US"/>
          </a:p>
        </p:txBody>
      </p:sp>
      <p:pic>
        <p:nvPicPr>
          <p:cNvPr id="6" name="Immagine 5">
            <a:extLst>
              <a:ext uri="{FF2B5EF4-FFF2-40B4-BE49-F238E27FC236}">
                <a16:creationId xmlns:a16="http://schemas.microsoft.com/office/drawing/2014/main" id="{3D697A64-ACF6-4895-944D-B274A60ABC92}"/>
              </a:ext>
            </a:extLst>
          </p:cNvPr>
          <p:cNvPicPr>
            <a:picLocks noChangeAspect="1"/>
          </p:cNvPicPr>
          <p:nvPr userDrawn="1"/>
        </p:nvPicPr>
        <p:blipFill>
          <a:blip r:embed="rId3"/>
          <a:stretch>
            <a:fillRect/>
          </a:stretch>
        </p:blipFill>
        <p:spPr>
          <a:xfrm>
            <a:off x="457200" y="6076786"/>
            <a:ext cx="727877" cy="615142"/>
          </a:xfrm>
          <a:prstGeom prst="rect">
            <a:avLst/>
          </a:prstGeom>
          <a:ln>
            <a:noFill/>
          </a:ln>
        </p:spPr>
      </p:pic>
    </p:spTree>
    <p:extLst>
      <p:ext uri="{BB962C8B-B14F-4D97-AF65-F5344CB8AC3E}">
        <p14:creationId xmlns:p14="http://schemas.microsoft.com/office/powerpoint/2010/main" val="137412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AXAND Cover slide">
    <p:spTree>
      <p:nvGrpSpPr>
        <p:cNvPr id="1" name=""/>
        <p:cNvGrpSpPr/>
        <p:nvPr/>
      </p:nvGrpSpPr>
      <p:grpSpPr>
        <a:xfrm>
          <a:off x="0" y="0"/>
          <a:ext cx="0" cy="0"/>
          <a:chOff x="0" y="0"/>
          <a:chExt cx="0" cy="0"/>
        </a:xfrm>
      </p:grpSpPr>
      <p:pic>
        <p:nvPicPr>
          <p:cNvPr id="9" name="Picture 8" descr="iStock-517418320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6894434"/>
          </a:xfrm>
          <a:prstGeom prst="rect">
            <a:avLst/>
          </a:prstGeom>
        </p:spPr>
      </p:pic>
      <p:pic>
        <p:nvPicPr>
          <p:cNvPr id="15" name="Picture 14" descr="Your global tax partner White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2914" y="6367834"/>
            <a:ext cx="3594327" cy="297608"/>
          </a:xfrm>
          <a:prstGeom prst="rect">
            <a:avLst/>
          </a:prstGeom>
        </p:spPr>
      </p:pic>
      <p:pic>
        <p:nvPicPr>
          <p:cNvPr id="4" name="Picture 3" descr="cover-graphic-background.png"/>
          <p:cNvPicPr>
            <a:picLocks noChangeAspect="1"/>
          </p:cNvPicPr>
          <p:nvPr userDrawn="1"/>
        </p:nvPicPr>
        <p:blipFill rotWithShape="1">
          <a:blip r:embed="rId4" cstate="print">
            <a:extLst>
              <a:ext uri="{28A0092B-C50C-407E-A947-70E740481C1C}">
                <a14:useLocalDpi xmlns:a14="http://schemas.microsoft.com/office/drawing/2010/main"/>
              </a:ext>
            </a:extLst>
          </a:blip>
          <a:srcRect t="9395" b="6481"/>
          <a:stretch/>
        </p:blipFill>
        <p:spPr>
          <a:xfrm>
            <a:off x="645827" y="905129"/>
            <a:ext cx="8005113" cy="5694167"/>
          </a:xfrm>
          <a:prstGeom prst="rect">
            <a:avLst/>
          </a:prstGeom>
        </p:spPr>
      </p:pic>
      <p:sp>
        <p:nvSpPr>
          <p:cNvPr id="2" name="Title 1"/>
          <p:cNvSpPr>
            <a:spLocks noGrp="1"/>
          </p:cNvSpPr>
          <p:nvPr>
            <p:ph type="ctrTitle" hasCustomPrompt="1"/>
          </p:nvPr>
        </p:nvSpPr>
        <p:spPr>
          <a:xfrm>
            <a:off x="1045012" y="1940569"/>
            <a:ext cx="4510019" cy="3026304"/>
          </a:xfrm>
        </p:spPr>
        <p:txBody>
          <a:bodyPr>
            <a:normAutofit/>
          </a:bodyPr>
          <a:lstStyle>
            <a:lvl1pPr algn="l">
              <a:lnSpc>
                <a:spcPct val="80000"/>
              </a:lnSpc>
              <a:defRPr sz="5200" b="1" cap="all" spc="-150">
                <a:solidFill>
                  <a:srgbClr val="FFFFFF"/>
                </a:solidFill>
                <a:latin typeface="Arial"/>
                <a:cs typeface="Arial"/>
              </a:defRPr>
            </a:lvl1pPr>
          </a:lstStyle>
          <a:p>
            <a:r>
              <a:rPr lang="en-GB" dirty="0"/>
              <a:t>COVER TITLE GOES HERE</a:t>
            </a:r>
            <a:endParaRPr lang="en-US" dirty="0"/>
          </a:p>
        </p:txBody>
      </p:sp>
      <p:sp>
        <p:nvSpPr>
          <p:cNvPr id="3" name="Subtitle 2"/>
          <p:cNvSpPr>
            <a:spLocks noGrp="1"/>
          </p:cNvSpPr>
          <p:nvPr>
            <p:ph type="subTitle" idx="1" hasCustomPrompt="1"/>
          </p:nvPr>
        </p:nvSpPr>
        <p:spPr>
          <a:xfrm>
            <a:off x="5865473" y="4305153"/>
            <a:ext cx="2217369" cy="1342612"/>
          </a:xfrm>
        </p:spPr>
        <p:txBody>
          <a:bodyPr>
            <a:normAutofit/>
          </a:bodyPr>
          <a:lstStyle>
            <a:lvl1pPr marL="0" indent="0" algn="l">
              <a:lnSpc>
                <a:spcPct val="80000"/>
              </a:lnSpc>
              <a:buNone/>
              <a:defRPr sz="2000" b="1" cap="all" spc="-15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BY </a:t>
            </a:r>
          </a:p>
        </p:txBody>
      </p:sp>
      <p:pic>
        <p:nvPicPr>
          <p:cNvPr id="8" name="Immagine 7">
            <a:extLst>
              <a:ext uri="{FF2B5EF4-FFF2-40B4-BE49-F238E27FC236}">
                <a16:creationId xmlns:a16="http://schemas.microsoft.com/office/drawing/2014/main" id="{84655507-36A2-449D-B66A-1203CA8D1A25}"/>
              </a:ext>
            </a:extLst>
          </p:cNvPr>
          <p:cNvPicPr>
            <a:picLocks noChangeAspect="1"/>
          </p:cNvPicPr>
          <p:nvPr userDrawn="1"/>
        </p:nvPicPr>
        <p:blipFill>
          <a:blip r:embed="rId5"/>
          <a:stretch>
            <a:fillRect/>
          </a:stretch>
        </p:blipFill>
        <p:spPr>
          <a:xfrm>
            <a:off x="7792750" y="134072"/>
            <a:ext cx="1126278" cy="951838"/>
          </a:xfrm>
          <a:prstGeom prst="rect">
            <a:avLst/>
          </a:prstGeom>
          <a:ln>
            <a:noFill/>
          </a:ln>
        </p:spPr>
      </p:pic>
    </p:spTree>
    <p:extLst>
      <p:ext uri="{BB962C8B-B14F-4D97-AF65-F5344CB8AC3E}">
        <p14:creationId xmlns:p14="http://schemas.microsoft.com/office/powerpoint/2010/main" val="4340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2A3E9-8CE4-BB43-89D3-45E5902600F6}" type="datetimeFigureOut">
              <a:rPr lang="en-US" smtClean="0"/>
              <a:t>10/9/2018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2DDD6-28A5-624E-A8AC-19C720EFB355}" type="slidenum">
              <a:rPr lang="en-US" smtClean="0"/>
              <a:t>‹N›</a:t>
            </a:fld>
            <a:endParaRPr lang="en-US"/>
          </a:p>
        </p:txBody>
      </p:sp>
    </p:spTree>
    <p:extLst>
      <p:ext uri="{BB962C8B-B14F-4D97-AF65-F5344CB8AC3E}">
        <p14:creationId xmlns:p14="http://schemas.microsoft.com/office/powerpoint/2010/main" val="2251580503"/>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50" r:id="rId3"/>
    <p:sldLayoutId id="2147483651" r:id="rId4"/>
    <p:sldLayoutId id="2147483652" r:id="rId5"/>
    <p:sldLayoutId id="2147483653" r:id="rId6"/>
    <p:sldLayoutId id="2147483654" r:id="rId7"/>
    <p:sldLayoutId id="214748365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2A3E9-8CE4-BB43-89D3-45E5902600F6}" type="datetimeFigureOut">
              <a:rPr lang="en-US" smtClean="0"/>
              <a:t>10/9/2018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2DDD6-28A5-624E-A8AC-19C720EFB355}" type="slidenum">
              <a:rPr lang="en-US" smtClean="0"/>
              <a:t>‹N›</a:t>
            </a:fld>
            <a:endParaRPr lang="en-US"/>
          </a:p>
        </p:txBody>
      </p:sp>
    </p:spTree>
    <p:extLst>
      <p:ext uri="{BB962C8B-B14F-4D97-AF65-F5344CB8AC3E}">
        <p14:creationId xmlns:p14="http://schemas.microsoft.com/office/powerpoint/2010/main" val="1565125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1097" y="2141978"/>
            <a:ext cx="4510019" cy="3026304"/>
          </a:xfrm>
        </p:spPr>
        <p:txBody>
          <a:bodyPr wrap="square">
            <a:noAutofit/>
          </a:bodyPr>
          <a:lstStyle/>
          <a:p>
            <a:r>
              <a:rPr lang="it-IT" sz="4000" cap="small" dirty="0"/>
              <a:t>le linee guida italiane in materia di prezzi di trasferimento: </a:t>
            </a:r>
            <a:br>
              <a:rPr lang="it-IT" sz="4000" cap="small" dirty="0"/>
            </a:br>
            <a:r>
              <a:rPr lang="it-IT" sz="4000" cap="small" dirty="0"/>
              <a:t>il decreto ministeriale</a:t>
            </a:r>
            <a:r>
              <a:rPr lang="en-US" sz="4000" dirty="0"/>
              <a:t>	</a:t>
            </a:r>
          </a:p>
        </p:txBody>
      </p:sp>
      <p:sp>
        <p:nvSpPr>
          <p:cNvPr id="4" name="TextBox 3"/>
          <p:cNvSpPr txBox="1"/>
          <p:nvPr/>
        </p:nvSpPr>
        <p:spPr>
          <a:xfrm>
            <a:off x="5876171" y="4506716"/>
            <a:ext cx="2380017" cy="313932"/>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b="1" spc="-150" dirty="0">
                <a:solidFill>
                  <a:prstClr val="white"/>
                </a:solidFill>
                <a:latin typeface="Arial"/>
                <a:cs typeface="Arial"/>
              </a:rPr>
              <a:t>Alfredo </a:t>
            </a:r>
            <a:r>
              <a:rPr lang="it-IT" b="1" spc="-150" dirty="0">
                <a:solidFill>
                  <a:prstClr val="white"/>
                </a:solidFill>
                <a:latin typeface="Arial"/>
                <a:cs typeface="Arial"/>
              </a:rPr>
              <a:t>Fossati</a:t>
            </a:r>
            <a:endParaRPr kumimoji="0" lang="it-IT" sz="1800" b="1" i="0" u="none" strike="noStrike" kern="1200" cap="none" spc="-150" normalizeH="0" baseline="0" dirty="0">
              <a:ln>
                <a:noFill/>
              </a:ln>
              <a:solidFill>
                <a:prstClr val="white"/>
              </a:solidFill>
              <a:effectLst/>
              <a:uLnTx/>
              <a:uFillTx/>
              <a:latin typeface="Arial"/>
              <a:ea typeface="+mn-ea"/>
              <a:cs typeface="Arial"/>
            </a:endParaRPr>
          </a:p>
        </p:txBody>
      </p:sp>
      <p:sp>
        <p:nvSpPr>
          <p:cNvPr id="5" name="TextBox 4"/>
          <p:cNvSpPr txBox="1"/>
          <p:nvPr/>
        </p:nvSpPr>
        <p:spPr>
          <a:xfrm>
            <a:off x="5896335" y="4995158"/>
            <a:ext cx="2158285" cy="346249"/>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150" normalizeH="0" baseline="0" noProof="0" dirty="0">
                <a:ln>
                  <a:noFill/>
                </a:ln>
                <a:solidFill>
                  <a:prstClr val="white"/>
                </a:solidFill>
                <a:effectLst/>
                <a:uLnTx/>
                <a:uFillTx/>
                <a:latin typeface="Arial"/>
                <a:ea typeface="+mn-ea"/>
                <a:cs typeface="Arial"/>
              </a:rPr>
              <a:t>9 </a:t>
            </a:r>
            <a:r>
              <a:rPr kumimoji="0" lang="it-IT" sz="1800" b="1" i="0" u="none" strike="noStrike" kern="1200" cap="none" spc="-150" normalizeH="0" baseline="0" dirty="0">
                <a:ln>
                  <a:noFill/>
                </a:ln>
                <a:solidFill>
                  <a:prstClr val="white"/>
                </a:solidFill>
                <a:effectLst/>
                <a:uLnTx/>
                <a:uFillTx/>
                <a:latin typeface="Arial"/>
                <a:ea typeface="+mn-ea"/>
                <a:cs typeface="Arial"/>
              </a:rPr>
              <a:t>ottobre</a:t>
            </a:r>
            <a:r>
              <a:rPr kumimoji="0" lang="en-US" sz="1800" b="1" i="0" u="none" strike="noStrike" kern="1200" cap="none" spc="-150" normalizeH="0" baseline="0" noProof="0" dirty="0">
                <a:ln>
                  <a:noFill/>
                </a:ln>
                <a:solidFill>
                  <a:prstClr val="white"/>
                </a:solidFill>
                <a:effectLst/>
                <a:uLnTx/>
                <a:uFillTx/>
                <a:latin typeface="Arial"/>
                <a:ea typeface="+mn-ea"/>
                <a:cs typeface="Arial"/>
              </a:rPr>
              <a:t> 2018</a:t>
            </a:r>
          </a:p>
        </p:txBody>
      </p:sp>
      <p:cxnSp>
        <p:nvCxnSpPr>
          <p:cNvPr id="6" name="Straight Connector 5"/>
          <p:cNvCxnSpPr/>
          <p:nvPr/>
        </p:nvCxnSpPr>
        <p:spPr>
          <a:xfrm>
            <a:off x="5997119" y="4940748"/>
            <a:ext cx="1879977"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90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ART 5 – </a:t>
            </a:r>
            <a:r>
              <a:rPr lang="it-IT" sz="2800" dirty="0"/>
              <a:t> Aggregazione delle Operazioni</a:t>
            </a:r>
          </a:p>
        </p:txBody>
      </p:sp>
      <p:sp>
        <p:nvSpPr>
          <p:cNvPr id="5" name="CasellaDiTesto 4">
            <a:extLst>
              <a:ext uri="{FF2B5EF4-FFF2-40B4-BE49-F238E27FC236}">
                <a16:creationId xmlns:a16="http://schemas.microsoft.com/office/drawing/2014/main" id="{C75A235F-2E28-4D37-B972-4F865B0994A1}"/>
              </a:ext>
            </a:extLst>
          </p:cNvPr>
          <p:cNvSpPr txBox="1"/>
          <p:nvPr/>
        </p:nvSpPr>
        <p:spPr>
          <a:xfrm>
            <a:off x="5239699" y="2783227"/>
            <a:ext cx="3447101"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1400" b="1" dirty="0">
                <a:solidFill>
                  <a:schemeClr val="bg1"/>
                </a:solidFill>
                <a:latin typeface="Arial"/>
                <a:cs typeface="Arial"/>
              </a:rPr>
              <a:t>DEVONO ESSERE AGGREGATE IN MANIERA UNITARIA</a:t>
            </a:r>
            <a:endParaRPr lang="it-IT" sz="1400" b="1" dirty="0">
              <a:solidFill>
                <a:schemeClr val="bg1"/>
              </a:solidFill>
            </a:endParaRPr>
          </a:p>
        </p:txBody>
      </p:sp>
      <p:sp>
        <p:nvSpPr>
          <p:cNvPr id="6" name="Rettangolo 5">
            <a:extLst>
              <a:ext uri="{FF2B5EF4-FFF2-40B4-BE49-F238E27FC236}">
                <a16:creationId xmlns:a16="http://schemas.microsoft.com/office/drawing/2014/main" id="{C4AA3E30-D6C8-4FB5-BEEF-81F19DCB0BC2}"/>
              </a:ext>
            </a:extLst>
          </p:cNvPr>
          <p:cNvSpPr/>
          <p:nvPr/>
        </p:nvSpPr>
        <p:spPr>
          <a:xfrm>
            <a:off x="4909001" y="5293768"/>
            <a:ext cx="2710999" cy="276999"/>
          </a:xfrm>
          <a:prstGeom prst="rect">
            <a:avLst/>
          </a:prstGeom>
        </p:spPr>
        <p:txBody>
          <a:bodyPr wrap="none">
            <a:spAutoFit/>
          </a:bodyPr>
          <a:lstStyle/>
          <a:p>
            <a:r>
              <a:rPr lang="it-IT" sz="1200" dirty="0">
                <a:solidFill>
                  <a:srgbClr val="1A1A1A"/>
                </a:solidFill>
                <a:latin typeface="Arial"/>
                <a:cs typeface="Arial"/>
              </a:rPr>
              <a:t>[§ 3.9 e seguenti Linee Guida OCSE]</a:t>
            </a:r>
            <a:endParaRPr lang="it-IT" sz="1200" dirty="0"/>
          </a:p>
        </p:txBody>
      </p:sp>
      <p:sp>
        <p:nvSpPr>
          <p:cNvPr id="8" name="Rettangolo 7">
            <a:extLst>
              <a:ext uri="{FF2B5EF4-FFF2-40B4-BE49-F238E27FC236}">
                <a16:creationId xmlns:a16="http://schemas.microsoft.com/office/drawing/2014/main" id="{A18B18FE-40FB-4139-A2CC-BBE2A90ECFBA}"/>
              </a:ext>
            </a:extLst>
          </p:cNvPr>
          <p:cNvSpPr/>
          <p:nvPr/>
        </p:nvSpPr>
        <p:spPr>
          <a:xfrm>
            <a:off x="756764" y="4102214"/>
            <a:ext cx="3564224" cy="1258871"/>
          </a:xfrm>
          <a:prstGeom prst="rect">
            <a:avLst/>
          </a:prstGeom>
          <a:ln>
            <a:noFill/>
            <a:prstDash val="lgDash"/>
          </a:ln>
        </p:spPr>
        <p:txBody>
          <a:bodyPr wrap="square">
            <a:spAutoFit/>
          </a:bodyPr>
          <a:lstStyle/>
          <a:p>
            <a:pPr algn="just">
              <a:lnSpc>
                <a:spcPct val="110000"/>
              </a:lnSpc>
              <a:spcBef>
                <a:spcPts val="600"/>
              </a:spcBef>
              <a:spcAft>
                <a:spcPts val="600"/>
              </a:spcAft>
            </a:pPr>
            <a:r>
              <a:rPr lang="it-IT" sz="1400" b="1" dirty="0">
                <a:latin typeface="Arial" panose="020B0604020202020204" pitchFamily="34" charset="0"/>
                <a:cs typeface="Arial" panose="020B0604020202020204" pitchFamily="34" charset="0"/>
              </a:rPr>
              <a:t>IN ATTESA DI CHIARIMENTI</a:t>
            </a:r>
            <a:r>
              <a:rPr lang="it-IT" sz="1400" dirty="0">
                <a:latin typeface="Arial" panose="020B0604020202020204" pitchFamily="34" charset="0"/>
                <a:cs typeface="Arial" panose="020B0604020202020204" pitchFamily="34" charset="0"/>
              </a:rPr>
              <a:t>: esempi di «operazioni strettamente» legate o che formano un «complesso unitario» in funzione della loro possibile aggregazione e valorizzazione</a:t>
            </a:r>
          </a:p>
        </p:txBody>
      </p:sp>
      <p:sp>
        <p:nvSpPr>
          <p:cNvPr id="9" name="Freeform 112">
            <a:extLst>
              <a:ext uri="{FF2B5EF4-FFF2-40B4-BE49-F238E27FC236}">
                <a16:creationId xmlns:a16="http://schemas.microsoft.com/office/drawing/2014/main" id="{9B7462D3-191C-4482-BA4E-CB717C0B0504}"/>
              </a:ext>
            </a:extLst>
          </p:cNvPr>
          <p:cNvSpPr>
            <a:spLocks noChangeAspect="1"/>
          </p:cNvSpPr>
          <p:nvPr/>
        </p:nvSpPr>
        <p:spPr bwMode="auto">
          <a:xfrm>
            <a:off x="392519" y="4207090"/>
            <a:ext cx="364244" cy="558666"/>
          </a:xfrm>
          <a:custGeom>
            <a:avLst/>
            <a:gdLst>
              <a:gd name="T0" fmla="*/ 2147483647 w 3092"/>
              <a:gd name="T1" fmla="*/ 2147483647 h 4763"/>
              <a:gd name="T2" fmla="*/ 2147483647 w 3092"/>
              <a:gd name="T3" fmla="*/ 2147483647 h 4763"/>
              <a:gd name="T4" fmla="*/ 2147483647 w 3092"/>
              <a:gd name="T5" fmla="*/ 2147483647 h 4763"/>
              <a:gd name="T6" fmla="*/ 0 w 3092"/>
              <a:gd name="T7" fmla="*/ 2147483647 h 4763"/>
              <a:gd name="T8" fmla="*/ 2147483647 w 3092"/>
              <a:gd name="T9" fmla="*/ 2147483647 h 4763"/>
              <a:gd name="T10" fmla="*/ 2147483647 w 3092"/>
              <a:gd name="T11" fmla="*/ 2147483647 h 4763"/>
              <a:gd name="T12" fmla="*/ 2147483647 w 3092"/>
              <a:gd name="T13" fmla="*/ 0 h 4763"/>
              <a:gd name="T14" fmla="*/ 2147483647 w 3092"/>
              <a:gd name="T15" fmla="*/ 0 h 4763"/>
              <a:gd name="T16" fmla="*/ 2147483647 w 3092"/>
              <a:gd name="T17" fmla="*/ 2147483647 h 4763"/>
              <a:gd name="T18" fmla="*/ 2147483647 w 3092"/>
              <a:gd name="T19" fmla="*/ 2147483647 h 4763"/>
              <a:gd name="T20" fmla="*/ 2147483647 w 3092"/>
              <a:gd name="T21" fmla="*/ 2147483647 h 4763"/>
              <a:gd name="T22" fmla="*/ 2147483647 w 3092"/>
              <a:gd name="T23" fmla="*/ 2147483647 h 4763"/>
              <a:gd name="T24" fmla="*/ 2147483647 w 3092"/>
              <a:gd name="T25" fmla="*/ 2147483647 h 4763"/>
              <a:gd name="T26" fmla="*/ 2147483647 w 3092"/>
              <a:gd name="T27" fmla="*/ 2147483647 h 4763"/>
              <a:gd name="T28" fmla="*/ 2147483647 w 3092"/>
              <a:gd name="T29" fmla="*/ 2147483647 h 4763"/>
              <a:gd name="T30" fmla="*/ 2147483647 w 3092"/>
              <a:gd name="T31" fmla="*/ 0 h 4763"/>
              <a:gd name="T32" fmla="*/ 2147483647 w 3092"/>
              <a:gd name="T33" fmla="*/ 0 h 4763"/>
              <a:gd name="T34" fmla="*/ 2147483647 w 3092"/>
              <a:gd name="T35" fmla="*/ 2147483647 h 47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2"/>
              <a:gd name="T55" fmla="*/ 0 h 4763"/>
              <a:gd name="T56" fmla="*/ 3092 w 3092"/>
              <a:gd name="T57" fmla="*/ 4763 h 47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2" h="4763">
                <a:moveTo>
                  <a:pt x="1700" y="1760"/>
                </a:moveTo>
                <a:lnTo>
                  <a:pt x="3092" y="1760"/>
                </a:lnTo>
                <a:lnTo>
                  <a:pt x="121" y="4763"/>
                </a:lnTo>
                <a:lnTo>
                  <a:pt x="0" y="4689"/>
                </a:lnTo>
                <a:lnTo>
                  <a:pt x="863" y="2859"/>
                </a:lnTo>
                <a:lnTo>
                  <a:pt x="11" y="2859"/>
                </a:lnTo>
                <a:lnTo>
                  <a:pt x="992" y="0"/>
                </a:lnTo>
                <a:lnTo>
                  <a:pt x="1192" y="0"/>
                </a:lnTo>
                <a:lnTo>
                  <a:pt x="282" y="2666"/>
                </a:lnTo>
                <a:lnTo>
                  <a:pt x="1168" y="2666"/>
                </a:lnTo>
                <a:lnTo>
                  <a:pt x="353" y="4393"/>
                </a:lnTo>
                <a:lnTo>
                  <a:pt x="2861" y="1857"/>
                </a:lnTo>
                <a:lnTo>
                  <a:pt x="1523" y="1857"/>
                </a:lnTo>
                <a:lnTo>
                  <a:pt x="2665" y="97"/>
                </a:lnTo>
                <a:lnTo>
                  <a:pt x="1362" y="97"/>
                </a:lnTo>
                <a:lnTo>
                  <a:pt x="1395" y="0"/>
                </a:lnTo>
                <a:lnTo>
                  <a:pt x="2842" y="0"/>
                </a:lnTo>
                <a:lnTo>
                  <a:pt x="1700" y="1760"/>
                </a:lnTo>
                <a:close/>
              </a:path>
            </a:pathLst>
          </a:custGeom>
          <a:solidFill>
            <a:schemeClr val="accent3"/>
          </a:solidFill>
          <a:ln w="9525">
            <a:noFill/>
            <a:round/>
            <a:headEnd/>
            <a:tailEnd/>
          </a:ln>
        </p:spPr>
        <p:txBody>
          <a:bodyPr/>
          <a:lstStyle/>
          <a:p>
            <a:endParaRPr lang="de-DE"/>
          </a:p>
        </p:txBody>
      </p:sp>
      <p:sp>
        <p:nvSpPr>
          <p:cNvPr id="10" name="TextBox 2">
            <a:extLst>
              <a:ext uri="{FF2B5EF4-FFF2-40B4-BE49-F238E27FC236}">
                <a16:creationId xmlns:a16="http://schemas.microsoft.com/office/drawing/2014/main" id="{D9505E95-6328-442D-8378-CE3477D869A9}"/>
              </a:ext>
            </a:extLst>
          </p:cNvPr>
          <p:cNvSpPr txBox="1"/>
          <p:nvPr/>
        </p:nvSpPr>
        <p:spPr>
          <a:xfrm>
            <a:off x="392519" y="1670207"/>
            <a:ext cx="4071905" cy="1650003"/>
          </a:xfrm>
          <a:prstGeom prst="rect">
            <a:avLst/>
          </a:prstGeom>
          <a:noFill/>
        </p:spPr>
        <p:txBody>
          <a:bodyPr wrap="square" rtlCol="0">
            <a:spAutoFit/>
          </a:bodyPr>
          <a:lstStyle/>
          <a:p>
            <a:pPr algn="just">
              <a:lnSpc>
                <a:spcPct val="110000"/>
              </a:lnSpc>
              <a:spcBef>
                <a:spcPts val="600"/>
              </a:spcBef>
              <a:spcAft>
                <a:spcPts val="600"/>
              </a:spcAft>
            </a:pPr>
            <a:r>
              <a:rPr lang="it-IT" sz="1500" dirty="0">
                <a:solidFill>
                  <a:srgbClr val="1A1A1A"/>
                </a:solidFill>
                <a:latin typeface="Arial"/>
                <a:cs typeface="Arial"/>
              </a:rPr>
              <a:t>L’articolo 5 stabilisce che nel caso in cui un’impresa associata realizza due o più operazioni controllate che risultano tra loro </a:t>
            </a:r>
          </a:p>
          <a:p>
            <a:pPr marL="342900" indent="-342900" algn="just">
              <a:lnSpc>
                <a:spcPct val="110000"/>
              </a:lnSpc>
              <a:spcBef>
                <a:spcPts val="600"/>
              </a:spcBef>
              <a:spcAft>
                <a:spcPts val="600"/>
              </a:spcAft>
              <a:buBlip>
                <a:blip r:embed="rId2"/>
              </a:buBlip>
            </a:pPr>
            <a:r>
              <a:rPr lang="it-IT" sz="1500" dirty="0">
                <a:solidFill>
                  <a:srgbClr val="1A1A1A"/>
                </a:solidFill>
                <a:latin typeface="Arial"/>
                <a:cs typeface="Arial"/>
              </a:rPr>
              <a:t>economicamente strettamente legate o </a:t>
            </a:r>
          </a:p>
          <a:p>
            <a:pPr marL="342900" indent="-342900" algn="just">
              <a:lnSpc>
                <a:spcPct val="110000"/>
              </a:lnSpc>
              <a:spcBef>
                <a:spcPts val="600"/>
              </a:spcBef>
              <a:spcAft>
                <a:spcPts val="600"/>
              </a:spcAft>
              <a:buBlip>
                <a:blip r:embed="rId2"/>
              </a:buBlip>
            </a:pPr>
            <a:r>
              <a:rPr lang="it-IT" sz="1500" dirty="0">
                <a:solidFill>
                  <a:srgbClr val="1A1A1A"/>
                </a:solidFill>
                <a:latin typeface="Arial"/>
                <a:cs typeface="Arial"/>
              </a:rPr>
              <a:t>formano «complesso unitario» </a:t>
            </a:r>
          </a:p>
        </p:txBody>
      </p:sp>
      <p:sp>
        <p:nvSpPr>
          <p:cNvPr id="11" name="Left Brace 57">
            <a:extLst>
              <a:ext uri="{FF2B5EF4-FFF2-40B4-BE49-F238E27FC236}">
                <a16:creationId xmlns:a16="http://schemas.microsoft.com/office/drawing/2014/main" id="{FF4B0D58-A3D6-4D6F-B89C-5889A068F465}"/>
              </a:ext>
            </a:extLst>
          </p:cNvPr>
          <p:cNvSpPr/>
          <p:nvPr/>
        </p:nvSpPr>
        <p:spPr>
          <a:xfrm rot="10800000">
            <a:off x="4572000" y="2634237"/>
            <a:ext cx="188260" cy="938917"/>
          </a:xfrm>
          <a:prstGeom prst="leftBrace">
            <a:avLst>
              <a:gd name="adj1" fmla="val 101731"/>
              <a:gd name="adj2" fmla="val 50000"/>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b="1" dirty="0">
              <a:solidFill>
                <a:schemeClr val="bg1"/>
              </a:solidFill>
            </a:endParaRPr>
          </a:p>
        </p:txBody>
      </p:sp>
      <p:sp>
        <p:nvSpPr>
          <p:cNvPr id="12" name="TextBox 2">
            <a:extLst>
              <a:ext uri="{FF2B5EF4-FFF2-40B4-BE49-F238E27FC236}">
                <a16:creationId xmlns:a16="http://schemas.microsoft.com/office/drawing/2014/main" id="{419E1B32-9A67-40B8-86D3-04A1903E7F16}"/>
              </a:ext>
            </a:extLst>
          </p:cNvPr>
          <p:cNvSpPr txBox="1"/>
          <p:nvPr/>
        </p:nvSpPr>
        <p:spPr>
          <a:xfrm>
            <a:off x="4897455" y="4094643"/>
            <a:ext cx="4071905" cy="1258871"/>
          </a:xfrm>
          <a:prstGeom prst="rect">
            <a:avLst/>
          </a:prstGeom>
          <a:noFill/>
        </p:spPr>
        <p:txBody>
          <a:bodyPr wrap="square" rtlCol="0">
            <a:spAutoFit/>
          </a:bodyPr>
          <a:lstStyle/>
          <a:p>
            <a:pPr algn="just">
              <a:lnSpc>
                <a:spcPct val="110000"/>
              </a:lnSpc>
              <a:spcBef>
                <a:spcPts val="600"/>
              </a:spcBef>
              <a:spcAft>
                <a:spcPts val="600"/>
              </a:spcAft>
            </a:pPr>
            <a:r>
              <a:rPr lang="it-IT" sz="1400" u="sng" dirty="0">
                <a:solidFill>
                  <a:srgbClr val="1A1A1A"/>
                </a:solidFill>
                <a:latin typeface="Arial"/>
                <a:cs typeface="Arial"/>
              </a:rPr>
              <a:t>In linea con l’OCSE</a:t>
            </a:r>
            <a:r>
              <a:rPr lang="it-IT" sz="1400" dirty="0">
                <a:solidFill>
                  <a:srgbClr val="1A1A1A"/>
                </a:solidFill>
                <a:latin typeface="Arial"/>
                <a:cs typeface="Arial"/>
              </a:rPr>
              <a:t> che afferma che ci sono situazioni in cui le singole transazioni sono così strettamente legate o contigue che </a:t>
            </a:r>
            <a:r>
              <a:rPr lang="it-IT" sz="1400" b="1" dirty="0">
                <a:solidFill>
                  <a:srgbClr val="1A1A1A"/>
                </a:solidFill>
                <a:latin typeface="Arial"/>
                <a:cs typeface="Arial"/>
              </a:rPr>
              <a:t>non possono essere adeguatamente valutate separatamente.  </a:t>
            </a:r>
          </a:p>
        </p:txBody>
      </p:sp>
      <p:cxnSp>
        <p:nvCxnSpPr>
          <p:cNvPr id="14" name="Connettore 2 13">
            <a:extLst>
              <a:ext uri="{FF2B5EF4-FFF2-40B4-BE49-F238E27FC236}">
                <a16:creationId xmlns:a16="http://schemas.microsoft.com/office/drawing/2014/main" id="{33F32754-1B8C-4CED-BBF6-542ED4FE49CD}"/>
              </a:ext>
            </a:extLst>
          </p:cNvPr>
          <p:cNvCxnSpPr/>
          <p:nvPr/>
        </p:nvCxnSpPr>
        <p:spPr>
          <a:xfrm>
            <a:off x="7027930" y="3424041"/>
            <a:ext cx="0" cy="592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Segnaposto numero diapositiva 4">
            <a:extLst>
              <a:ext uri="{FF2B5EF4-FFF2-40B4-BE49-F238E27FC236}">
                <a16:creationId xmlns:a16="http://schemas.microsoft.com/office/drawing/2014/main" id="{D79F299F-3169-49EC-81E7-F4D5C0127572}"/>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10</a:t>
            </a:fld>
            <a:endParaRPr lang="en-US" dirty="0"/>
          </a:p>
        </p:txBody>
      </p:sp>
    </p:spTree>
    <p:extLst>
      <p:ext uri="{BB962C8B-B14F-4D97-AF65-F5344CB8AC3E}">
        <p14:creationId xmlns:p14="http://schemas.microsoft.com/office/powerpoint/2010/main" val="192323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ART 6 – </a:t>
            </a:r>
            <a:r>
              <a:rPr lang="it-IT" sz="2800"/>
              <a:t>Intervallo di valori</a:t>
            </a:r>
            <a:endParaRPr lang="it-IT" sz="2800" dirty="0"/>
          </a:p>
        </p:txBody>
      </p:sp>
      <p:sp>
        <p:nvSpPr>
          <p:cNvPr id="5" name="CasellaDiTesto 4">
            <a:extLst>
              <a:ext uri="{FF2B5EF4-FFF2-40B4-BE49-F238E27FC236}">
                <a16:creationId xmlns:a16="http://schemas.microsoft.com/office/drawing/2014/main" id="{C75A235F-2E28-4D37-B972-4F865B0994A1}"/>
              </a:ext>
            </a:extLst>
          </p:cNvPr>
          <p:cNvSpPr txBox="1"/>
          <p:nvPr/>
        </p:nvSpPr>
        <p:spPr>
          <a:xfrm>
            <a:off x="2636715" y="2480693"/>
            <a:ext cx="3724479" cy="7386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Conformità al principio di libera concorrenza </a:t>
            </a:r>
            <a:r>
              <a:rPr lang="it-IT" sz="1400" b="1" dirty="0">
                <a:solidFill>
                  <a:schemeClr val="bg1"/>
                </a:solidFill>
                <a:latin typeface="Arial" panose="020B0604020202020204" pitchFamily="34" charset="0"/>
                <a:cs typeface="Arial" panose="020B0604020202020204" pitchFamily="34" charset="0"/>
              </a:rPr>
              <a:t>l’intervallo di valori </a:t>
            </a:r>
          </a:p>
          <a:p>
            <a:pPr algn="ctr"/>
            <a:r>
              <a:rPr lang="it-IT" sz="1400" dirty="0">
                <a:solidFill>
                  <a:schemeClr val="bg1"/>
                </a:solidFill>
                <a:latin typeface="Arial" panose="020B0604020202020204" pitchFamily="34" charset="0"/>
                <a:cs typeface="Arial" panose="020B0604020202020204" pitchFamily="34" charset="0"/>
              </a:rPr>
              <a:t>«</a:t>
            </a:r>
            <a:r>
              <a:rPr lang="it-IT" sz="1400" b="1" i="1" dirty="0">
                <a:solidFill>
                  <a:schemeClr val="bg1"/>
                </a:solidFill>
                <a:latin typeface="Arial" panose="020B0604020202020204" pitchFamily="34" charset="0"/>
                <a:cs typeface="Arial" panose="020B0604020202020204" pitchFamily="34" charset="0"/>
              </a:rPr>
              <a:t>full range</a:t>
            </a:r>
            <a:r>
              <a:rPr lang="it-IT" sz="1400" dirty="0">
                <a:solidFill>
                  <a:schemeClr val="bg1"/>
                </a:solidFill>
                <a:latin typeface="Arial" panose="020B0604020202020204" pitchFamily="34" charset="0"/>
                <a:cs typeface="Arial" panose="020B0604020202020204" pitchFamily="34" charset="0"/>
              </a:rPr>
              <a:t>»</a:t>
            </a:r>
            <a:endParaRPr lang="it-IT" sz="1400" b="1" dirty="0">
              <a:solidFill>
                <a:schemeClr val="bg1"/>
              </a:solidFill>
              <a:latin typeface="Arial" panose="020B0604020202020204" pitchFamily="34" charset="0"/>
              <a:cs typeface="Arial" panose="020B0604020202020204" pitchFamily="34" charset="0"/>
            </a:endParaRPr>
          </a:p>
        </p:txBody>
      </p:sp>
      <p:sp>
        <p:nvSpPr>
          <p:cNvPr id="26" name="TextBox 2">
            <a:extLst>
              <a:ext uri="{FF2B5EF4-FFF2-40B4-BE49-F238E27FC236}">
                <a16:creationId xmlns:a16="http://schemas.microsoft.com/office/drawing/2014/main" id="{2A6031C8-2D10-430A-9589-389EC1CEBF9F}"/>
              </a:ext>
            </a:extLst>
          </p:cNvPr>
          <p:cNvSpPr txBox="1"/>
          <p:nvPr/>
        </p:nvSpPr>
        <p:spPr>
          <a:xfrm>
            <a:off x="358423" y="1685755"/>
            <a:ext cx="8137298" cy="310919"/>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400" dirty="0">
                <a:solidFill>
                  <a:srgbClr val="1A1A1A"/>
                </a:solidFill>
                <a:latin typeface="Arial"/>
                <a:cs typeface="Arial"/>
              </a:rPr>
              <a:t>Se le operazioni identificate </a:t>
            </a:r>
            <a:r>
              <a:rPr lang="it-IT" sz="1400" b="1" dirty="0">
                <a:solidFill>
                  <a:srgbClr val="1A1A1A"/>
                </a:solidFill>
                <a:latin typeface="Arial"/>
                <a:cs typeface="Arial"/>
              </a:rPr>
              <a:t>risultano tutte parimenti comparabili </a:t>
            </a:r>
            <a:r>
              <a:rPr lang="it-IT" sz="1400" dirty="0">
                <a:solidFill>
                  <a:srgbClr val="1A1A1A"/>
                </a:solidFill>
                <a:latin typeface="Arial"/>
                <a:cs typeface="Arial"/>
              </a:rPr>
              <a:t>all’operazione controllata</a:t>
            </a:r>
            <a:endParaRPr lang="it-IT" sz="1600" dirty="0">
              <a:solidFill>
                <a:srgbClr val="1A1A1A"/>
              </a:solidFill>
              <a:latin typeface="Arial"/>
              <a:cs typeface="Arial"/>
            </a:endParaRPr>
          </a:p>
        </p:txBody>
      </p:sp>
      <p:cxnSp>
        <p:nvCxnSpPr>
          <p:cNvPr id="28" name="Connettore 2 27">
            <a:extLst>
              <a:ext uri="{FF2B5EF4-FFF2-40B4-BE49-F238E27FC236}">
                <a16:creationId xmlns:a16="http://schemas.microsoft.com/office/drawing/2014/main" id="{611AC967-99FA-4F31-B429-C8257BC91FFD}"/>
              </a:ext>
            </a:extLst>
          </p:cNvPr>
          <p:cNvCxnSpPr>
            <a:cxnSpLocks/>
          </p:cNvCxnSpPr>
          <p:nvPr/>
        </p:nvCxnSpPr>
        <p:spPr>
          <a:xfrm>
            <a:off x="4454132" y="1965133"/>
            <a:ext cx="0" cy="455338"/>
          </a:xfrm>
          <a:prstGeom prst="straightConnector1">
            <a:avLst/>
          </a:prstGeom>
          <a:ln w="76200">
            <a:tailEnd type="triangle"/>
          </a:ln>
          <a:effectLst/>
        </p:spPr>
        <p:style>
          <a:lnRef idx="3">
            <a:schemeClr val="accent2"/>
          </a:lnRef>
          <a:fillRef idx="0">
            <a:schemeClr val="accent2"/>
          </a:fillRef>
          <a:effectRef idx="2">
            <a:schemeClr val="accent2"/>
          </a:effectRef>
          <a:fontRef idx="minor">
            <a:schemeClr val="tx1"/>
          </a:fontRef>
        </p:style>
      </p:cxnSp>
      <p:sp>
        <p:nvSpPr>
          <p:cNvPr id="30" name="TextBox 2">
            <a:extLst>
              <a:ext uri="{FF2B5EF4-FFF2-40B4-BE49-F238E27FC236}">
                <a16:creationId xmlns:a16="http://schemas.microsoft.com/office/drawing/2014/main" id="{F58E37EA-9A01-4373-8642-109963FAAA70}"/>
              </a:ext>
            </a:extLst>
          </p:cNvPr>
          <p:cNvSpPr txBox="1"/>
          <p:nvPr/>
        </p:nvSpPr>
        <p:spPr>
          <a:xfrm>
            <a:off x="412541" y="4984028"/>
            <a:ext cx="3263318" cy="1021883"/>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400" dirty="0">
                <a:latin typeface="Arial" panose="020B0604020202020204" pitchFamily="34" charset="0"/>
                <a:cs typeface="Arial" panose="020B0604020202020204" pitchFamily="34" charset="0"/>
              </a:rPr>
              <a:t>Possibilità di </a:t>
            </a:r>
            <a:r>
              <a:rPr lang="it-IT" sz="1400" b="1" dirty="0">
                <a:latin typeface="Arial" panose="020B0604020202020204" pitchFamily="34" charset="0"/>
                <a:cs typeface="Arial" panose="020B0604020202020204" pitchFamily="34" charset="0"/>
              </a:rPr>
              <a:t>prova contraria in capo al contribuente </a:t>
            </a:r>
            <a:r>
              <a:rPr lang="it-IT" sz="1400" dirty="0">
                <a:latin typeface="Arial" panose="020B0604020202020204" pitchFamily="34" charset="0"/>
                <a:cs typeface="Arial" panose="020B0604020202020204" pitchFamily="34" charset="0"/>
              </a:rPr>
              <a:t>in caso di posizionamento all’esterno dell’intervallo di valori</a:t>
            </a:r>
          </a:p>
        </p:txBody>
      </p:sp>
      <p:sp>
        <p:nvSpPr>
          <p:cNvPr id="33" name="TextBox 2">
            <a:extLst>
              <a:ext uri="{FF2B5EF4-FFF2-40B4-BE49-F238E27FC236}">
                <a16:creationId xmlns:a16="http://schemas.microsoft.com/office/drawing/2014/main" id="{DF03FB11-24EA-41E3-A9BE-8263D5350493}"/>
              </a:ext>
            </a:extLst>
          </p:cNvPr>
          <p:cNvSpPr txBox="1"/>
          <p:nvPr/>
        </p:nvSpPr>
        <p:spPr>
          <a:xfrm>
            <a:off x="412541" y="3761345"/>
            <a:ext cx="7969624" cy="1027012"/>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400" dirty="0">
                <a:latin typeface="Arial" panose="020B0604020202020204" pitchFamily="34" charset="0"/>
                <a:cs typeface="Arial" panose="020B0604020202020204" pitchFamily="34" charset="0"/>
              </a:rPr>
              <a:t>In linea con l’OCSE che afferma: «</a:t>
            </a:r>
            <a:r>
              <a:rPr lang="it-IT" sz="1400" i="1" dirty="0">
                <a:latin typeface="Arial" panose="020B0604020202020204" pitchFamily="34" charset="0"/>
                <a:cs typeface="Arial" panose="020B0604020202020204" pitchFamily="34" charset="0"/>
              </a:rPr>
              <a:t>quando l’intervallo comprenda risultati con un livello di affidabilità </a:t>
            </a:r>
            <a:r>
              <a:rPr lang="it-IT" sz="1400" b="1" i="1" dirty="0">
                <a:latin typeface="Arial" panose="020B0604020202020204" pitchFamily="34" charset="0"/>
                <a:cs typeface="Arial" panose="020B0604020202020204" pitchFamily="34" charset="0"/>
              </a:rPr>
              <a:t>omogeneo ed elevato</a:t>
            </a:r>
            <a:r>
              <a:rPr lang="it-IT" sz="1400" i="1" dirty="0">
                <a:latin typeface="Arial" panose="020B0604020202020204" pitchFamily="34" charset="0"/>
                <a:cs typeface="Arial" panose="020B0604020202020204" pitchFamily="34" charset="0"/>
              </a:rPr>
              <a:t>, si potrebbe sostenere che </a:t>
            </a:r>
            <a:r>
              <a:rPr lang="it-IT" sz="1400" b="1" i="1" dirty="0">
                <a:latin typeface="Arial" panose="020B0604020202020204" pitchFamily="34" charset="0"/>
                <a:cs typeface="Arial" panose="020B0604020202020204" pitchFamily="34" charset="0"/>
              </a:rPr>
              <a:t>qualunque valore </a:t>
            </a:r>
            <a:r>
              <a:rPr lang="it-IT" sz="1400" i="1" dirty="0">
                <a:latin typeface="Arial" panose="020B0604020202020204" pitchFamily="34" charset="0"/>
                <a:cs typeface="Arial" panose="020B0604020202020204" pitchFamily="34" charset="0"/>
              </a:rPr>
              <a:t>all’interno dell’intervallo soddisfi il principio di libera concorrenza</a:t>
            </a:r>
            <a:r>
              <a:rPr lang="it-IT" sz="1400" dirty="0">
                <a:latin typeface="Arial" panose="020B0604020202020204" pitchFamily="34" charset="0"/>
                <a:cs typeface="Arial" panose="020B0604020202020204" pitchFamily="34" charset="0"/>
              </a:rPr>
              <a:t>»</a:t>
            </a:r>
            <a:r>
              <a:rPr lang="it-IT" sz="1400" dirty="0">
                <a:solidFill>
                  <a:srgbClr val="1A1A1A"/>
                </a:solidFill>
                <a:latin typeface="Arial"/>
                <a:cs typeface="Arial"/>
              </a:rPr>
              <a:t> [§ 3.55-62 e seguenti Linee Guida OCSE]</a:t>
            </a:r>
            <a:endParaRPr lang="it-IT" sz="1400" dirty="0"/>
          </a:p>
        </p:txBody>
      </p:sp>
      <p:cxnSp>
        <p:nvCxnSpPr>
          <p:cNvPr id="34" name="Connettore 2 33">
            <a:extLst>
              <a:ext uri="{FF2B5EF4-FFF2-40B4-BE49-F238E27FC236}">
                <a16:creationId xmlns:a16="http://schemas.microsoft.com/office/drawing/2014/main" id="{563BE59D-C8E0-43A9-82EA-CF3DAEA4E976}"/>
              </a:ext>
            </a:extLst>
          </p:cNvPr>
          <p:cNvCxnSpPr>
            <a:cxnSpLocks/>
          </p:cNvCxnSpPr>
          <p:nvPr/>
        </p:nvCxnSpPr>
        <p:spPr>
          <a:xfrm>
            <a:off x="4461766" y="3281082"/>
            <a:ext cx="0" cy="455338"/>
          </a:xfrm>
          <a:prstGeom prst="straightConnector1">
            <a:avLst/>
          </a:prstGeom>
          <a:ln w="76200">
            <a:tailEnd type="triangle"/>
          </a:ln>
          <a:effectLst/>
        </p:spPr>
        <p:style>
          <a:lnRef idx="3">
            <a:schemeClr val="accent2"/>
          </a:lnRef>
          <a:fillRef idx="0">
            <a:schemeClr val="accent2"/>
          </a:fillRef>
          <a:effectRef idx="2">
            <a:schemeClr val="accent2"/>
          </a:effectRef>
          <a:fontRef idx="minor">
            <a:schemeClr val="tx1"/>
          </a:fontRef>
        </p:style>
      </p:cxnSp>
      <p:sp>
        <p:nvSpPr>
          <p:cNvPr id="35" name="Rettangolo 34">
            <a:extLst>
              <a:ext uri="{FF2B5EF4-FFF2-40B4-BE49-F238E27FC236}">
                <a16:creationId xmlns:a16="http://schemas.microsoft.com/office/drawing/2014/main" id="{7DAB10DA-811D-4EEA-A6C7-A1AB3A494CCF}"/>
              </a:ext>
            </a:extLst>
          </p:cNvPr>
          <p:cNvSpPr/>
          <p:nvPr/>
        </p:nvSpPr>
        <p:spPr>
          <a:xfrm>
            <a:off x="4817941" y="4984028"/>
            <a:ext cx="3564224" cy="1258871"/>
          </a:xfrm>
          <a:prstGeom prst="rect">
            <a:avLst/>
          </a:prstGeom>
          <a:ln>
            <a:noFill/>
            <a:prstDash val="lgDash"/>
          </a:ln>
        </p:spPr>
        <p:txBody>
          <a:bodyPr wrap="square">
            <a:spAutoFit/>
          </a:bodyPr>
          <a:lstStyle/>
          <a:p>
            <a:pPr algn="just">
              <a:lnSpc>
                <a:spcPct val="110000"/>
              </a:lnSpc>
            </a:pPr>
            <a:r>
              <a:rPr lang="it-IT" sz="1400" b="1" dirty="0">
                <a:latin typeface="Arial" panose="020B0604020202020204" pitchFamily="34" charset="0"/>
                <a:cs typeface="Arial" panose="020B0604020202020204" pitchFamily="34" charset="0"/>
              </a:rPr>
              <a:t>IN ATTESA DI CHIARIMENTI</a:t>
            </a:r>
            <a:r>
              <a:rPr lang="it-IT" sz="1400" dirty="0">
                <a:latin typeface="Arial" panose="020B0604020202020204" pitchFamily="34" charset="0"/>
                <a:cs typeface="Arial" panose="020B0604020202020204" pitchFamily="34" charset="0"/>
              </a:rPr>
              <a:t> </a:t>
            </a:r>
          </a:p>
          <a:p>
            <a:pPr algn="just">
              <a:lnSpc>
                <a:spcPct val="110000"/>
              </a:lnSpc>
            </a:pPr>
            <a:r>
              <a:rPr lang="it-IT" sz="1400" dirty="0">
                <a:latin typeface="Arial" panose="020B0604020202020204" pitchFamily="34" charset="0"/>
                <a:cs typeface="Arial" panose="020B0604020202020204" pitchFamily="34" charset="0"/>
              </a:rPr>
              <a:t>Posizionamento del range in futuri provvedimenti di prassi – prova di comparabilità – articolazione del contraddittorio con il contribuente </a:t>
            </a:r>
          </a:p>
        </p:txBody>
      </p:sp>
      <p:sp>
        <p:nvSpPr>
          <p:cNvPr id="36" name="Freeform 112">
            <a:extLst>
              <a:ext uri="{FF2B5EF4-FFF2-40B4-BE49-F238E27FC236}">
                <a16:creationId xmlns:a16="http://schemas.microsoft.com/office/drawing/2014/main" id="{F3DF7DEA-5C0C-42C2-96E1-3495C7ACA1CC}"/>
              </a:ext>
            </a:extLst>
          </p:cNvPr>
          <p:cNvSpPr>
            <a:spLocks noChangeAspect="1"/>
          </p:cNvSpPr>
          <p:nvPr/>
        </p:nvSpPr>
        <p:spPr bwMode="auto">
          <a:xfrm>
            <a:off x="4454132" y="5051012"/>
            <a:ext cx="364244" cy="558666"/>
          </a:xfrm>
          <a:custGeom>
            <a:avLst/>
            <a:gdLst>
              <a:gd name="T0" fmla="*/ 2147483647 w 3092"/>
              <a:gd name="T1" fmla="*/ 2147483647 h 4763"/>
              <a:gd name="T2" fmla="*/ 2147483647 w 3092"/>
              <a:gd name="T3" fmla="*/ 2147483647 h 4763"/>
              <a:gd name="T4" fmla="*/ 2147483647 w 3092"/>
              <a:gd name="T5" fmla="*/ 2147483647 h 4763"/>
              <a:gd name="T6" fmla="*/ 0 w 3092"/>
              <a:gd name="T7" fmla="*/ 2147483647 h 4763"/>
              <a:gd name="T8" fmla="*/ 2147483647 w 3092"/>
              <a:gd name="T9" fmla="*/ 2147483647 h 4763"/>
              <a:gd name="T10" fmla="*/ 2147483647 w 3092"/>
              <a:gd name="T11" fmla="*/ 2147483647 h 4763"/>
              <a:gd name="T12" fmla="*/ 2147483647 w 3092"/>
              <a:gd name="T13" fmla="*/ 0 h 4763"/>
              <a:gd name="T14" fmla="*/ 2147483647 w 3092"/>
              <a:gd name="T15" fmla="*/ 0 h 4763"/>
              <a:gd name="T16" fmla="*/ 2147483647 w 3092"/>
              <a:gd name="T17" fmla="*/ 2147483647 h 4763"/>
              <a:gd name="T18" fmla="*/ 2147483647 w 3092"/>
              <a:gd name="T19" fmla="*/ 2147483647 h 4763"/>
              <a:gd name="T20" fmla="*/ 2147483647 w 3092"/>
              <a:gd name="T21" fmla="*/ 2147483647 h 4763"/>
              <a:gd name="T22" fmla="*/ 2147483647 w 3092"/>
              <a:gd name="T23" fmla="*/ 2147483647 h 4763"/>
              <a:gd name="T24" fmla="*/ 2147483647 w 3092"/>
              <a:gd name="T25" fmla="*/ 2147483647 h 4763"/>
              <a:gd name="T26" fmla="*/ 2147483647 w 3092"/>
              <a:gd name="T27" fmla="*/ 2147483647 h 4763"/>
              <a:gd name="T28" fmla="*/ 2147483647 w 3092"/>
              <a:gd name="T29" fmla="*/ 2147483647 h 4763"/>
              <a:gd name="T30" fmla="*/ 2147483647 w 3092"/>
              <a:gd name="T31" fmla="*/ 0 h 4763"/>
              <a:gd name="T32" fmla="*/ 2147483647 w 3092"/>
              <a:gd name="T33" fmla="*/ 0 h 4763"/>
              <a:gd name="T34" fmla="*/ 2147483647 w 3092"/>
              <a:gd name="T35" fmla="*/ 2147483647 h 47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2"/>
              <a:gd name="T55" fmla="*/ 0 h 4763"/>
              <a:gd name="T56" fmla="*/ 3092 w 3092"/>
              <a:gd name="T57" fmla="*/ 4763 h 47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2" h="4763">
                <a:moveTo>
                  <a:pt x="1700" y="1760"/>
                </a:moveTo>
                <a:lnTo>
                  <a:pt x="3092" y="1760"/>
                </a:lnTo>
                <a:lnTo>
                  <a:pt x="121" y="4763"/>
                </a:lnTo>
                <a:lnTo>
                  <a:pt x="0" y="4689"/>
                </a:lnTo>
                <a:lnTo>
                  <a:pt x="863" y="2859"/>
                </a:lnTo>
                <a:lnTo>
                  <a:pt x="11" y="2859"/>
                </a:lnTo>
                <a:lnTo>
                  <a:pt x="992" y="0"/>
                </a:lnTo>
                <a:lnTo>
                  <a:pt x="1192" y="0"/>
                </a:lnTo>
                <a:lnTo>
                  <a:pt x="282" y="2666"/>
                </a:lnTo>
                <a:lnTo>
                  <a:pt x="1168" y="2666"/>
                </a:lnTo>
                <a:lnTo>
                  <a:pt x="353" y="4393"/>
                </a:lnTo>
                <a:lnTo>
                  <a:pt x="2861" y="1857"/>
                </a:lnTo>
                <a:lnTo>
                  <a:pt x="1523" y="1857"/>
                </a:lnTo>
                <a:lnTo>
                  <a:pt x="2665" y="97"/>
                </a:lnTo>
                <a:lnTo>
                  <a:pt x="1362" y="97"/>
                </a:lnTo>
                <a:lnTo>
                  <a:pt x="1395" y="0"/>
                </a:lnTo>
                <a:lnTo>
                  <a:pt x="2842" y="0"/>
                </a:lnTo>
                <a:lnTo>
                  <a:pt x="1700" y="1760"/>
                </a:lnTo>
                <a:close/>
              </a:path>
            </a:pathLst>
          </a:custGeom>
          <a:solidFill>
            <a:schemeClr val="accent3"/>
          </a:solidFill>
          <a:ln w="9525">
            <a:noFill/>
            <a:round/>
            <a:headEnd/>
            <a:tailEnd/>
          </a:ln>
        </p:spPr>
        <p:txBody>
          <a:bodyPr/>
          <a:lstStyle/>
          <a:p>
            <a:endParaRPr lang="de-DE"/>
          </a:p>
        </p:txBody>
      </p:sp>
      <p:sp>
        <p:nvSpPr>
          <p:cNvPr id="14" name="Segnaposto numero diapositiva 4">
            <a:extLst>
              <a:ext uri="{FF2B5EF4-FFF2-40B4-BE49-F238E27FC236}">
                <a16:creationId xmlns:a16="http://schemas.microsoft.com/office/drawing/2014/main" id="{EAB8389C-974A-4383-8EE3-7D3A6972A610}"/>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11</a:t>
            </a:fld>
            <a:endParaRPr lang="en-US" dirty="0"/>
          </a:p>
        </p:txBody>
      </p:sp>
    </p:spTree>
    <p:extLst>
      <p:ext uri="{BB962C8B-B14F-4D97-AF65-F5344CB8AC3E}">
        <p14:creationId xmlns:p14="http://schemas.microsoft.com/office/powerpoint/2010/main" val="347095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ART 7 – </a:t>
            </a:r>
            <a:r>
              <a:rPr lang="it-IT" sz="2800" dirty="0"/>
              <a:t> Servizi a basso valore aggiunto</a:t>
            </a:r>
          </a:p>
        </p:txBody>
      </p:sp>
      <p:sp>
        <p:nvSpPr>
          <p:cNvPr id="3" name="TextBox 2"/>
          <p:cNvSpPr txBox="1"/>
          <p:nvPr/>
        </p:nvSpPr>
        <p:spPr>
          <a:xfrm>
            <a:off x="5271248" y="4819080"/>
            <a:ext cx="3415552" cy="482889"/>
          </a:xfrm>
          <a:prstGeom prst="rect">
            <a:avLst/>
          </a:prstGeom>
          <a:noFill/>
        </p:spPr>
        <p:txBody>
          <a:bodyPr wrap="square" rtlCol="0">
            <a:spAutoFit/>
          </a:bodyPr>
          <a:lstStyle/>
          <a:p>
            <a:pPr algn="just">
              <a:lnSpc>
                <a:spcPct val="110000"/>
              </a:lnSpc>
              <a:spcBef>
                <a:spcPts val="600"/>
              </a:spcBef>
              <a:spcAft>
                <a:spcPts val="600"/>
              </a:spcAft>
            </a:pPr>
            <a:r>
              <a:rPr lang="it-IT" sz="1200" b="1" dirty="0">
                <a:solidFill>
                  <a:srgbClr val="1A1A1A"/>
                </a:solidFill>
                <a:latin typeface="Arial"/>
                <a:cs typeface="Arial"/>
              </a:rPr>
              <a:t>NB. NON DEVONO ESSERE PRESTATI DAL GRUPPO ANCHE A SOGGETTI TERZI</a:t>
            </a:r>
          </a:p>
        </p:txBody>
      </p:sp>
      <p:sp>
        <p:nvSpPr>
          <p:cNvPr id="7" name="TextBox 2">
            <a:extLst>
              <a:ext uri="{FF2B5EF4-FFF2-40B4-BE49-F238E27FC236}">
                <a16:creationId xmlns:a16="http://schemas.microsoft.com/office/drawing/2014/main" id="{5E4D3506-70C6-4132-BAA4-364A73ABA18F}"/>
              </a:ext>
            </a:extLst>
          </p:cNvPr>
          <p:cNvSpPr txBox="1"/>
          <p:nvPr/>
        </p:nvSpPr>
        <p:spPr>
          <a:xfrm>
            <a:off x="277741" y="1686570"/>
            <a:ext cx="4097036" cy="547907"/>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400" dirty="0">
                <a:solidFill>
                  <a:srgbClr val="1A1A1A"/>
                </a:solidFill>
                <a:latin typeface="Arial"/>
                <a:cs typeface="Arial"/>
              </a:rPr>
              <a:t>Metodo semplificato sui </a:t>
            </a:r>
            <a:r>
              <a:rPr lang="it-IT" sz="1400" b="1" dirty="0">
                <a:solidFill>
                  <a:srgbClr val="1A1A1A"/>
                </a:solidFill>
                <a:latin typeface="Arial"/>
                <a:cs typeface="Arial"/>
              </a:rPr>
              <a:t>servizi a basso valore aggiunto</a:t>
            </a:r>
          </a:p>
        </p:txBody>
      </p:sp>
      <p:sp>
        <p:nvSpPr>
          <p:cNvPr id="4" name="Rettangolo 3">
            <a:extLst>
              <a:ext uri="{FF2B5EF4-FFF2-40B4-BE49-F238E27FC236}">
                <a16:creationId xmlns:a16="http://schemas.microsoft.com/office/drawing/2014/main" id="{8D193861-A6E7-4C80-860B-5FC255FD1C45}"/>
              </a:ext>
            </a:extLst>
          </p:cNvPr>
          <p:cNvSpPr/>
          <p:nvPr/>
        </p:nvSpPr>
        <p:spPr>
          <a:xfrm>
            <a:off x="4878129" y="1696740"/>
            <a:ext cx="3907283" cy="3065519"/>
          </a:xfrm>
          <a:prstGeom prst="rect">
            <a:avLst/>
          </a:prstGeom>
        </p:spPr>
        <p:txBody>
          <a:bodyPr wrap="square">
            <a:spAutoFit/>
          </a:bodyPr>
          <a:lstStyle/>
          <a:p>
            <a:pPr algn="just">
              <a:lnSpc>
                <a:spcPct val="110000"/>
              </a:lnSpc>
              <a:spcBef>
                <a:spcPts val="600"/>
              </a:spcBef>
              <a:spcAft>
                <a:spcPts val="600"/>
              </a:spcAft>
            </a:pPr>
            <a:r>
              <a:rPr lang="it-IT" sz="1400" b="1" dirty="0">
                <a:solidFill>
                  <a:srgbClr val="1A1A1A"/>
                </a:solidFill>
                <a:latin typeface="Arial"/>
                <a:cs typeface="Arial"/>
              </a:rPr>
              <a:t>Presupposti applicativi:</a:t>
            </a:r>
          </a:p>
          <a:p>
            <a:pPr marL="358775" indent="-358775" algn="just">
              <a:lnSpc>
                <a:spcPct val="110000"/>
              </a:lnSpc>
              <a:spcBef>
                <a:spcPts val="600"/>
              </a:spcBef>
              <a:buBlip>
                <a:blip r:embed="rId2"/>
              </a:buBlip>
            </a:pPr>
            <a:r>
              <a:rPr lang="it-IT" sz="1400" dirty="0">
                <a:solidFill>
                  <a:srgbClr val="1A1A1A"/>
                </a:solidFill>
                <a:latin typeface="Arial"/>
                <a:cs typeface="Arial"/>
              </a:rPr>
              <a:t>natura di supporto dei servizi</a:t>
            </a:r>
          </a:p>
          <a:p>
            <a:pPr marL="358775" indent="-358775" algn="just">
              <a:lnSpc>
                <a:spcPct val="110000"/>
              </a:lnSpc>
              <a:spcBef>
                <a:spcPts val="600"/>
              </a:spcBef>
              <a:buBlip>
                <a:blip r:embed="rId2"/>
              </a:buBlip>
            </a:pPr>
            <a:r>
              <a:rPr lang="it-IT" sz="1400" dirty="0">
                <a:solidFill>
                  <a:srgbClr val="1A1A1A"/>
                </a:solidFill>
                <a:latin typeface="Arial"/>
                <a:cs typeface="Arial"/>
              </a:rPr>
              <a:t>non devono essere parte dell’attività principale del Gruppo</a:t>
            </a:r>
          </a:p>
          <a:p>
            <a:pPr marL="358775" indent="-358775" algn="just">
              <a:lnSpc>
                <a:spcPct val="110000"/>
              </a:lnSpc>
              <a:spcBef>
                <a:spcPts val="600"/>
              </a:spcBef>
              <a:buBlip>
                <a:blip r:embed="rId2"/>
              </a:buBlip>
            </a:pPr>
            <a:r>
              <a:rPr lang="it-IT" sz="1400" dirty="0">
                <a:solidFill>
                  <a:srgbClr val="1A1A1A"/>
                </a:solidFill>
                <a:latin typeface="Arial"/>
                <a:cs typeface="Arial"/>
              </a:rPr>
              <a:t>non richiedono l’uso di </a:t>
            </a:r>
            <a:r>
              <a:rPr lang="it-IT" sz="1400" i="1" dirty="0">
                <a:solidFill>
                  <a:srgbClr val="1A1A1A"/>
                </a:solidFill>
                <a:latin typeface="Arial"/>
                <a:cs typeface="Arial"/>
              </a:rPr>
              <a:t>intangible </a:t>
            </a:r>
            <a:r>
              <a:rPr lang="it-IT" sz="1400" i="1" dirty="0" err="1">
                <a:solidFill>
                  <a:srgbClr val="1A1A1A"/>
                </a:solidFill>
                <a:latin typeface="Arial"/>
                <a:cs typeface="Arial"/>
              </a:rPr>
              <a:t>assets</a:t>
            </a:r>
            <a:r>
              <a:rPr lang="it-IT" sz="1400" i="1" dirty="0">
                <a:solidFill>
                  <a:srgbClr val="1A1A1A"/>
                </a:solidFill>
                <a:latin typeface="Arial"/>
                <a:cs typeface="Arial"/>
              </a:rPr>
              <a:t> </a:t>
            </a:r>
            <a:r>
              <a:rPr lang="it-IT" sz="1400" dirty="0">
                <a:solidFill>
                  <a:srgbClr val="1A1A1A"/>
                </a:solidFill>
                <a:latin typeface="Arial"/>
                <a:cs typeface="Arial"/>
              </a:rPr>
              <a:t>o non contribuiscono alla creazione degli stessi</a:t>
            </a:r>
          </a:p>
          <a:p>
            <a:pPr marL="358775" indent="-358775" algn="just">
              <a:lnSpc>
                <a:spcPct val="110000"/>
              </a:lnSpc>
              <a:spcBef>
                <a:spcPts val="600"/>
              </a:spcBef>
              <a:buBlip>
                <a:blip r:embed="rId2"/>
              </a:buBlip>
            </a:pPr>
            <a:r>
              <a:rPr lang="it-IT" sz="1400" dirty="0">
                <a:solidFill>
                  <a:srgbClr val="1A1A1A"/>
                </a:solidFill>
                <a:latin typeface="Arial"/>
                <a:cs typeface="Arial"/>
              </a:rPr>
              <a:t>non determinino l’assunzione - controllo - generazione di un rischio significativo in capo al service provider e non contribuiscono alla creazione degli stessi</a:t>
            </a:r>
          </a:p>
        </p:txBody>
      </p:sp>
      <p:sp>
        <p:nvSpPr>
          <p:cNvPr id="8" name="CasellaDiTesto 7">
            <a:extLst>
              <a:ext uri="{FF2B5EF4-FFF2-40B4-BE49-F238E27FC236}">
                <a16:creationId xmlns:a16="http://schemas.microsoft.com/office/drawing/2014/main" id="{DA7ED9B4-7D08-4C35-ACD9-89DEF54CCBCD}"/>
              </a:ext>
            </a:extLst>
          </p:cNvPr>
          <p:cNvSpPr txBox="1"/>
          <p:nvPr/>
        </p:nvSpPr>
        <p:spPr>
          <a:xfrm>
            <a:off x="824337" y="2871156"/>
            <a:ext cx="3299428" cy="954107"/>
          </a:xfrm>
          <a:prstGeom prst="rect">
            <a:avLst/>
          </a:prstGeom>
          <a:solidFill>
            <a:schemeClr val="accent2"/>
          </a:solidFill>
          <a:ln>
            <a:noFill/>
            <a:prstDash val="lgDashDot"/>
          </a:ln>
        </p:spPr>
        <p:txBody>
          <a:bodyPr wrap="square" rtlCol="0">
            <a:spAutoFit/>
          </a:bodyPr>
          <a:lstStyle/>
          <a:p>
            <a:pPr algn="ctr"/>
            <a:r>
              <a:rPr lang="it-IT" sz="1400" b="1" dirty="0">
                <a:solidFill>
                  <a:schemeClr val="bg1"/>
                </a:solidFill>
                <a:latin typeface="Arial" panose="020B0604020202020204" pitchFamily="34" charset="0"/>
                <a:cs typeface="Arial" panose="020B0604020202020204" pitchFamily="34" charset="0"/>
              </a:rPr>
              <a:t>Mark – up del 5% dei costi diretti e indiretti</a:t>
            </a:r>
          </a:p>
          <a:p>
            <a:pPr algn="ctr"/>
            <a:r>
              <a:rPr lang="it-IT" sz="1400" dirty="0">
                <a:solidFill>
                  <a:schemeClr val="bg1"/>
                </a:solidFill>
                <a:latin typeface="Arial" panose="020B0604020202020204" pitchFamily="34" charset="0"/>
                <a:cs typeface="Arial" panose="020B0604020202020204" pitchFamily="34" charset="0"/>
              </a:rPr>
              <a:t>*</a:t>
            </a:r>
            <a:r>
              <a:rPr lang="it-IT" sz="1200" dirty="0">
                <a:solidFill>
                  <a:schemeClr val="bg1"/>
                </a:solidFill>
                <a:latin typeface="Arial" panose="020B0604020202020204" pitchFamily="34" charset="0"/>
                <a:cs typeface="Arial" panose="020B0604020202020204" pitchFamily="34" charset="0"/>
              </a:rPr>
              <a:t>Previa predisposizione di idonea documentazione</a:t>
            </a:r>
            <a:endParaRPr lang="it-IT" sz="1400" dirty="0">
              <a:solidFill>
                <a:schemeClr val="bg1"/>
              </a:solidFill>
              <a:latin typeface="Arial" panose="020B0604020202020204" pitchFamily="34" charset="0"/>
              <a:cs typeface="Arial" panose="020B0604020202020204" pitchFamily="34" charset="0"/>
            </a:endParaRPr>
          </a:p>
        </p:txBody>
      </p:sp>
      <p:sp>
        <p:nvSpPr>
          <p:cNvPr id="12" name="Freeform 112">
            <a:extLst>
              <a:ext uri="{FF2B5EF4-FFF2-40B4-BE49-F238E27FC236}">
                <a16:creationId xmlns:a16="http://schemas.microsoft.com/office/drawing/2014/main" id="{DB98D1C2-598A-4445-85A5-41F6370278EC}"/>
              </a:ext>
            </a:extLst>
          </p:cNvPr>
          <p:cNvSpPr>
            <a:spLocks noChangeAspect="1"/>
          </p:cNvSpPr>
          <p:nvPr/>
        </p:nvSpPr>
        <p:spPr bwMode="auto">
          <a:xfrm>
            <a:off x="493059" y="4520398"/>
            <a:ext cx="364244" cy="558666"/>
          </a:xfrm>
          <a:custGeom>
            <a:avLst/>
            <a:gdLst>
              <a:gd name="T0" fmla="*/ 2147483647 w 3092"/>
              <a:gd name="T1" fmla="*/ 2147483647 h 4763"/>
              <a:gd name="T2" fmla="*/ 2147483647 w 3092"/>
              <a:gd name="T3" fmla="*/ 2147483647 h 4763"/>
              <a:gd name="T4" fmla="*/ 2147483647 w 3092"/>
              <a:gd name="T5" fmla="*/ 2147483647 h 4763"/>
              <a:gd name="T6" fmla="*/ 0 w 3092"/>
              <a:gd name="T7" fmla="*/ 2147483647 h 4763"/>
              <a:gd name="T8" fmla="*/ 2147483647 w 3092"/>
              <a:gd name="T9" fmla="*/ 2147483647 h 4763"/>
              <a:gd name="T10" fmla="*/ 2147483647 w 3092"/>
              <a:gd name="T11" fmla="*/ 2147483647 h 4763"/>
              <a:gd name="T12" fmla="*/ 2147483647 w 3092"/>
              <a:gd name="T13" fmla="*/ 0 h 4763"/>
              <a:gd name="T14" fmla="*/ 2147483647 w 3092"/>
              <a:gd name="T15" fmla="*/ 0 h 4763"/>
              <a:gd name="T16" fmla="*/ 2147483647 w 3092"/>
              <a:gd name="T17" fmla="*/ 2147483647 h 4763"/>
              <a:gd name="T18" fmla="*/ 2147483647 w 3092"/>
              <a:gd name="T19" fmla="*/ 2147483647 h 4763"/>
              <a:gd name="T20" fmla="*/ 2147483647 w 3092"/>
              <a:gd name="T21" fmla="*/ 2147483647 h 4763"/>
              <a:gd name="T22" fmla="*/ 2147483647 w 3092"/>
              <a:gd name="T23" fmla="*/ 2147483647 h 4763"/>
              <a:gd name="T24" fmla="*/ 2147483647 w 3092"/>
              <a:gd name="T25" fmla="*/ 2147483647 h 4763"/>
              <a:gd name="T26" fmla="*/ 2147483647 w 3092"/>
              <a:gd name="T27" fmla="*/ 2147483647 h 4763"/>
              <a:gd name="T28" fmla="*/ 2147483647 w 3092"/>
              <a:gd name="T29" fmla="*/ 2147483647 h 4763"/>
              <a:gd name="T30" fmla="*/ 2147483647 w 3092"/>
              <a:gd name="T31" fmla="*/ 0 h 4763"/>
              <a:gd name="T32" fmla="*/ 2147483647 w 3092"/>
              <a:gd name="T33" fmla="*/ 0 h 4763"/>
              <a:gd name="T34" fmla="*/ 2147483647 w 3092"/>
              <a:gd name="T35" fmla="*/ 2147483647 h 47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2"/>
              <a:gd name="T55" fmla="*/ 0 h 4763"/>
              <a:gd name="T56" fmla="*/ 3092 w 3092"/>
              <a:gd name="T57" fmla="*/ 4763 h 47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2" h="4763">
                <a:moveTo>
                  <a:pt x="1700" y="1760"/>
                </a:moveTo>
                <a:lnTo>
                  <a:pt x="3092" y="1760"/>
                </a:lnTo>
                <a:lnTo>
                  <a:pt x="121" y="4763"/>
                </a:lnTo>
                <a:lnTo>
                  <a:pt x="0" y="4689"/>
                </a:lnTo>
                <a:lnTo>
                  <a:pt x="863" y="2859"/>
                </a:lnTo>
                <a:lnTo>
                  <a:pt x="11" y="2859"/>
                </a:lnTo>
                <a:lnTo>
                  <a:pt x="992" y="0"/>
                </a:lnTo>
                <a:lnTo>
                  <a:pt x="1192" y="0"/>
                </a:lnTo>
                <a:lnTo>
                  <a:pt x="282" y="2666"/>
                </a:lnTo>
                <a:lnTo>
                  <a:pt x="1168" y="2666"/>
                </a:lnTo>
                <a:lnTo>
                  <a:pt x="353" y="4393"/>
                </a:lnTo>
                <a:lnTo>
                  <a:pt x="2861" y="1857"/>
                </a:lnTo>
                <a:lnTo>
                  <a:pt x="1523" y="1857"/>
                </a:lnTo>
                <a:lnTo>
                  <a:pt x="2665" y="97"/>
                </a:lnTo>
                <a:lnTo>
                  <a:pt x="1362" y="97"/>
                </a:lnTo>
                <a:lnTo>
                  <a:pt x="1395" y="0"/>
                </a:lnTo>
                <a:lnTo>
                  <a:pt x="2842" y="0"/>
                </a:lnTo>
                <a:lnTo>
                  <a:pt x="1700" y="1760"/>
                </a:lnTo>
                <a:close/>
              </a:path>
            </a:pathLst>
          </a:custGeom>
          <a:solidFill>
            <a:schemeClr val="accent3"/>
          </a:solidFill>
          <a:ln w="9525">
            <a:noFill/>
            <a:round/>
            <a:headEnd/>
            <a:tailEnd/>
          </a:ln>
        </p:spPr>
        <p:txBody>
          <a:bodyPr/>
          <a:lstStyle/>
          <a:p>
            <a:endParaRPr lang="de-DE"/>
          </a:p>
        </p:txBody>
      </p:sp>
      <p:sp>
        <p:nvSpPr>
          <p:cNvPr id="13" name="Rettangolo 12">
            <a:extLst>
              <a:ext uri="{FF2B5EF4-FFF2-40B4-BE49-F238E27FC236}">
                <a16:creationId xmlns:a16="http://schemas.microsoft.com/office/drawing/2014/main" id="{69E4CFB4-62D4-495C-80DB-530E28E152A1}"/>
              </a:ext>
            </a:extLst>
          </p:cNvPr>
          <p:cNvSpPr/>
          <p:nvPr/>
        </p:nvSpPr>
        <p:spPr>
          <a:xfrm>
            <a:off x="901904" y="4449628"/>
            <a:ext cx="3564224" cy="784895"/>
          </a:xfrm>
          <a:prstGeom prst="rect">
            <a:avLst/>
          </a:prstGeom>
          <a:ln>
            <a:noFill/>
            <a:prstDash val="lgDash"/>
          </a:ln>
        </p:spPr>
        <p:txBody>
          <a:bodyPr wrap="square">
            <a:spAutoFit/>
          </a:bodyPr>
          <a:lstStyle/>
          <a:p>
            <a:pPr algn="just">
              <a:lnSpc>
                <a:spcPct val="110000"/>
              </a:lnSpc>
            </a:pPr>
            <a:r>
              <a:rPr lang="it-IT" sz="1400" b="1" dirty="0">
                <a:latin typeface="Arial" panose="020B0604020202020204" pitchFamily="34" charset="0"/>
                <a:cs typeface="Arial" panose="020B0604020202020204" pitchFamily="34" charset="0"/>
              </a:rPr>
              <a:t>IN ATTESA DI CHIARIMENTI</a:t>
            </a:r>
            <a:r>
              <a:rPr lang="it-IT" sz="1400" dirty="0">
                <a:latin typeface="Arial" panose="020B0604020202020204" pitchFamily="34" charset="0"/>
                <a:cs typeface="Arial" panose="020B0604020202020204" pitchFamily="34" charset="0"/>
              </a:rPr>
              <a:t> </a:t>
            </a:r>
          </a:p>
          <a:p>
            <a:pPr algn="just">
              <a:lnSpc>
                <a:spcPct val="110000"/>
              </a:lnSpc>
            </a:pPr>
            <a:r>
              <a:rPr lang="it-IT" sz="1400" dirty="0">
                <a:latin typeface="Arial" panose="020B0604020202020204" pitchFamily="34" charset="0"/>
                <a:cs typeface="Arial" panose="020B0604020202020204" pitchFamily="34" charset="0"/>
              </a:rPr>
              <a:t>Calcolo della base di costo – specifiche sulla documentazione da presentare</a:t>
            </a:r>
          </a:p>
        </p:txBody>
      </p:sp>
      <p:cxnSp>
        <p:nvCxnSpPr>
          <p:cNvPr id="14" name="Connettore 2 13">
            <a:extLst>
              <a:ext uri="{FF2B5EF4-FFF2-40B4-BE49-F238E27FC236}">
                <a16:creationId xmlns:a16="http://schemas.microsoft.com/office/drawing/2014/main" id="{A936BE18-0E1D-43F3-808B-20F5232AA67A}"/>
              </a:ext>
            </a:extLst>
          </p:cNvPr>
          <p:cNvCxnSpPr>
            <a:cxnSpLocks/>
          </p:cNvCxnSpPr>
          <p:nvPr/>
        </p:nvCxnSpPr>
        <p:spPr>
          <a:xfrm>
            <a:off x="2480566" y="2312894"/>
            <a:ext cx="0" cy="455338"/>
          </a:xfrm>
          <a:prstGeom prst="straightConnector1">
            <a:avLst/>
          </a:prstGeom>
          <a:ln w="76200">
            <a:tailEnd type="triangle"/>
          </a:ln>
          <a:effectLst/>
        </p:spPr>
        <p:style>
          <a:lnRef idx="3">
            <a:schemeClr val="accent2"/>
          </a:lnRef>
          <a:fillRef idx="0">
            <a:schemeClr val="accent2"/>
          </a:fillRef>
          <a:effectRef idx="2">
            <a:schemeClr val="accent2"/>
          </a:effectRef>
          <a:fontRef idx="minor">
            <a:schemeClr val="tx1"/>
          </a:fontRef>
        </p:style>
      </p:cxnSp>
      <p:sp>
        <p:nvSpPr>
          <p:cNvPr id="11" name="Segnaposto numero diapositiva 4">
            <a:extLst>
              <a:ext uri="{FF2B5EF4-FFF2-40B4-BE49-F238E27FC236}">
                <a16:creationId xmlns:a16="http://schemas.microsoft.com/office/drawing/2014/main" id="{5756001F-7A52-4B73-A7EE-371133C95748}"/>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12</a:t>
            </a:fld>
            <a:endParaRPr lang="en-US" dirty="0"/>
          </a:p>
        </p:txBody>
      </p:sp>
    </p:spTree>
    <p:extLst>
      <p:ext uri="{BB962C8B-B14F-4D97-AF65-F5344CB8AC3E}">
        <p14:creationId xmlns:p14="http://schemas.microsoft.com/office/powerpoint/2010/main" val="189540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616075" indent="-1616075"/>
            <a:r>
              <a:rPr lang="en-US" sz="2800" dirty="0"/>
              <a:t>ART 8 – </a:t>
            </a:r>
            <a:r>
              <a:rPr lang="it-IT" sz="2800" dirty="0"/>
              <a:t> Documentazione</a:t>
            </a:r>
          </a:p>
        </p:txBody>
      </p:sp>
      <p:sp>
        <p:nvSpPr>
          <p:cNvPr id="3" name="TextBox 2"/>
          <p:cNvSpPr txBox="1"/>
          <p:nvPr/>
        </p:nvSpPr>
        <p:spPr>
          <a:xfrm>
            <a:off x="358423" y="2360611"/>
            <a:ext cx="3765176" cy="3496406"/>
          </a:xfrm>
          <a:prstGeom prst="rect">
            <a:avLst/>
          </a:prstGeom>
          <a:noFill/>
          <a:ln>
            <a:noFill/>
          </a:ln>
        </p:spPr>
        <p:txBody>
          <a:bodyPr wrap="square" rtlCol="0">
            <a:spAutoFit/>
          </a:bodyPr>
          <a:lstStyle/>
          <a:p>
            <a:pPr algn="just">
              <a:lnSpc>
                <a:spcPct val="110000"/>
              </a:lnSpc>
              <a:spcBef>
                <a:spcPts val="600"/>
              </a:spcBef>
              <a:spcAft>
                <a:spcPts val="600"/>
              </a:spcAft>
            </a:pPr>
            <a:r>
              <a:rPr lang="it-IT" sz="1600" b="1" dirty="0">
                <a:solidFill>
                  <a:srgbClr val="1A1A1A"/>
                </a:solidFill>
                <a:latin typeface="Arial"/>
                <a:cs typeface="Arial"/>
              </a:rPr>
              <a:t>Idoneità documentazione:</a:t>
            </a:r>
          </a:p>
          <a:p>
            <a:pPr marL="342900" indent="-342900" algn="just">
              <a:lnSpc>
                <a:spcPct val="110000"/>
              </a:lnSpc>
              <a:spcBef>
                <a:spcPts val="600"/>
              </a:spcBef>
              <a:spcAft>
                <a:spcPts val="600"/>
              </a:spcAft>
              <a:buFont typeface="+mj-lt"/>
              <a:buAutoNum type="arabicPeriod"/>
            </a:pPr>
            <a:r>
              <a:rPr lang="it-IT" sz="1400" dirty="0">
                <a:solidFill>
                  <a:srgbClr val="1A1A1A"/>
                </a:solidFill>
                <a:latin typeface="Arial"/>
                <a:cs typeface="Arial"/>
              </a:rPr>
              <a:t>Presenza di tutte le informazioni necessarie per una corretta analisi a prescindere da</a:t>
            </a:r>
            <a:r>
              <a:rPr lang="it-IT" sz="1400" b="1" dirty="0">
                <a:solidFill>
                  <a:srgbClr val="1A1A1A"/>
                </a:solidFill>
                <a:latin typeface="Arial"/>
                <a:cs typeface="Arial"/>
              </a:rPr>
              <a:t> eventuali divergenze con l’Amministrazione Finanziaria in merito alla scelta della metodologia TP da applicare o alla selezione dei soggetti o delle operazioni comparabili</a:t>
            </a:r>
            <a:r>
              <a:rPr lang="it-IT" sz="1400" dirty="0">
                <a:solidFill>
                  <a:srgbClr val="1A1A1A"/>
                </a:solidFill>
                <a:latin typeface="Arial"/>
                <a:cs typeface="Arial"/>
              </a:rPr>
              <a:t>. </a:t>
            </a:r>
          </a:p>
          <a:p>
            <a:pPr marL="342900" indent="-342900" algn="just">
              <a:lnSpc>
                <a:spcPct val="110000"/>
              </a:lnSpc>
              <a:spcBef>
                <a:spcPts val="600"/>
              </a:spcBef>
              <a:spcAft>
                <a:spcPts val="600"/>
              </a:spcAft>
              <a:buFont typeface="+mj-lt"/>
              <a:buAutoNum type="arabicPeriod"/>
            </a:pPr>
            <a:r>
              <a:rPr lang="it-IT" sz="1400" dirty="0">
                <a:solidFill>
                  <a:srgbClr val="1A1A1A"/>
                </a:solidFill>
                <a:latin typeface="Arial"/>
                <a:cs typeface="Arial"/>
              </a:rPr>
              <a:t>Non rilevano ai fini della valutazione di idoneità eventuali omissioni o inesattezze parziali tali, però, da non pregiudicare l’attività di controllo. </a:t>
            </a:r>
          </a:p>
        </p:txBody>
      </p:sp>
      <p:sp>
        <p:nvSpPr>
          <p:cNvPr id="7" name="TextBox 2">
            <a:extLst>
              <a:ext uri="{FF2B5EF4-FFF2-40B4-BE49-F238E27FC236}">
                <a16:creationId xmlns:a16="http://schemas.microsoft.com/office/drawing/2014/main" id="{C49E9740-015F-4BBA-8122-BF211F700048}"/>
              </a:ext>
            </a:extLst>
          </p:cNvPr>
          <p:cNvSpPr txBox="1"/>
          <p:nvPr/>
        </p:nvSpPr>
        <p:spPr>
          <a:xfrm>
            <a:off x="358423" y="1655180"/>
            <a:ext cx="8137298" cy="547907"/>
          </a:xfrm>
          <a:prstGeom prst="rect">
            <a:avLst/>
          </a:prstGeom>
          <a:noFill/>
        </p:spPr>
        <p:txBody>
          <a:bodyPr wrap="square" rtlCol="0">
            <a:spAutoFit/>
          </a:bodyPr>
          <a:lstStyle/>
          <a:p>
            <a:pPr algn="just">
              <a:lnSpc>
                <a:spcPct val="110000"/>
              </a:lnSpc>
              <a:spcBef>
                <a:spcPts val="600"/>
              </a:spcBef>
              <a:spcAft>
                <a:spcPts val="600"/>
              </a:spcAft>
            </a:pPr>
            <a:r>
              <a:rPr lang="it-IT" sz="1400" dirty="0">
                <a:solidFill>
                  <a:srgbClr val="1A1A1A"/>
                </a:solidFill>
                <a:latin typeface="Arial"/>
                <a:cs typeface="Arial"/>
              </a:rPr>
              <a:t>L’articolo 8 demanda ad un futuro Provvedimento dell’Agenzia delle Entrate, l’aggiornamento della documentazione necessaria in tema di Transfer Pricing</a:t>
            </a:r>
            <a:endParaRPr lang="it-IT" sz="1600" dirty="0">
              <a:solidFill>
                <a:srgbClr val="1A1A1A"/>
              </a:solidFill>
              <a:latin typeface="Arial"/>
              <a:cs typeface="Arial"/>
            </a:endParaRPr>
          </a:p>
        </p:txBody>
      </p:sp>
      <p:sp>
        <p:nvSpPr>
          <p:cNvPr id="8" name="Rettangolo 7">
            <a:extLst>
              <a:ext uri="{FF2B5EF4-FFF2-40B4-BE49-F238E27FC236}">
                <a16:creationId xmlns:a16="http://schemas.microsoft.com/office/drawing/2014/main" id="{ACD6F20E-161E-483D-9785-3D33578D5C41}"/>
              </a:ext>
            </a:extLst>
          </p:cNvPr>
          <p:cNvSpPr/>
          <p:nvPr/>
        </p:nvSpPr>
        <p:spPr>
          <a:xfrm>
            <a:off x="5196221" y="3200572"/>
            <a:ext cx="3564224" cy="784895"/>
          </a:xfrm>
          <a:prstGeom prst="rect">
            <a:avLst/>
          </a:prstGeom>
          <a:ln>
            <a:noFill/>
            <a:prstDash val="lgDash"/>
          </a:ln>
        </p:spPr>
        <p:txBody>
          <a:bodyPr wrap="square">
            <a:spAutoFit/>
          </a:bodyPr>
          <a:lstStyle/>
          <a:p>
            <a:pPr algn="just">
              <a:lnSpc>
                <a:spcPct val="110000"/>
              </a:lnSpc>
            </a:pPr>
            <a:r>
              <a:rPr lang="it-IT" sz="1400" b="1" dirty="0">
                <a:latin typeface="Arial" panose="020B0604020202020204" pitchFamily="34" charset="0"/>
                <a:cs typeface="Arial" panose="020B0604020202020204" pitchFamily="34" charset="0"/>
              </a:rPr>
              <a:t>IN ATTESA DI CHIARIMENTI</a:t>
            </a:r>
            <a:r>
              <a:rPr lang="it-IT" sz="1400" dirty="0">
                <a:latin typeface="Arial" panose="020B0604020202020204" pitchFamily="34" charset="0"/>
                <a:cs typeface="Arial" panose="020B0604020202020204" pitchFamily="34" charset="0"/>
              </a:rPr>
              <a:t> </a:t>
            </a:r>
          </a:p>
          <a:p>
            <a:pPr algn="just">
              <a:lnSpc>
                <a:spcPct val="110000"/>
              </a:lnSpc>
            </a:pPr>
            <a:r>
              <a:rPr lang="it-IT" sz="1400" dirty="0">
                <a:latin typeface="Arial" panose="020B0604020202020204" pitchFamily="34" charset="0"/>
                <a:cs typeface="Arial" panose="020B0604020202020204" pitchFamily="34" charset="0"/>
              </a:rPr>
              <a:t>Provvedimento e Circolare in materia di Oneri documentali</a:t>
            </a:r>
          </a:p>
        </p:txBody>
      </p:sp>
      <p:sp>
        <p:nvSpPr>
          <p:cNvPr id="9" name="Freeform 112">
            <a:extLst>
              <a:ext uri="{FF2B5EF4-FFF2-40B4-BE49-F238E27FC236}">
                <a16:creationId xmlns:a16="http://schemas.microsoft.com/office/drawing/2014/main" id="{EFAD6F3E-B01B-420D-BA57-7461CE6BF8AC}"/>
              </a:ext>
            </a:extLst>
          </p:cNvPr>
          <p:cNvSpPr>
            <a:spLocks noChangeAspect="1"/>
          </p:cNvSpPr>
          <p:nvPr/>
        </p:nvSpPr>
        <p:spPr bwMode="auto">
          <a:xfrm>
            <a:off x="4739504" y="3313686"/>
            <a:ext cx="364244" cy="558666"/>
          </a:xfrm>
          <a:custGeom>
            <a:avLst/>
            <a:gdLst>
              <a:gd name="T0" fmla="*/ 2147483647 w 3092"/>
              <a:gd name="T1" fmla="*/ 2147483647 h 4763"/>
              <a:gd name="T2" fmla="*/ 2147483647 w 3092"/>
              <a:gd name="T3" fmla="*/ 2147483647 h 4763"/>
              <a:gd name="T4" fmla="*/ 2147483647 w 3092"/>
              <a:gd name="T5" fmla="*/ 2147483647 h 4763"/>
              <a:gd name="T6" fmla="*/ 0 w 3092"/>
              <a:gd name="T7" fmla="*/ 2147483647 h 4763"/>
              <a:gd name="T8" fmla="*/ 2147483647 w 3092"/>
              <a:gd name="T9" fmla="*/ 2147483647 h 4763"/>
              <a:gd name="T10" fmla="*/ 2147483647 w 3092"/>
              <a:gd name="T11" fmla="*/ 2147483647 h 4763"/>
              <a:gd name="T12" fmla="*/ 2147483647 w 3092"/>
              <a:gd name="T13" fmla="*/ 0 h 4763"/>
              <a:gd name="T14" fmla="*/ 2147483647 w 3092"/>
              <a:gd name="T15" fmla="*/ 0 h 4763"/>
              <a:gd name="T16" fmla="*/ 2147483647 w 3092"/>
              <a:gd name="T17" fmla="*/ 2147483647 h 4763"/>
              <a:gd name="T18" fmla="*/ 2147483647 w 3092"/>
              <a:gd name="T19" fmla="*/ 2147483647 h 4763"/>
              <a:gd name="T20" fmla="*/ 2147483647 w 3092"/>
              <a:gd name="T21" fmla="*/ 2147483647 h 4763"/>
              <a:gd name="T22" fmla="*/ 2147483647 w 3092"/>
              <a:gd name="T23" fmla="*/ 2147483647 h 4763"/>
              <a:gd name="T24" fmla="*/ 2147483647 w 3092"/>
              <a:gd name="T25" fmla="*/ 2147483647 h 4763"/>
              <a:gd name="T26" fmla="*/ 2147483647 w 3092"/>
              <a:gd name="T27" fmla="*/ 2147483647 h 4763"/>
              <a:gd name="T28" fmla="*/ 2147483647 w 3092"/>
              <a:gd name="T29" fmla="*/ 2147483647 h 4763"/>
              <a:gd name="T30" fmla="*/ 2147483647 w 3092"/>
              <a:gd name="T31" fmla="*/ 0 h 4763"/>
              <a:gd name="T32" fmla="*/ 2147483647 w 3092"/>
              <a:gd name="T33" fmla="*/ 0 h 4763"/>
              <a:gd name="T34" fmla="*/ 2147483647 w 3092"/>
              <a:gd name="T35" fmla="*/ 2147483647 h 47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2"/>
              <a:gd name="T55" fmla="*/ 0 h 4763"/>
              <a:gd name="T56" fmla="*/ 3092 w 3092"/>
              <a:gd name="T57" fmla="*/ 4763 h 47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2" h="4763">
                <a:moveTo>
                  <a:pt x="1700" y="1760"/>
                </a:moveTo>
                <a:lnTo>
                  <a:pt x="3092" y="1760"/>
                </a:lnTo>
                <a:lnTo>
                  <a:pt x="121" y="4763"/>
                </a:lnTo>
                <a:lnTo>
                  <a:pt x="0" y="4689"/>
                </a:lnTo>
                <a:lnTo>
                  <a:pt x="863" y="2859"/>
                </a:lnTo>
                <a:lnTo>
                  <a:pt x="11" y="2859"/>
                </a:lnTo>
                <a:lnTo>
                  <a:pt x="992" y="0"/>
                </a:lnTo>
                <a:lnTo>
                  <a:pt x="1192" y="0"/>
                </a:lnTo>
                <a:lnTo>
                  <a:pt x="282" y="2666"/>
                </a:lnTo>
                <a:lnTo>
                  <a:pt x="1168" y="2666"/>
                </a:lnTo>
                <a:lnTo>
                  <a:pt x="353" y="4393"/>
                </a:lnTo>
                <a:lnTo>
                  <a:pt x="2861" y="1857"/>
                </a:lnTo>
                <a:lnTo>
                  <a:pt x="1523" y="1857"/>
                </a:lnTo>
                <a:lnTo>
                  <a:pt x="2665" y="97"/>
                </a:lnTo>
                <a:lnTo>
                  <a:pt x="1362" y="97"/>
                </a:lnTo>
                <a:lnTo>
                  <a:pt x="1395" y="0"/>
                </a:lnTo>
                <a:lnTo>
                  <a:pt x="2842" y="0"/>
                </a:lnTo>
                <a:lnTo>
                  <a:pt x="1700" y="1760"/>
                </a:lnTo>
                <a:close/>
              </a:path>
            </a:pathLst>
          </a:custGeom>
          <a:solidFill>
            <a:schemeClr val="accent3"/>
          </a:solidFill>
          <a:ln w="9525">
            <a:noFill/>
            <a:round/>
            <a:headEnd/>
            <a:tailEnd/>
          </a:ln>
        </p:spPr>
        <p:txBody>
          <a:bodyPr/>
          <a:lstStyle/>
          <a:p>
            <a:endParaRPr lang="de-DE"/>
          </a:p>
        </p:txBody>
      </p:sp>
      <p:sp>
        <p:nvSpPr>
          <p:cNvPr id="10" name="Segnaposto numero diapositiva 4">
            <a:extLst>
              <a:ext uri="{FF2B5EF4-FFF2-40B4-BE49-F238E27FC236}">
                <a16:creationId xmlns:a16="http://schemas.microsoft.com/office/drawing/2014/main" id="{A40A34D0-E2B3-4551-95B6-FF66CD86E2A9}"/>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13</a:t>
            </a:fld>
            <a:endParaRPr lang="en-US" dirty="0"/>
          </a:p>
        </p:txBody>
      </p:sp>
    </p:spTree>
    <p:extLst>
      <p:ext uri="{BB962C8B-B14F-4D97-AF65-F5344CB8AC3E}">
        <p14:creationId xmlns:p14="http://schemas.microsoft.com/office/powerpoint/2010/main" val="2233899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344613" indent="-1344613"/>
            <a:r>
              <a:rPr lang="en-US" sz="2800" dirty="0"/>
              <a:t>ART 9 – </a:t>
            </a:r>
            <a:r>
              <a:rPr lang="it-IT" sz="2800" dirty="0"/>
              <a:t> Ulteriori disposizioni applicative</a:t>
            </a:r>
          </a:p>
        </p:txBody>
      </p:sp>
      <p:sp>
        <p:nvSpPr>
          <p:cNvPr id="3" name="TextBox 2"/>
          <p:cNvSpPr txBox="1"/>
          <p:nvPr/>
        </p:nvSpPr>
        <p:spPr>
          <a:xfrm>
            <a:off x="1120588" y="3045822"/>
            <a:ext cx="6147083" cy="2357633"/>
          </a:xfrm>
          <a:prstGeom prst="rect">
            <a:avLst/>
          </a:prstGeom>
          <a:noFill/>
        </p:spPr>
        <p:txBody>
          <a:bodyPr wrap="square" rtlCol="0">
            <a:spAutoFit/>
          </a:bodyPr>
          <a:lstStyle/>
          <a:p>
            <a:pPr>
              <a:lnSpc>
                <a:spcPct val="110000"/>
              </a:lnSpc>
              <a:spcBef>
                <a:spcPts val="600"/>
              </a:spcBef>
              <a:spcAft>
                <a:spcPts val="600"/>
              </a:spcAft>
            </a:pPr>
            <a:r>
              <a:rPr lang="it-IT" sz="1600" b="1" dirty="0">
                <a:solidFill>
                  <a:srgbClr val="1A1A1A"/>
                </a:solidFill>
                <a:latin typeface="Arial"/>
                <a:cs typeface="Arial"/>
              </a:rPr>
              <a:t>IN ATTESA DI CHIARIMENTI</a:t>
            </a:r>
          </a:p>
          <a:p>
            <a:pPr marL="342900" indent="-342900">
              <a:lnSpc>
                <a:spcPct val="110000"/>
              </a:lnSpc>
              <a:spcBef>
                <a:spcPts val="600"/>
              </a:spcBef>
              <a:spcAft>
                <a:spcPts val="600"/>
              </a:spcAft>
              <a:buBlip>
                <a:blip r:embed="rId2"/>
              </a:buBlip>
            </a:pPr>
            <a:r>
              <a:rPr lang="it-IT" sz="1600" dirty="0">
                <a:solidFill>
                  <a:srgbClr val="1A1A1A"/>
                </a:solidFill>
                <a:latin typeface="Arial"/>
                <a:cs typeface="Arial"/>
              </a:rPr>
              <a:t>rapporto con Circolare no. 32/1980 </a:t>
            </a:r>
          </a:p>
          <a:p>
            <a:pPr marL="342900" indent="-342900">
              <a:lnSpc>
                <a:spcPct val="110000"/>
              </a:lnSpc>
              <a:spcBef>
                <a:spcPts val="600"/>
              </a:spcBef>
              <a:spcAft>
                <a:spcPts val="600"/>
              </a:spcAft>
              <a:buBlip>
                <a:blip r:embed="rId2"/>
              </a:buBlip>
            </a:pPr>
            <a:r>
              <a:rPr lang="it-IT" sz="1600" dirty="0">
                <a:solidFill>
                  <a:srgbClr val="1A1A1A"/>
                </a:solidFill>
                <a:latin typeface="Arial"/>
                <a:cs typeface="Arial"/>
              </a:rPr>
              <a:t>finanziamenti infragruppo</a:t>
            </a:r>
          </a:p>
          <a:p>
            <a:pPr marL="342900" indent="-342900">
              <a:lnSpc>
                <a:spcPct val="110000"/>
              </a:lnSpc>
              <a:spcBef>
                <a:spcPts val="600"/>
              </a:spcBef>
              <a:spcAft>
                <a:spcPts val="600"/>
              </a:spcAft>
              <a:buBlip>
                <a:blip r:embed="rId2"/>
              </a:buBlip>
            </a:pPr>
            <a:r>
              <a:rPr lang="it-IT" sz="1600" dirty="0">
                <a:solidFill>
                  <a:srgbClr val="1A1A1A"/>
                </a:solidFill>
                <a:latin typeface="Arial"/>
                <a:cs typeface="Arial"/>
              </a:rPr>
              <a:t>beni immateriali (inclusi HTVI), applicazione royalty</a:t>
            </a:r>
          </a:p>
          <a:p>
            <a:pPr marL="342900" indent="-342900">
              <a:lnSpc>
                <a:spcPct val="110000"/>
              </a:lnSpc>
              <a:spcBef>
                <a:spcPts val="600"/>
              </a:spcBef>
              <a:spcAft>
                <a:spcPts val="600"/>
              </a:spcAft>
              <a:buBlip>
                <a:blip r:embed="rId2"/>
              </a:buBlip>
            </a:pPr>
            <a:r>
              <a:rPr lang="it-IT" sz="1600" i="1" dirty="0">
                <a:solidFill>
                  <a:srgbClr val="1A1A1A"/>
                </a:solidFill>
                <a:latin typeface="Arial"/>
                <a:cs typeface="Arial"/>
              </a:rPr>
              <a:t>cost </a:t>
            </a:r>
            <a:r>
              <a:rPr lang="it-IT" sz="1600" i="1" dirty="0" err="1">
                <a:solidFill>
                  <a:srgbClr val="1A1A1A"/>
                </a:solidFill>
                <a:latin typeface="Arial"/>
                <a:cs typeface="Arial"/>
              </a:rPr>
              <a:t>contribution</a:t>
            </a:r>
            <a:r>
              <a:rPr lang="it-IT" sz="1600" i="1" dirty="0">
                <a:solidFill>
                  <a:srgbClr val="1A1A1A"/>
                </a:solidFill>
                <a:latin typeface="Arial"/>
                <a:cs typeface="Arial"/>
              </a:rPr>
              <a:t> agreements</a:t>
            </a:r>
            <a:endParaRPr lang="it-IT" sz="1600" dirty="0">
              <a:solidFill>
                <a:srgbClr val="1A1A1A"/>
              </a:solidFill>
              <a:latin typeface="Arial"/>
              <a:cs typeface="Arial"/>
            </a:endParaRPr>
          </a:p>
          <a:p>
            <a:pPr marL="180975">
              <a:lnSpc>
                <a:spcPct val="110000"/>
              </a:lnSpc>
            </a:pPr>
            <a:endParaRPr lang="it-IT" sz="1400" dirty="0">
              <a:solidFill>
                <a:srgbClr val="1A1A1A"/>
              </a:solidFill>
              <a:latin typeface="Arial"/>
              <a:cs typeface="Arial"/>
            </a:endParaRPr>
          </a:p>
        </p:txBody>
      </p:sp>
      <p:sp>
        <p:nvSpPr>
          <p:cNvPr id="25" name="Rettangolo 24">
            <a:extLst>
              <a:ext uri="{FF2B5EF4-FFF2-40B4-BE49-F238E27FC236}">
                <a16:creationId xmlns:a16="http://schemas.microsoft.com/office/drawing/2014/main" id="{C34A439D-A25D-4709-A05E-5B43882EA717}"/>
              </a:ext>
            </a:extLst>
          </p:cNvPr>
          <p:cNvSpPr/>
          <p:nvPr/>
        </p:nvSpPr>
        <p:spPr>
          <a:xfrm>
            <a:off x="477832" y="1749530"/>
            <a:ext cx="7722169" cy="88383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lnSpc>
                <a:spcPct val="110000"/>
              </a:lnSpc>
              <a:spcBef>
                <a:spcPts val="600"/>
              </a:spcBef>
              <a:spcAft>
                <a:spcPts val="600"/>
              </a:spcAft>
            </a:pPr>
            <a:r>
              <a:rPr lang="it-IT" sz="1600" dirty="0">
                <a:solidFill>
                  <a:schemeClr val="bg1"/>
                </a:solidFill>
                <a:latin typeface="Arial"/>
                <a:cs typeface="Arial"/>
              </a:rPr>
              <a:t>Con uno o più provvedimenti del Direttore dell’Agenzia delle Entrate sono emanate ulteriori disposizioni applicative, tenendo conto in particolare di quanto previsto dalle </a:t>
            </a:r>
            <a:r>
              <a:rPr lang="it-IT" sz="1600" b="1" dirty="0">
                <a:solidFill>
                  <a:schemeClr val="bg1"/>
                </a:solidFill>
                <a:latin typeface="Arial"/>
                <a:cs typeface="Arial"/>
              </a:rPr>
              <a:t>Linee Guida dell’OCSE</a:t>
            </a:r>
            <a:r>
              <a:rPr lang="it-IT" sz="1600" dirty="0">
                <a:solidFill>
                  <a:schemeClr val="bg1"/>
                </a:solidFill>
                <a:latin typeface="Arial"/>
                <a:cs typeface="Arial"/>
              </a:rPr>
              <a:t> come periodicamente aggiornate</a:t>
            </a:r>
            <a:endParaRPr lang="it-IT" sz="1400" b="1" dirty="0">
              <a:solidFill>
                <a:schemeClr val="bg1"/>
              </a:solidFill>
              <a:latin typeface="Arial"/>
              <a:cs typeface="Arial"/>
            </a:endParaRPr>
          </a:p>
        </p:txBody>
      </p:sp>
      <p:sp>
        <p:nvSpPr>
          <p:cNvPr id="7" name="Freeform 112">
            <a:extLst>
              <a:ext uri="{FF2B5EF4-FFF2-40B4-BE49-F238E27FC236}">
                <a16:creationId xmlns:a16="http://schemas.microsoft.com/office/drawing/2014/main" id="{73E81226-526A-422F-AFEC-D1B702F839BF}"/>
              </a:ext>
            </a:extLst>
          </p:cNvPr>
          <p:cNvSpPr>
            <a:spLocks noChangeAspect="1"/>
          </p:cNvSpPr>
          <p:nvPr/>
        </p:nvSpPr>
        <p:spPr bwMode="auto">
          <a:xfrm>
            <a:off x="636371" y="3149667"/>
            <a:ext cx="364244" cy="883832"/>
          </a:xfrm>
          <a:custGeom>
            <a:avLst/>
            <a:gdLst>
              <a:gd name="T0" fmla="*/ 2147483647 w 3092"/>
              <a:gd name="T1" fmla="*/ 2147483647 h 4763"/>
              <a:gd name="T2" fmla="*/ 2147483647 w 3092"/>
              <a:gd name="T3" fmla="*/ 2147483647 h 4763"/>
              <a:gd name="T4" fmla="*/ 2147483647 w 3092"/>
              <a:gd name="T5" fmla="*/ 2147483647 h 4763"/>
              <a:gd name="T6" fmla="*/ 0 w 3092"/>
              <a:gd name="T7" fmla="*/ 2147483647 h 4763"/>
              <a:gd name="T8" fmla="*/ 2147483647 w 3092"/>
              <a:gd name="T9" fmla="*/ 2147483647 h 4763"/>
              <a:gd name="T10" fmla="*/ 2147483647 w 3092"/>
              <a:gd name="T11" fmla="*/ 2147483647 h 4763"/>
              <a:gd name="T12" fmla="*/ 2147483647 w 3092"/>
              <a:gd name="T13" fmla="*/ 0 h 4763"/>
              <a:gd name="T14" fmla="*/ 2147483647 w 3092"/>
              <a:gd name="T15" fmla="*/ 0 h 4763"/>
              <a:gd name="T16" fmla="*/ 2147483647 w 3092"/>
              <a:gd name="T17" fmla="*/ 2147483647 h 4763"/>
              <a:gd name="T18" fmla="*/ 2147483647 w 3092"/>
              <a:gd name="T19" fmla="*/ 2147483647 h 4763"/>
              <a:gd name="T20" fmla="*/ 2147483647 w 3092"/>
              <a:gd name="T21" fmla="*/ 2147483647 h 4763"/>
              <a:gd name="T22" fmla="*/ 2147483647 w 3092"/>
              <a:gd name="T23" fmla="*/ 2147483647 h 4763"/>
              <a:gd name="T24" fmla="*/ 2147483647 w 3092"/>
              <a:gd name="T25" fmla="*/ 2147483647 h 4763"/>
              <a:gd name="T26" fmla="*/ 2147483647 w 3092"/>
              <a:gd name="T27" fmla="*/ 2147483647 h 4763"/>
              <a:gd name="T28" fmla="*/ 2147483647 w 3092"/>
              <a:gd name="T29" fmla="*/ 2147483647 h 4763"/>
              <a:gd name="T30" fmla="*/ 2147483647 w 3092"/>
              <a:gd name="T31" fmla="*/ 0 h 4763"/>
              <a:gd name="T32" fmla="*/ 2147483647 w 3092"/>
              <a:gd name="T33" fmla="*/ 0 h 4763"/>
              <a:gd name="T34" fmla="*/ 2147483647 w 3092"/>
              <a:gd name="T35" fmla="*/ 2147483647 h 47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2"/>
              <a:gd name="T55" fmla="*/ 0 h 4763"/>
              <a:gd name="T56" fmla="*/ 3092 w 3092"/>
              <a:gd name="T57" fmla="*/ 4763 h 47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2" h="4763">
                <a:moveTo>
                  <a:pt x="1700" y="1760"/>
                </a:moveTo>
                <a:lnTo>
                  <a:pt x="3092" y="1760"/>
                </a:lnTo>
                <a:lnTo>
                  <a:pt x="121" y="4763"/>
                </a:lnTo>
                <a:lnTo>
                  <a:pt x="0" y="4689"/>
                </a:lnTo>
                <a:lnTo>
                  <a:pt x="863" y="2859"/>
                </a:lnTo>
                <a:lnTo>
                  <a:pt x="11" y="2859"/>
                </a:lnTo>
                <a:lnTo>
                  <a:pt x="992" y="0"/>
                </a:lnTo>
                <a:lnTo>
                  <a:pt x="1192" y="0"/>
                </a:lnTo>
                <a:lnTo>
                  <a:pt x="282" y="2666"/>
                </a:lnTo>
                <a:lnTo>
                  <a:pt x="1168" y="2666"/>
                </a:lnTo>
                <a:lnTo>
                  <a:pt x="353" y="4393"/>
                </a:lnTo>
                <a:lnTo>
                  <a:pt x="2861" y="1857"/>
                </a:lnTo>
                <a:lnTo>
                  <a:pt x="1523" y="1857"/>
                </a:lnTo>
                <a:lnTo>
                  <a:pt x="2665" y="97"/>
                </a:lnTo>
                <a:lnTo>
                  <a:pt x="1362" y="97"/>
                </a:lnTo>
                <a:lnTo>
                  <a:pt x="1395" y="0"/>
                </a:lnTo>
                <a:lnTo>
                  <a:pt x="2842" y="0"/>
                </a:lnTo>
                <a:lnTo>
                  <a:pt x="1700" y="1760"/>
                </a:lnTo>
                <a:close/>
              </a:path>
            </a:pathLst>
          </a:custGeom>
          <a:solidFill>
            <a:schemeClr val="accent3"/>
          </a:solidFill>
          <a:ln w="9525">
            <a:noFill/>
            <a:round/>
            <a:headEnd/>
            <a:tailEnd/>
          </a:ln>
        </p:spPr>
        <p:txBody>
          <a:bodyPr/>
          <a:lstStyle/>
          <a:p>
            <a:endParaRPr lang="de-DE"/>
          </a:p>
        </p:txBody>
      </p:sp>
      <p:sp>
        <p:nvSpPr>
          <p:cNvPr id="8" name="Segnaposto numero diapositiva 4">
            <a:extLst>
              <a:ext uri="{FF2B5EF4-FFF2-40B4-BE49-F238E27FC236}">
                <a16:creationId xmlns:a16="http://schemas.microsoft.com/office/drawing/2014/main" id="{7006512E-3675-448C-94C1-9C5C015ED982}"/>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14</a:t>
            </a:fld>
            <a:endParaRPr lang="en-US" dirty="0"/>
          </a:p>
        </p:txBody>
      </p:sp>
    </p:spTree>
    <p:extLst>
      <p:ext uri="{BB962C8B-B14F-4D97-AF65-F5344CB8AC3E}">
        <p14:creationId xmlns:p14="http://schemas.microsoft.com/office/powerpoint/2010/main" val="402232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0E8046-D63A-4801-84D0-737DC3FB4A40}"/>
              </a:ext>
            </a:extLst>
          </p:cNvPr>
          <p:cNvSpPr>
            <a:spLocks noGrp="1"/>
          </p:cNvSpPr>
          <p:nvPr>
            <p:ph type="title"/>
          </p:nvPr>
        </p:nvSpPr>
        <p:spPr/>
        <p:txBody>
          <a:bodyPr/>
          <a:lstStyle/>
          <a:p>
            <a:r>
              <a:rPr lang="it-IT" dirty="0"/>
              <a:t>CONCLUSIONI</a:t>
            </a:r>
          </a:p>
        </p:txBody>
      </p:sp>
      <p:sp>
        <p:nvSpPr>
          <p:cNvPr id="108" name="Rechteck 21">
            <a:extLst>
              <a:ext uri="{FF2B5EF4-FFF2-40B4-BE49-F238E27FC236}">
                <a16:creationId xmlns:a16="http://schemas.microsoft.com/office/drawing/2014/main" id="{C3AD1C03-D48B-4283-B371-11FF0B0D108E}"/>
              </a:ext>
            </a:extLst>
          </p:cNvPr>
          <p:cNvSpPr/>
          <p:nvPr/>
        </p:nvSpPr>
        <p:spPr bwMode="gray">
          <a:xfrm>
            <a:off x="8229231" y="1667201"/>
            <a:ext cx="259325" cy="3871302"/>
          </a:xfrm>
          <a:prstGeom prst="rect">
            <a:avLst/>
          </a:prstGeom>
          <a:solidFill>
            <a:schemeClr val="bg1">
              <a:lumMod val="85000"/>
            </a:schemeClr>
          </a:solidFill>
          <a:ln w="12700">
            <a:noFill/>
            <a:round/>
            <a:headEnd/>
            <a:tailEnd/>
          </a:ln>
        </p:spPr>
        <p:txBody>
          <a:bodyPr rtlCol="0" anchor="ctr"/>
          <a:lstStyle/>
          <a:p>
            <a:pPr algn="ctr"/>
            <a:endParaRPr lang="en-US"/>
          </a:p>
        </p:txBody>
      </p:sp>
      <p:grpSp>
        <p:nvGrpSpPr>
          <p:cNvPr id="109" name="Gruppieren 29">
            <a:extLst>
              <a:ext uri="{FF2B5EF4-FFF2-40B4-BE49-F238E27FC236}">
                <a16:creationId xmlns:a16="http://schemas.microsoft.com/office/drawing/2014/main" id="{9839A08E-2278-4B0D-9B05-34A9DE48C7B9}"/>
              </a:ext>
            </a:extLst>
          </p:cNvPr>
          <p:cNvGrpSpPr/>
          <p:nvPr/>
        </p:nvGrpSpPr>
        <p:grpSpPr bwMode="gray">
          <a:xfrm>
            <a:off x="5534585" y="1812117"/>
            <a:ext cx="3251552" cy="1667745"/>
            <a:chOff x="-5036699" y="2207756"/>
            <a:chExt cx="4839025" cy="2295227"/>
          </a:xfrm>
          <a:solidFill>
            <a:schemeClr val="bg2"/>
          </a:solidFill>
          <a:scene3d>
            <a:camera prst="perspectiveContrastingLeftFacing" fov="4800000">
              <a:rot lat="21000001" lon="2370000" rev="21420000"/>
            </a:camera>
            <a:lightRig rig="threePt" dir="t">
              <a:rot lat="0" lon="0" rev="9000000"/>
            </a:lightRig>
          </a:scene3d>
        </p:grpSpPr>
        <p:sp>
          <p:nvSpPr>
            <p:cNvPr id="110" name="Rechteck 26">
              <a:extLst>
                <a:ext uri="{FF2B5EF4-FFF2-40B4-BE49-F238E27FC236}">
                  <a16:creationId xmlns:a16="http://schemas.microsoft.com/office/drawing/2014/main" id="{D2353DBA-A126-46CF-B576-4AE5186E80D4}"/>
                </a:ext>
              </a:extLst>
            </p:cNvPr>
            <p:cNvSpPr/>
            <p:nvPr/>
          </p:nvSpPr>
          <p:spPr bwMode="gray">
            <a:xfrm rot="2700000">
              <a:off x="-2456760" y="3342015"/>
              <a:ext cx="2140723" cy="181213"/>
            </a:xfrm>
            <a:prstGeom prst="rect">
              <a:avLst/>
            </a:prstGeom>
            <a:solidFill>
              <a:schemeClr val="bg2"/>
            </a:solidFill>
            <a:ln w="12700">
              <a:noFill/>
              <a:round/>
              <a:headEnd/>
              <a:tailEnd/>
            </a:ln>
            <a:sp3d prstMaterial="metal"/>
          </p:spPr>
          <p:txBody>
            <a:bodyPr rtlCol="0" anchor="ctr"/>
            <a:lstStyle/>
            <a:p>
              <a:pPr algn="ctr"/>
              <a:endParaRPr lang="en-US" dirty="0"/>
            </a:p>
          </p:txBody>
        </p:sp>
        <p:sp>
          <p:nvSpPr>
            <p:cNvPr id="111" name="Rechteck 27">
              <a:extLst>
                <a:ext uri="{FF2B5EF4-FFF2-40B4-BE49-F238E27FC236}">
                  <a16:creationId xmlns:a16="http://schemas.microsoft.com/office/drawing/2014/main" id="{28EE1D18-29E9-447E-8D5A-F658FB6B8527}"/>
                </a:ext>
              </a:extLst>
            </p:cNvPr>
            <p:cNvSpPr/>
            <p:nvPr/>
          </p:nvSpPr>
          <p:spPr bwMode="gray">
            <a:xfrm rot="18900000">
              <a:off x="-2591649" y="3091871"/>
              <a:ext cx="2393975" cy="162043"/>
            </a:xfrm>
            <a:prstGeom prst="rect">
              <a:avLst/>
            </a:prstGeom>
            <a:solidFill>
              <a:schemeClr val="bg2"/>
            </a:solidFill>
            <a:ln w="12700">
              <a:noFill/>
              <a:round/>
              <a:headEnd/>
              <a:tailEnd/>
            </a:ln>
            <a:sp3d prstMaterial="metal"/>
          </p:spPr>
          <p:txBody>
            <a:bodyPr rtlCol="0" anchor="ctr"/>
            <a:lstStyle/>
            <a:p>
              <a:pPr algn="ctr"/>
              <a:endParaRPr lang="en-US" dirty="0"/>
            </a:p>
          </p:txBody>
        </p:sp>
        <p:sp>
          <p:nvSpPr>
            <p:cNvPr id="112" name="Rechteck 28">
              <a:extLst>
                <a:ext uri="{FF2B5EF4-FFF2-40B4-BE49-F238E27FC236}">
                  <a16:creationId xmlns:a16="http://schemas.microsoft.com/office/drawing/2014/main" id="{137C6B33-41C6-4588-BA3B-8AAD4BC76FD5}"/>
                </a:ext>
              </a:extLst>
            </p:cNvPr>
            <p:cNvSpPr/>
            <p:nvPr/>
          </p:nvSpPr>
          <p:spPr bwMode="gray">
            <a:xfrm>
              <a:off x="-5036699" y="4186434"/>
              <a:ext cx="4402114" cy="162043"/>
            </a:xfrm>
            <a:prstGeom prst="rect">
              <a:avLst/>
            </a:prstGeom>
            <a:solidFill>
              <a:schemeClr val="bg2"/>
            </a:solidFill>
            <a:ln w="12700">
              <a:noFill/>
              <a:round/>
              <a:headEnd/>
              <a:tailEnd/>
            </a:ln>
            <a:sp3d prstMaterial="metal"/>
          </p:spPr>
          <p:txBody>
            <a:bodyPr rtlCol="0" anchor="ctr"/>
            <a:lstStyle/>
            <a:p>
              <a:pPr algn="ctr"/>
              <a:endParaRPr lang="en-US"/>
            </a:p>
          </p:txBody>
        </p:sp>
        <p:sp>
          <p:nvSpPr>
            <p:cNvPr id="113" name="Rechteck 29">
              <a:extLst>
                <a:ext uri="{FF2B5EF4-FFF2-40B4-BE49-F238E27FC236}">
                  <a16:creationId xmlns:a16="http://schemas.microsoft.com/office/drawing/2014/main" id="{B119EA5C-823A-49E0-9D29-692127615EE8}"/>
                </a:ext>
              </a:extLst>
            </p:cNvPr>
            <p:cNvSpPr/>
            <p:nvPr/>
          </p:nvSpPr>
          <p:spPr bwMode="gray">
            <a:xfrm>
              <a:off x="-5036699" y="2208276"/>
              <a:ext cx="4402114" cy="162043"/>
            </a:xfrm>
            <a:prstGeom prst="rect">
              <a:avLst/>
            </a:prstGeom>
            <a:solidFill>
              <a:schemeClr val="bg2"/>
            </a:solidFill>
            <a:ln w="12700">
              <a:noFill/>
              <a:round/>
              <a:headEnd/>
              <a:tailEnd/>
            </a:ln>
            <a:sp3d prstMaterial="metal"/>
          </p:spPr>
          <p:txBody>
            <a:bodyPr rtlCol="0" anchor="ctr"/>
            <a:lstStyle/>
            <a:p>
              <a:pPr algn="ctr"/>
              <a:endParaRPr lang="en-US"/>
            </a:p>
          </p:txBody>
        </p:sp>
        <p:sp>
          <p:nvSpPr>
            <p:cNvPr id="114" name="Rechteck 30">
              <a:extLst>
                <a:ext uri="{FF2B5EF4-FFF2-40B4-BE49-F238E27FC236}">
                  <a16:creationId xmlns:a16="http://schemas.microsoft.com/office/drawing/2014/main" id="{370031BC-69CF-4655-AAD9-BDFAB3E264D1}"/>
                </a:ext>
              </a:extLst>
            </p:cNvPr>
            <p:cNvSpPr/>
            <p:nvPr/>
          </p:nvSpPr>
          <p:spPr bwMode="gray">
            <a:xfrm rot="5400000">
              <a:off x="-1614343" y="3187511"/>
              <a:ext cx="2140723" cy="181213"/>
            </a:xfrm>
            <a:prstGeom prst="rect">
              <a:avLst/>
            </a:prstGeom>
            <a:solidFill>
              <a:schemeClr val="bg2"/>
            </a:solidFill>
            <a:ln w="12700">
              <a:noFill/>
              <a:round/>
              <a:headEnd/>
              <a:tailEnd/>
            </a:ln>
            <a:sp3d prstMaterial="metal"/>
          </p:spPr>
          <p:txBody>
            <a:bodyPr rtlCol="0" anchor="ctr"/>
            <a:lstStyle/>
            <a:p>
              <a:pPr algn="ctr"/>
              <a:endParaRPr lang="en-US"/>
            </a:p>
          </p:txBody>
        </p:sp>
      </p:grpSp>
      <p:grpSp>
        <p:nvGrpSpPr>
          <p:cNvPr id="115" name="Gruppieren 18">
            <a:extLst>
              <a:ext uri="{FF2B5EF4-FFF2-40B4-BE49-F238E27FC236}">
                <a16:creationId xmlns:a16="http://schemas.microsoft.com/office/drawing/2014/main" id="{6F65891D-E5DD-4745-A779-D409F3638458}"/>
              </a:ext>
            </a:extLst>
          </p:cNvPr>
          <p:cNvGrpSpPr/>
          <p:nvPr/>
        </p:nvGrpSpPr>
        <p:grpSpPr bwMode="gray">
          <a:xfrm>
            <a:off x="5601066" y="1861926"/>
            <a:ext cx="2640166" cy="1435666"/>
            <a:chOff x="5046562" y="2257063"/>
            <a:chExt cx="3507129" cy="2338086"/>
          </a:xfrm>
          <a:solidFill>
            <a:srgbClr val="CACACA"/>
          </a:solidFill>
          <a:effectLst/>
          <a:scene3d>
            <a:camera prst="perspectiveContrastingLeftFacing" fov="4800000">
              <a:rot lat="21000001" lon="2370000" rev="21420000"/>
            </a:camera>
            <a:lightRig rig="threePt" dir="t">
              <a:rot lat="0" lon="0" rev="9000000"/>
            </a:lightRig>
          </a:scene3d>
        </p:grpSpPr>
        <p:sp>
          <p:nvSpPr>
            <p:cNvPr id="116" name="Abgerundetes Rechteck 7">
              <a:extLst>
                <a:ext uri="{FF2B5EF4-FFF2-40B4-BE49-F238E27FC236}">
                  <a16:creationId xmlns:a16="http://schemas.microsoft.com/office/drawing/2014/main" id="{1EC6D613-7DC2-42F5-A02D-FB16D09A55D3}"/>
                </a:ext>
              </a:extLst>
            </p:cNvPr>
            <p:cNvSpPr/>
            <p:nvPr/>
          </p:nvSpPr>
          <p:spPr bwMode="gray">
            <a:xfrm>
              <a:off x="5046562" y="2257063"/>
              <a:ext cx="3507129" cy="2338086"/>
            </a:xfrm>
            <a:prstGeom prst="roundRect">
              <a:avLst>
                <a:gd name="adj" fmla="val 6766"/>
              </a:avLst>
            </a:prstGeom>
            <a:grpFill/>
            <a:ln w="12700">
              <a:solidFill>
                <a:schemeClr val="tx2"/>
              </a:solidFill>
              <a:round/>
              <a:headEnd/>
              <a:tailEnd/>
            </a:ln>
            <a:effectLst/>
            <a:sp3d prstMaterial="metal"/>
          </p:spPr>
          <p:txBody>
            <a:bodyPr rtlCol="0" anchor="ctr"/>
            <a:lstStyle/>
            <a:p>
              <a:pPr algn="ctr"/>
              <a:endParaRPr lang="en-US"/>
            </a:p>
          </p:txBody>
        </p:sp>
        <p:sp>
          <p:nvSpPr>
            <p:cNvPr id="117" name="Abgerundetes Rechteck 25">
              <a:extLst>
                <a:ext uri="{FF2B5EF4-FFF2-40B4-BE49-F238E27FC236}">
                  <a16:creationId xmlns:a16="http://schemas.microsoft.com/office/drawing/2014/main" id="{A498D4FA-31E4-4DDF-9ACE-4986FA6F8661}"/>
                </a:ext>
              </a:extLst>
            </p:cNvPr>
            <p:cNvSpPr/>
            <p:nvPr/>
          </p:nvSpPr>
          <p:spPr bwMode="gray">
            <a:xfrm>
              <a:off x="5150459" y="2349663"/>
              <a:ext cx="3332853" cy="2145175"/>
            </a:xfrm>
            <a:prstGeom prst="roundRect">
              <a:avLst>
                <a:gd name="adj" fmla="val 6766"/>
              </a:avLst>
            </a:prstGeom>
            <a:solidFill>
              <a:schemeClr val="accent2"/>
            </a:solidFill>
            <a:ln>
              <a:solidFill>
                <a:schemeClr val="tx2"/>
              </a:solidFill>
              <a:headEnd/>
              <a:tailEnd/>
            </a:ln>
          </p:spPr>
          <p:style>
            <a:lnRef idx="2">
              <a:schemeClr val="dk1"/>
            </a:lnRef>
            <a:fillRef idx="1">
              <a:schemeClr val="lt1"/>
            </a:fillRef>
            <a:effectRef idx="0">
              <a:schemeClr val="dk1"/>
            </a:effectRef>
            <a:fontRef idx="minor">
              <a:schemeClr val="dk1"/>
            </a:fontRef>
          </p:style>
          <p:txBody>
            <a:bodyPr rtlCol="0" anchor="ctr"/>
            <a:lstStyle/>
            <a:p>
              <a:pPr algn="ctr">
                <a:lnSpc>
                  <a:spcPct val="80000"/>
                </a:lnSpc>
              </a:pPr>
              <a:r>
                <a:rPr lang="en-US" sz="4800" b="1" dirty="0">
                  <a:solidFill>
                    <a:schemeClr val="tx2"/>
                  </a:solidFill>
                </a:rPr>
                <a:t>CHANGE</a:t>
              </a:r>
              <a:br>
                <a:rPr lang="en-US" sz="3600" dirty="0">
                  <a:solidFill>
                    <a:schemeClr val="tx2"/>
                  </a:solidFill>
                </a:rPr>
              </a:br>
              <a:r>
                <a:rPr lang="en-US" sz="3600" dirty="0">
                  <a:solidFill>
                    <a:schemeClr val="tx2"/>
                  </a:solidFill>
                </a:rPr>
                <a:t>  AHEAD </a:t>
              </a:r>
              <a:r>
                <a:rPr lang="en-US" sz="3600" dirty="0">
                  <a:solidFill>
                    <a:schemeClr val="tx2"/>
                  </a:solidFill>
                  <a:sym typeface="Wingdings"/>
                </a:rPr>
                <a:t></a:t>
              </a:r>
              <a:endParaRPr lang="en-US" sz="3600" dirty="0">
                <a:solidFill>
                  <a:schemeClr val="tx2"/>
                </a:solidFill>
              </a:endParaRPr>
            </a:p>
          </p:txBody>
        </p:sp>
      </p:grpSp>
      <p:sp>
        <p:nvSpPr>
          <p:cNvPr id="118" name="TextBox 2">
            <a:extLst>
              <a:ext uri="{FF2B5EF4-FFF2-40B4-BE49-F238E27FC236}">
                <a16:creationId xmlns:a16="http://schemas.microsoft.com/office/drawing/2014/main" id="{0A2F39B8-FE22-4496-A2AE-55FBB2D6E448}"/>
              </a:ext>
            </a:extLst>
          </p:cNvPr>
          <p:cNvSpPr txBox="1"/>
          <p:nvPr/>
        </p:nvSpPr>
        <p:spPr>
          <a:xfrm>
            <a:off x="394964" y="1606575"/>
            <a:ext cx="5172157" cy="883832"/>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600" dirty="0">
                <a:solidFill>
                  <a:srgbClr val="1A1A1A"/>
                </a:solidFill>
                <a:latin typeface="Arial"/>
                <a:cs typeface="Arial"/>
              </a:rPr>
              <a:t>Importanza per le imprese della corretta definizione dei prezzi di trasferimento </a:t>
            </a:r>
            <a:r>
              <a:rPr lang="it-IT" sz="1600" b="1" dirty="0">
                <a:solidFill>
                  <a:srgbClr val="1A1A1A"/>
                </a:solidFill>
                <a:latin typeface="Arial"/>
                <a:cs typeface="Arial"/>
              </a:rPr>
              <a:t>per la gestione degli esiti delle verifiche</a:t>
            </a:r>
          </a:p>
        </p:txBody>
      </p:sp>
      <p:sp>
        <p:nvSpPr>
          <p:cNvPr id="119" name="TextBox 2">
            <a:extLst>
              <a:ext uri="{FF2B5EF4-FFF2-40B4-BE49-F238E27FC236}">
                <a16:creationId xmlns:a16="http://schemas.microsoft.com/office/drawing/2014/main" id="{BCE3952A-2FDC-4BCC-B188-47DC93400943}"/>
              </a:ext>
            </a:extLst>
          </p:cNvPr>
          <p:cNvSpPr txBox="1"/>
          <p:nvPr/>
        </p:nvSpPr>
        <p:spPr>
          <a:xfrm>
            <a:off x="357863" y="2801126"/>
            <a:ext cx="5209258" cy="1425518"/>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600" dirty="0">
                <a:solidFill>
                  <a:srgbClr val="1A1A1A"/>
                </a:solidFill>
                <a:latin typeface="Arial"/>
                <a:cs typeface="Arial"/>
              </a:rPr>
              <a:t>Importante percorso di </a:t>
            </a:r>
            <a:r>
              <a:rPr lang="it-IT" sz="1600" b="1" dirty="0">
                <a:solidFill>
                  <a:srgbClr val="1A1A1A"/>
                </a:solidFill>
                <a:latin typeface="Arial"/>
                <a:cs typeface="Arial"/>
              </a:rPr>
              <a:t>riallineamento della normativa domestica con le practices internazionali </a:t>
            </a:r>
            <a:r>
              <a:rPr lang="it-IT" sz="1600" dirty="0">
                <a:latin typeface="Arial" panose="020B0604020202020204" pitchFamily="34" charset="0"/>
                <a:cs typeface="Arial" panose="020B0604020202020204" pitchFamily="34" charset="0"/>
              </a:rPr>
              <a:t>al fine di incrementare la certezza per gli operatori professionali e la stessa Amministrazione finanziaria</a:t>
            </a:r>
            <a:endParaRPr lang="it-IT" sz="1600" b="1" dirty="0">
              <a:solidFill>
                <a:srgbClr val="1A1A1A"/>
              </a:solidFill>
              <a:latin typeface="Arial"/>
              <a:cs typeface="Arial"/>
            </a:endParaRPr>
          </a:p>
        </p:txBody>
      </p:sp>
      <p:sp>
        <p:nvSpPr>
          <p:cNvPr id="16" name="Segnaposto numero diapositiva 4">
            <a:extLst>
              <a:ext uri="{FF2B5EF4-FFF2-40B4-BE49-F238E27FC236}">
                <a16:creationId xmlns:a16="http://schemas.microsoft.com/office/drawing/2014/main" id="{0DEFCD9B-6B8D-4D58-A527-5250FE7471F9}"/>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15</a:t>
            </a:fld>
            <a:endParaRPr lang="en-US" dirty="0"/>
          </a:p>
        </p:txBody>
      </p:sp>
    </p:spTree>
    <p:extLst>
      <p:ext uri="{BB962C8B-B14F-4D97-AF65-F5344CB8AC3E}">
        <p14:creationId xmlns:p14="http://schemas.microsoft.com/office/powerpoint/2010/main" val="211598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614" y="1659817"/>
            <a:ext cx="4644157" cy="2239920"/>
          </a:xfrm>
        </p:spPr>
        <p:txBody>
          <a:bodyPr/>
          <a:lstStyle/>
          <a:p>
            <a:r>
              <a:rPr lang="en-US" dirty="0"/>
              <a:t>ABOUT TAXAND</a:t>
            </a:r>
          </a:p>
        </p:txBody>
      </p:sp>
      <p:sp>
        <p:nvSpPr>
          <p:cNvPr id="3" name="TextBox 2"/>
          <p:cNvSpPr txBox="1"/>
          <p:nvPr/>
        </p:nvSpPr>
        <p:spPr>
          <a:xfrm>
            <a:off x="2009868" y="3438327"/>
            <a:ext cx="3638186" cy="1384995"/>
          </a:xfrm>
          <a:prstGeom prst="rect">
            <a:avLst/>
          </a:prstGeom>
          <a:noFill/>
        </p:spPr>
        <p:txBody>
          <a:bodyPr wrap="square" rtlCol="0">
            <a:spAutoFit/>
          </a:bodyPr>
          <a:lstStyle/>
          <a:p>
            <a:r>
              <a:rPr lang="en-GB" baseline="30000" dirty="0">
                <a:latin typeface="Arial"/>
                <a:cs typeface="Arial"/>
              </a:rPr>
              <a:t>Taxand is the world’s largest independent tax organisation with more than 400 tax partners and over 2,000 tax advisors in over 40 countries. Taxand focuses on delivering high quality, integrated tax advice, free from conflict creating audit work. Taxand advisors work together to deliver global tax services for clients.</a:t>
            </a:r>
            <a:endParaRPr lang="en-US" baseline="30000" dirty="0">
              <a:latin typeface="Arial"/>
              <a:cs typeface="Arial"/>
            </a:endParaRPr>
          </a:p>
        </p:txBody>
      </p:sp>
      <p:sp>
        <p:nvSpPr>
          <p:cNvPr id="5" name="Rectangle 4"/>
          <p:cNvSpPr/>
          <p:nvPr/>
        </p:nvSpPr>
        <p:spPr>
          <a:xfrm>
            <a:off x="5436704" y="5712768"/>
            <a:ext cx="2902227" cy="954107"/>
          </a:xfrm>
          <a:prstGeom prst="rect">
            <a:avLst/>
          </a:prstGeom>
        </p:spPr>
        <p:txBody>
          <a:bodyPr wrap="square">
            <a:spAutoFit/>
          </a:bodyPr>
          <a:lstStyle/>
          <a:p>
            <a:pPr marL="0" lvl="2" defTabSz="914400" fontAlgn="base">
              <a:spcBef>
                <a:spcPct val="0"/>
              </a:spcBef>
            </a:pPr>
            <a:r>
              <a:rPr lang="en-NZ" sz="800" dirty="0">
                <a:solidFill>
                  <a:srgbClr val="FFFFFF"/>
                </a:solidFill>
                <a:latin typeface="Arial" charset="0"/>
              </a:rPr>
              <a:t>Taxand is a global organisation of tax advisory firms. Each firm in each country is a separate and independent legal entity responsible for delivering client services.</a:t>
            </a:r>
          </a:p>
          <a:p>
            <a:pPr marL="0" lvl="2" defTabSz="914400" fontAlgn="base">
              <a:spcBef>
                <a:spcPct val="0"/>
              </a:spcBef>
            </a:pPr>
            <a:endParaRPr lang="en-NZ" sz="800" dirty="0">
              <a:solidFill>
                <a:srgbClr val="FFFFFF"/>
              </a:solidFill>
              <a:latin typeface="Arial" charset="0"/>
            </a:endParaRPr>
          </a:p>
          <a:p>
            <a:pPr marL="0" lvl="2" defTabSz="914400" fontAlgn="base">
              <a:spcBef>
                <a:spcPct val="0"/>
              </a:spcBef>
            </a:pPr>
            <a:r>
              <a:rPr lang="en-NZ" sz="800" dirty="0">
                <a:solidFill>
                  <a:srgbClr val="FFFFFF"/>
                </a:solidFill>
                <a:latin typeface="Arial" charset="0"/>
              </a:rPr>
              <a:t>© Copyright Taxand Economic Interest Grouping 2017</a:t>
            </a:r>
            <a:br>
              <a:rPr lang="en-NZ" sz="800" dirty="0">
                <a:solidFill>
                  <a:srgbClr val="FFFFFF"/>
                </a:solidFill>
                <a:latin typeface="Arial" charset="0"/>
              </a:rPr>
            </a:br>
            <a:r>
              <a:rPr lang="en-NZ" sz="800" dirty="0">
                <a:solidFill>
                  <a:srgbClr val="FFFFFF"/>
                </a:solidFill>
                <a:latin typeface="Arial" charset="0"/>
              </a:rPr>
              <a:t>Registered office: 1B </a:t>
            </a:r>
            <a:r>
              <a:rPr lang="en-NZ" sz="800" dirty="0" err="1">
                <a:solidFill>
                  <a:srgbClr val="FFFFFF"/>
                </a:solidFill>
                <a:latin typeface="Arial" charset="0"/>
              </a:rPr>
              <a:t>Heienhaff</a:t>
            </a:r>
            <a:r>
              <a:rPr lang="en-NZ" sz="800" dirty="0">
                <a:solidFill>
                  <a:srgbClr val="FFFFFF"/>
                </a:solidFill>
                <a:latin typeface="Arial" charset="0"/>
              </a:rPr>
              <a:t>, L-1736 </a:t>
            </a:r>
            <a:r>
              <a:rPr lang="en-NZ" sz="800" dirty="0" err="1">
                <a:solidFill>
                  <a:srgbClr val="FFFFFF"/>
                </a:solidFill>
                <a:latin typeface="Arial" charset="0"/>
              </a:rPr>
              <a:t>Senningerberg</a:t>
            </a:r>
            <a:r>
              <a:rPr lang="en-NZ" sz="800" dirty="0">
                <a:solidFill>
                  <a:srgbClr val="FFFFFF"/>
                </a:solidFill>
                <a:latin typeface="Arial" charset="0"/>
              </a:rPr>
              <a:t> – RCS Luxembourg C68 </a:t>
            </a:r>
          </a:p>
        </p:txBody>
      </p:sp>
      <p:sp>
        <p:nvSpPr>
          <p:cNvPr id="6" name="TextBox 5"/>
          <p:cNvSpPr txBox="1"/>
          <p:nvPr/>
        </p:nvSpPr>
        <p:spPr>
          <a:xfrm>
            <a:off x="6831831" y="3693906"/>
            <a:ext cx="1457936" cy="184666"/>
          </a:xfrm>
          <a:prstGeom prst="rect">
            <a:avLst/>
          </a:prstGeom>
          <a:noFill/>
        </p:spPr>
        <p:txBody>
          <a:bodyPr wrap="square" lIns="0" tIns="0" rIns="0" bIns="0">
            <a:spAutoFit/>
          </a:bodyPr>
          <a:lstStyle/>
          <a:p>
            <a:pPr algn="r" defTabSz="914400" fontAlgn="base">
              <a:spcBef>
                <a:spcPct val="0"/>
              </a:spcBef>
              <a:spcAft>
                <a:spcPct val="0"/>
              </a:spcAft>
              <a:defRPr/>
            </a:pPr>
            <a:r>
              <a:rPr lang="en-GB" sz="1200" b="1" spc="44" dirty="0">
                <a:solidFill>
                  <a:srgbClr val="FFFFFF"/>
                </a:solidFill>
                <a:latin typeface="Arial"/>
              </a:rPr>
              <a:t>www.taxand.com</a:t>
            </a:r>
            <a:endParaRPr lang="en-GB" sz="1600" b="1" spc="44" dirty="0">
              <a:solidFill>
                <a:srgbClr val="FFFFFF"/>
              </a:solidFill>
              <a:latin typeface="Arial"/>
            </a:endParaRPr>
          </a:p>
        </p:txBody>
      </p:sp>
    </p:spTree>
    <p:extLst>
      <p:ext uri="{BB962C8B-B14F-4D97-AF65-F5344CB8AC3E}">
        <p14:creationId xmlns:p14="http://schemas.microsoft.com/office/powerpoint/2010/main" val="104158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D91185-0A68-459A-BF7B-58BBB78DF341}"/>
              </a:ext>
            </a:extLst>
          </p:cNvPr>
          <p:cNvSpPr>
            <a:spLocks noGrp="1"/>
          </p:cNvSpPr>
          <p:nvPr>
            <p:ph type="title"/>
          </p:nvPr>
        </p:nvSpPr>
        <p:spPr/>
        <p:txBody>
          <a:bodyPr/>
          <a:lstStyle/>
          <a:p>
            <a:r>
              <a:rPr lang="it-IT"/>
              <a:t>Agenda</a:t>
            </a:r>
            <a:endParaRPr lang="it-IT" dirty="0"/>
          </a:p>
        </p:txBody>
      </p:sp>
      <p:sp>
        <p:nvSpPr>
          <p:cNvPr id="3" name="TextBox 2">
            <a:extLst>
              <a:ext uri="{FF2B5EF4-FFF2-40B4-BE49-F238E27FC236}">
                <a16:creationId xmlns:a16="http://schemas.microsoft.com/office/drawing/2014/main" id="{E14F2E45-B7BC-4D40-A3BB-617991C91A4C}"/>
              </a:ext>
            </a:extLst>
          </p:cNvPr>
          <p:cNvSpPr txBox="1"/>
          <p:nvPr/>
        </p:nvSpPr>
        <p:spPr>
          <a:xfrm>
            <a:off x="358422" y="1562670"/>
            <a:ext cx="8134067" cy="3450240"/>
          </a:xfrm>
          <a:prstGeom prst="rect">
            <a:avLst/>
          </a:prstGeom>
          <a:noFill/>
        </p:spPr>
        <p:txBody>
          <a:bodyPr wrap="square" rtlCol="0">
            <a:spAutoFit/>
          </a:bodyPr>
          <a:lstStyle/>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Decreto ministeriale - timeline</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Art. 1 - Ambito di Applicazione</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Art. 2 - Definizioni</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Art. 3 - Nozione di comparabilità</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Art. 4 - </a:t>
            </a:r>
            <a:r>
              <a:rPr lang="it-IT" sz="1400" dirty="0">
                <a:latin typeface="Arial" panose="020B0604020202020204" pitchFamily="34" charset="0"/>
                <a:cs typeface="Arial" panose="020B0604020202020204" pitchFamily="34" charset="0"/>
              </a:rPr>
              <a:t>Metodi per la determinazione dei prezzi di trasferimento</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panose="020B0604020202020204" pitchFamily="34" charset="0"/>
                <a:cs typeface="Arial" panose="020B0604020202020204" pitchFamily="34" charset="0"/>
              </a:rPr>
              <a:t>Art. 5 – Aggregazione delle operazioni</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panose="020B0604020202020204" pitchFamily="34" charset="0"/>
                <a:cs typeface="Arial" panose="020B0604020202020204" pitchFamily="34" charset="0"/>
              </a:rPr>
              <a:t>Art. 6 – Intervallo di valori</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panose="020B0604020202020204" pitchFamily="34" charset="0"/>
                <a:cs typeface="Arial" panose="020B0604020202020204" pitchFamily="34" charset="0"/>
              </a:rPr>
              <a:t>Art. 7 – Servizi a basso valore aggiunto</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panose="020B0604020202020204" pitchFamily="34" charset="0"/>
                <a:cs typeface="Arial" panose="020B0604020202020204" pitchFamily="34" charset="0"/>
              </a:rPr>
              <a:t>Art. 8 – Documentazione</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panose="020B0604020202020204" pitchFamily="34" charset="0"/>
                <a:cs typeface="Arial" panose="020B0604020202020204" pitchFamily="34" charset="0"/>
              </a:rPr>
              <a:t>Art. 9 – Ulteriori disposizioni applicative</a:t>
            </a:r>
          </a:p>
          <a:p>
            <a:pPr marL="342900" lvl="1" indent="-342900">
              <a:lnSpc>
                <a:spcPct val="110000"/>
              </a:lnSpc>
              <a:spcBef>
                <a:spcPts val="600"/>
              </a:spcBef>
              <a:buClr>
                <a:srgbClr val="34B6E5"/>
              </a:buClr>
              <a:buSzPct val="100000"/>
              <a:buBlip>
                <a:blip r:embed="rId2">
                  <a:extLst/>
                </a:blip>
              </a:buBlip>
            </a:pPr>
            <a:r>
              <a:rPr lang="it-IT" altLang="it-IT" sz="1400" dirty="0">
                <a:solidFill>
                  <a:srgbClr val="1A1A1A"/>
                </a:solidFill>
                <a:latin typeface="Arial"/>
                <a:cs typeface="Arial"/>
              </a:rPr>
              <a:t>Conclusioni </a:t>
            </a:r>
          </a:p>
        </p:txBody>
      </p:sp>
      <p:sp>
        <p:nvSpPr>
          <p:cNvPr id="6" name="Segnaposto numero diapositiva 4">
            <a:extLst>
              <a:ext uri="{FF2B5EF4-FFF2-40B4-BE49-F238E27FC236}">
                <a16:creationId xmlns:a16="http://schemas.microsoft.com/office/drawing/2014/main" id="{042CA59D-9D8A-4BEF-94F6-BAA5E021D20F}"/>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2</a:t>
            </a:fld>
            <a:endParaRPr lang="en-US" dirty="0"/>
          </a:p>
        </p:txBody>
      </p:sp>
    </p:spTree>
    <p:extLst>
      <p:ext uri="{BB962C8B-B14F-4D97-AF65-F5344CB8AC3E}">
        <p14:creationId xmlns:p14="http://schemas.microsoft.com/office/powerpoint/2010/main" val="197756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a:t>Decreto</a:t>
            </a:r>
            <a:r>
              <a:rPr lang="en-GB" sz="2800"/>
              <a:t> </a:t>
            </a:r>
            <a:r>
              <a:rPr lang="it-IT" sz="2800"/>
              <a:t>ministeriale</a:t>
            </a:r>
            <a:r>
              <a:rPr lang="en-GB" sz="2800"/>
              <a:t> - Timeline</a:t>
            </a:r>
            <a:endParaRPr lang="en-US" sz="2800" dirty="0"/>
          </a:p>
        </p:txBody>
      </p:sp>
      <p:sp>
        <p:nvSpPr>
          <p:cNvPr id="5" name="Segnaposto numero diapositiva 4">
            <a:extLst>
              <a:ext uri="{FF2B5EF4-FFF2-40B4-BE49-F238E27FC236}">
                <a16:creationId xmlns:a16="http://schemas.microsoft.com/office/drawing/2014/main" id="{5C3F8DBB-B5CA-406B-BF8C-AA3DAFD1A249}"/>
              </a:ext>
            </a:extLst>
          </p:cNvPr>
          <p:cNvSpPr>
            <a:spLocks noGrp="1"/>
          </p:cNvSpPr>
          <p:nvPr>
            <p:ph type="sldNum" sz="quarter" idx="4294967295"/>
          </p:nvPr>
        </p:nvSpPr>
        <p:spPr>
          <a:xfrm>
            <a:off x="6787616" y="6356350"/>
            <a:ext cx="2133600" cy="365125"/>
          </a:xfrm>
        </p:spPr>
        <p:txBody>
          <a:bodyPr/>
          <a:lstStyle/>
          <a:p>
            <a:fld id="{9C32DDD6-28A5-624E-A8AC-19C720EFB355}" type="slidenum">
              <a:rPr lang="en-US" smtClean="0"/>
              <a:t>3</a:t>
            </a:fld>
            <a:endParaRPr lang="en-US" dirty="0"/>
          </a:p>
        </p:txBody>
      </p:sp>
      <p:sp>
        <p:nvSpPr>
          <p:cNvPr id="3" name="Rounded Rectangle 2"/>
          <p:cNvSpPr/>
          <p:nvPr/>
        </p:nvSpPr>
        <p:spPr>
          <a:xfrm>
            <a:off x="0" y="3447452"/>
            <a:ext cx="9144000" cy="505984"/>
          </a:xfrm>
          <a:prstGeom prst="roundRect">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defTabSz="914400" fontAlgn="base">
              <a:lnSpc>
                <a:spcPct val="110000"/>
              </a:lnSpc>
              <a:spcBef>
                <a:spcPct val="0"/>
              </a:spcBef>
              <a:spcAft>
                <a:spcPct val="0"/>
              </a:spcAft>
            </a:pPr>
            <a:endParaRPr lang="en-NZ" sz="1600" b="1" dirty="0">
              <a:solidFill>
                <a:srgbClr val="FFFFFF"/>
              </a:solidFill>
              <a:latin typeface="Arial"/>
              <a:cs typeface="Arial"/>
            </a:endParaRPr>
          </a:p>
        </p:txBody>
      </p:sp>
      <p:sp>
        <p:nvSpPr>
          <p:cNvPr id="4" name="Rounded Rectangle 3"/>
          <p:cNvSpPr/>
          <p:nvPr/>
        </p:nvSpPr>
        <p:spPr>
          <a:xfrm>
            <a:off x="7540859" y="3447451"/>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36000" tIns="838200" rIns="36000" bIns="701040" rtlCol="0" anchor="ctr"/>
          <a:lstStyle/>
          <a:p>
            <a:pPr defTabSz="914400" fontAlgn="base">
              <a:lnSpc>
                <a:spcPct val="110000"/>
              </a:lnSpc>
              <a:spcBef>
                <a:spcPct val="0"/>
              </a:spcBef>
              <a:spcAft>
                <a:spcPct val="0"/>
              </a:spcAft>
            </a:pPr>
            <a:r>
              <a:rPr lang="en-NZ" sz="1600" b="1" dirty="0">
                <a:solidFill>
                  <a:srgbClr val="FFFFFF"/>
                </a:solidFill>
                <a:latin typeface="Arial"/>
                <a:cs typeface="Arial"/>
              </a:rPr>
              <a:t>14mag18</a:t>
            </a:r>
          </a:p>
          <a:p>
            <a:pPr defTabSz="914400" fontAlgn="base">
              <a:lnSpc>
                <a:spcPct val="110000"/>
              </a:lnSpc>
              <a:spcBef>
                <a:spcPct val="0"/>
              </a:spcBef>
              <a:spcAft>
                <a:spcPct val="0"/>
              </a:spcAft>
            </a:pPr>
            <a:endParaRPr lang="en-GB" sz="1600" dirty="0">
              <a:solidFill>
                <a:srgbClr val="FFFFFF"/>
              </a:solidFill>
              <a:latin typeface="Arial"/>
              <a:cs typeface="Arial"/>
            </a:endParaRPr>
          </a:p>
        </p:txBody>
      </p:sp>
      <p:sp>
        <p:nvSpPr>
          <p:cNvPr id="9" name="Rounded Rectangle 8"/>
          <p:cNvSpPr/>
          <p:nvPr/>
        </p:nvSpPr>
        <p:spPr>
          <a:xfrm>
            <a:off x="6124794" y="3447474"/>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44000" tIns="838200" rIns="144000" bIns="701040" rtlCol="0" anchor="ctr"/>
          <a:lstStyle/>
          <a:p>
            <a:pPr defTabSz="914400" fontAlgn="base">
              <a:lnSpc>
                <a:spcPct val="110000"/>
              </a:lnSpc>
              <a:spcBef>
                <a:spcPct val="0"/>
              </a:spcBef>
              <a:spcAft>
                <a:spcPct val="0"/>
              </a:spcAft>
            </a:pPr>
            <a:r>
              <a:rPr lang="en-NZ" sz="1600" b="1" dirty="0">
                <a:solidFill>
                  <a:srgbClr val="FFFFFF"/>
                </a:solidFill>
                <a:latin typeface="Arial"/>
                <a:cs typeface="Arial"/>
              </a:rPr>
              <a:t>mag18</a:t>
            </a:r>
          </a:p>
          <a:p>
            <a:pPr defTabSz="914400" fontAlgn="base">
              <a:lnSpc>
                <a:spcPct val="110000"/>
              </a:lnSpc>
              <a:spcBef>
                <a:spcPct val="0"/>
              </a:spcBef>
              <a:spcAft>
                <a:spcPct val="0"/>
              </a:spcAft>
            </a:pPr>
            <a:endParaRPr lang="en-GB" sz="1600" dirty="0">
              <a:solidFill>
                <a:srgbClr val="FFFFFF"/>
              </a:solidFill>
              <a:latin typeface="Arial"/>
              <a:cs typeface="Arial"/>
            </a:endParaRPr>
          </a:p>
        </p:txBody>
      </p:sp>
      <p:sp>
        <p:nvSpPr>
          <p:cNvPr id="10" name="Rounded Rectangle 9"/>
          <p:cNvSpPr/>
          <p:nvPr/>
        </p:nvSpPr>
        <p:spPr>
          <a:xfrm>
            <a:off x="4708730" y="3447474"/>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52400" tIns="838200" rIns="152400" bIns="701040" rtlCol="0" anchor="ctr"/>
          <a:lstStyle/>
          <a:p>
            <a:pPr defTabSz="914400" fontAlgn="base">
              <a:lnSpc>
                <a:spcPct val="110000"/>
              </a:lnSpc>
              <a:spcBef>
                <a:spcPct val="0"/>
              </a:spcBef>
              <a:spcAft>
                <a:spcPct val="0"/>
              </a:spcAft>
            </a:pPr>
            <a:r>
              <a:rPr lang="en-NZ" sz="1600" b="1" dirty="0">
                <a:solidFill>
                  <a:srgbClr val="FFFFFF"/>
                </a:solidFill>
                <a:latin typeface="Arial"/>
                <a:cs typeface="Arial"/>
              </a:rPr>
              <a:t>feb18</a:t>
            </a:r>
          </a:p>
          <a:p>
            <a:pPr defTabSz="914400" fontAlgn="base">
              <a:lnSpc>
                <a:spcPct val="110000"/>
              </a:lnSpc>
              <a:spcBef>
                <a:spcPct val="0"/>
              </a:spcBef>
              <a:spcAft>
                <a:spcPct val="0"/>
              </a:spcAft>
            </a:pPr>
            <a:endParaRPr lang="en-GB" sz="1600" dirty="0">
              <a:solidFill>
                <a:srgbClr val="FFFFFF"/>
              </a:solidFill>
              <a:latin typeface="Arial"/>
              <a:cs typeface="Arial"/>
            </a:endParaRPr>
          </a:p>
        </p:txBody>
      </p:sp>
      <p:sp>
        <p:nvSpPr>
          <p:cNvPr id="12" name="Rounded Rectangle 11"/>
          <p:cNvSpPr/>
          <p:nvPr/>
        </p:nvSpPr>
        <p:spPr>
          <a:xfrm>
            <a:off x="3292666" y="3447497"/>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52400" tIns="838200" rIns="152400" bIns="701040" rtlCol="0" anchor="ctr"/>
          <a:lstStyle/>
          <a:p>
            <a:pPr defTabSz="914400" fontAlgn="base">
              <a:lnSpc>
                <a:spcPct val="110000"/>
              </a:lnSpc>
              <a:spcBef>
                <a:spcPct val="0"/>
              </a:spcBef>
              <a:spcAft>
                <a:spcPct val="0"/>
              </a:spcAft>
            </a:pPr>
            <a:r>
              <a:rPr lang="en-NZ" sz="1600" b="1" dirty="0">
                <a:solidFill>
                  <a:srgbClr val="FFFFFF"/>
                </a:solidFill>
                <a:latin typeface="Arial"/>
                <a:cs typeface="Arial"/>
              </a:rPr>
              <a:t>lug17</a:t>
            </a:r>
            <a:endParaRPr lang="en-NZ" b="1" dirty="0">
              <a:solidFill>
                <a:srgbClr val="FFFFFF"/>
              </a:solidFill>
              <a:latin typeface="Arial"/>
              <a:cs typeface="Arial"/>
            </a:endParaRPr>
          </a:p>
          <a:p>
            <a:pPr defTabSz="914400" fontAlgn="base">
              <a:lnSpc>
                <a:spcPct val="110000"/>
              </a:lnSpc>
              <a:spcBef>
                <a:spcPct val="0"/>
              </a:spcBef>
              <a:spcAft>
                <a:spcPct val="0"/>
              </a:spcAft>
            </a:pPr>
            <a:endParaRPr lang="en-GB" sz="1600" dirty="0">
              <a:solidFill>
                <a:srgbClr val="FFFFFF"/>
              </a:solidFill>
              <a:latin typeface="Arial"/>
              <a:cs typeface="Arial"/>
            </a:endParaRPr>
          </a:p>
        </p:txBody>
      </p:sp>
      <p:sp>
        <p:nvSpPr>
          <p:cNvPr id="13" name="Rounded Rectangle 12"/>
          <p:cNvSpPr/>
          <p:nvPr/>
        </p:nvSpPr>
        <p:spPr>
          <a:xfrm>
            <a:off x="1876602" y="3458884"/>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52400" tIns="838200" rIns="152400" bIns="701040" rtlCol="0" anchor="ctr"/>
          <a:lstStyle/>
          <a:p>
            <a:pPr defTabSz="914400" fontAlgn="base">
              <a:lnSpc>
                <a:spcPct val="110000"/>
              </a:lnSpc>
              <a:spcBef>
                <a:spcPct val="0"/>
              </a:spcBef>
              <a:spcAft>
                <a:spcPct val="0"/>
              </a:spcAft>
            </a:pPr>
            <a:r>
              <a:rPr lang="en-NZ" sz="1600" b="1" dirty="0">
                <a:solidFill>
                  <a:srgbClr val="FFFFFF"/>
                </a:solidFill>
                <a:latin typeface="Arial"/>
                <a:cs typeface="Arial"/>
              </a:rPr>
              <a:t>apr17</a:t>
            </a:r>
          </a:p>
          <a:p>
            <a:pPr defTabSz="914400" fontAlgn="base">
              <a:lnSpc>
                <a:spcPct val="110000"/>
              </a:lnSpc>
              <a:spcBef>
                <a:spcPct val="0"/>
              </a:spcBef>
              <a:spcAft>
                <a:spcPct val="0"/>
              </a:spcAft>
            </a:pPr>
            <a:endParaRPr lang="en-GB" sz="1400" dirty="0">
              <a:solidFill>
                <a:srgbClr val="FFFFFF"/>
              </a:solidFill>
              <a:latin typeface="Arial"/>
              <a:cs typeface="Arial"/>
            </a:endParaRPr>
          </a:p>
        </p:txBody>
      </p:sp>
      <p:sp>
        <p:nvSpPr>
          <p:cNvPr id="14" name="Rounded Rectangle 13"/>
          <p:cNvSpPr/>
          <p:nvPr/>
        </p:nvSpPr>
        <p:spPr>
          <a:xfrm>
            <a:off x="460538" y="3447497"/>
            <a:ext cx="1128689" cy="725745"/>
          </a:xfrm>
          <a:prstGeom prst="roundRect">
            <a:avLst>
              <a:gd name="adj" fmla="val 26231"/>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52400" tIns="838200" rIns="152400" bIns="701040" rtlCol="0" anchor="ctr"/>
          <a:lstStyle/>
          <a:p>
            <a:pPr defTabSz="914400" fontAlgn="base">
              <a:spcBef>
                <a:spcPct val="0"/>
              </a:spcBef>
              <a:spcAft>
                <a:spcPct val="0"/>
              </a:spcAft>
            </a:pPr>
            <a:r>
              <a:rPr lang="en-NZ" sz="1600" b="1" dirty="0">
                <a:solidFill>
                  <a:srgbClr val="FFFFFF"/>
                </a:solidFill>
                <a:latin typeface="Arial"/>
                <a:cs typeface="Arial"/>
              </a:rPr>
              <a:t>ott15</a:t>
            </a:r>
          </a:p>
          <a:p>
            <a:pPr defTabSz="914400" fontAlgn="base">
              <a:spcBef>
                <a:spcPct val="0"/>
              </a:spcBef>
              <a:spcAft>
                <a:spcPct val="0"/>
              </a:spcAft>
            </a:pPr>
            <a:endParaRPr lang="en-GB" sz="1600" dirty="0">
              <a:solidFill>
                <a:srgbClr val="FFFFFF"/>
              </a:solidFill>
              <a:latin typeface="Arial"/>
              <a:cs typeface="Arial"/>
            </a:endParaRPr>
          </a:p>
        </p:txBody>
      </p:sp>
      <p:grpSp>
        <p:nvGrpSpPr>
          <p:cNvPr id="15" name="Group 14"/>
          <p:cNvGrpSpPr/>
          <p:nvPr/>
        </p:nvGrpSpPr>
        <p:grpSpPr>
          <a:xfrm rot="5400000">
            <a:off x="587497" y="1543093"/>
            <a:ext cx="1658560" cy="1997122"/>
            <a:chOff x="692273" y="2769689"/>
            <a:chExt cx="2687424" cy="3100669"/>
          </a:xfrm>
          <a:solidFill>
            <a:srgbClr val="FCBE00"/>
          </a:solidFill>
        </p:grpSpPr>
        <p:sp>
          <p:nvSpPr>
            <p:cNvPr id="16" name="Rounded Rectangle 15"/>
            <p:cNvSpPr/>
            <p:nvPr/>
          </p:nvSpPr>
          <p:spPr>
            <a:xfrm rot="16200000">
              <a:off x="319119" y="3142843"/>
              <a:ext cx="3100669" cy="2354362"/>
            </a:xfrm>
            <a:prstGeom prst="roundRect">
              <a:avLst>
                <a:gd name="adj" fmla="val 6284"/>
              </a:avLst>
            </a:prstGeom>
            <a:solidFill>
              <a:srgbClr val="E0DBC8"/>
            </a:solidFill>
            <a:ln>
              <a:noFill/>
            </a:ln>
            <a:effectLst/>
          </p:spPr>
          <p:style>
            <a:lnRef idx="1">
              <a:schemeClr val="accent1"/>
            </a:lnRef>
            <a:fillRef idx="3">
              <a:schemeClr val="accent1"/>
            </a:fillRef>
            <a:effectRef idx="2">
              <a:schemeClr val="accent1"/>
            </a:effectRef>
            <a:fontRef idx="minor">
              <a:schemeClr val="lt1"/>
            </a:fontRef>
          </p:style>
          <p:txBody>
            <a:bodyPr wrap="square" lIns="36000" tIns="72000" rIns="36000" bIns="72000" rtlCol="0" anchor="ctr"/>
            <a:lstStyle/>
            <a:p>
              <a:pPr defTabSz="914400" fontAlgn="base">
                <a:lnSpc>
                  <a:spcPct val="110000"/>
                </a:lnSpc>
                <a:spcBef>
                  <a:spcPct val="0"/>
                </a:spcBef>
                <a:spcAft>
                  <a:spcPct val="0"/>
                </a:spcAft>
              </a:pPr>
              <a:r>
                <a:rPr lang="en-GB" sz="1400" b="1" dirty="0">
                  <a:solidFill>
                    <a:srgbClr val="000000"/>
                  </a:solidFill>
                  <a:latin typeface="Arial"/>
                  <a:cs typeface="Arial"/>
                </a:rPr>
                <a:t>BEPS</a:t>
              </a:r>
            </a:p>
            <a:p>
              <a:pPr defTabSz="914400" fontAlgn="base">
                <a:lnSpc>
                  <a:spcPct val="110000"/>
                </a:lnSpc>
                <a:spcBef>
                  <a:spcPct val="0"/>
                </a:spcBef>
                <a:spcAft>
                  <a:spcPct val="0"/>
                </a:spcAft>
              </a:pPr>
              <a:r>
                <a:rPr lang="en-GB" sz="1200" dirty="0">
                  <a:solidFill>
                    <a:srgbClr val="000000"/>
                  </a:solidFill>
                  <a:latin typeface="Arial"/>
                  <a:cs typeface="Arial"/>
                </a:rPr>
                <a:t>Base Erosion Profit Shifting Action 8 -10</a:t>
              </a:r>
            </a:p>
            <a:p>
              <a:pPr defTabSz="914400" fontAlgn="base">
                <a:lnSpc>
                  <a:spcPct val="110000"/>
                </a:lnSpc>
                <a:spcBef>
                  <a:spcPct val="0"/>
                </a:spcBef>
                <a:spcAft>
                  <a:spcPct val="0"/>
                </a:spcAft>
              </a:pPr>
              <a:endParaRPr lang="en-GB" sz="1400" dirty="0">
                <a:solidFill>
                  <a:srgbClr val="000000"/>
                </a:solidFill>
                <a:latin typeface="Arial"/>
                <a:cs typeface="Arial"/>
              </a:endParaRPr>
            </a:p>
          </p:txBody>
        </p:sp>
        <p:sp>
          <p:nvSpPr>
            <p:cNvPr id="17" name="Pentagon 16"/>
            <p:cNvSpPr/>
            <p:nvPr/>
          </p:nvSpPr>
          <p:spPr>
            <a:xfrm>
              <a:off x="3033310" y="4595309"/>
              <a:ext cx="346387" cy="820972"/>
            </a:xfrm>
            <a:prstGeom prst="homePlate">
              <a:avLst>
                <a:gd name="adj" fmla="val 100000"/>
              </a:avLst>
            </a:prstGeom>
            <a:solidFill>
              <a:srgbClr val="E0DB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rot="16200000">
            <a:off x="1177637" y="3877494"/>
            <a:ext cx="1658560" cy="1997122"/>
            <a:chOff x="692273" y="3209839"/>
            <a:chExt cx="2687423" cy="3100669"/>
          </a:xfrm>
          <a:solidFill>
            <a:srgbClr val="D6D300"/>
          </a:solidFill>
        </p:grpSpPr>
        <p:sp>
          <p:nvSpPr>
            <p:cNvPr id="19" name="Rounded Rectangle 18"/>
            <p:cNvSpPr/>
            <p:nvPr/>
          </p:nvSpPr>
          <p:spPr>
            <a:xfrm rot="5400000">
              <a:off x="319119" y="3582993"/>
              <a:ext cx="3100669" cy="2354361"/>
            </a:xfrm>
            <a:prstGeom prst="roundRect">
              <a:avLst>
                <a:gd name="adj" fmla="val 6284"/>
              </a:avLst>
            </a:prstGeom>
            <a:grp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defTabSz="914400" fontAlgn="base">
                <a:lnSpc>
                  <a:spcPct val="110000"/>
                </a:lnSpc>
                <a:spcBef>
                  <a:spcPct val="0"/>
                </a:spcBef>
                <a:spcAft>
                  <a:spcPct val="0"/>
                </a:spcAft>
              </a:pPr>
              <a:r>
                <a:rPr lang="en-GB" sz="1400" b="1" dirty="0">
                  <a:solidFill>
                    <a:srgbClr val="000000"/>
                  </a:solidFill>
                  <a:latin typeface="Arial"/>
                  <a:cs typeface="Arial"/>
                </a:rPr>
                <a:t>Dl 50/2017</a:t>
              </a:r>
            </a:p>
            <a:p>
              <a:pPr defTabSz="914400" fontAlgn="base">
                <a:lnSpc>
                  <a:spcPct val="110000"/>
                </a:lnSpc>
                <a:spcBef>
                  <a:spcPct val="0"/>
                </a:spcBef>
                <a:spcAft>
                  <a:spcPct val="0"/>
                </a:spcAft>
              </a:pPr>
              <a:r>
                <a:rPr lang="en-GB" sz="1200" dirty="0">
                  <a:solidFill>
                    <a:srgbClr val="000000"/>
                  </a:solidFill>
                  <a:latin typeface="Arial"/>
                  <a:cs typeface="Arial"/>
                </a:rPr>
                <a:t>Art 59. </a:t>
              </a:r>
              <a:r>
                <a:rPr lang="it-IT" sz="1200" dirty="0">
                  <a:solidFill>
                    <a:srgbClr val="000000"/>
                  </a:solidFill>
                  <a:latin typeface="Arial"/>
                  <a:cs typeface="Arial"/>
                </a:rPr>
                <a:t>modifiche</a:t>
              </a:r>
              <a:r>
                <a:rPr lang="en-GB" sz="1200" dirty="0">
                  <a:solidFill>
                    <a:srgbClr val="000000"/>
                  </a:solidFill>
                  <a:latin typeface="Arial"/>
                  <a:cs typeface="Arial"/>
                </a:rPr>
                <a:t> </a:t>
              </a:r>
              <a:r>
                <a:rPr lang="it-IT" sz="1200" dirty="0">
                  <a:solidFill>
                    <a:srgbClr val="000000"/>
                  </a:solidFill>
                  <a:latin typeface="Arial"/>
                  <a:cs typeface="Arial"/>
                </a:rPr>
                <a:t>all’articolo</a:t>
              </a:r>
              <a:r>
                <a:rPr lang="en-GB" sz="1200" dirty="0">
                  <a:solidFill>
                    <a:srgbClr val="000000"/>
                  </a:solidFill>
                  <a:latin typeface="Arial"/>
                  <a:cs typeface="Arial"/>
                </a:rPr>
                <a:t> 110 comma 7</a:t>
              </a:r>
            </a:p>
          </p:txBody>
        </p:sp>
        <p:sp>
          <p:nvSpPr>
            <p:cNvPr id="20" name="Pentagon 19"/>
            <p:cNvSpPr/>
            <p:nvPr/>
          </p:nvSpPr>
          <p:spPr>
            <a:xfrm>
              <a:off x="3033309" y="5035463"/>
              <a:ext cx="346387" cy="820972"/>
            </a:xfrm>
            <a:prstGeom prst="homePlat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rot="16200000">
            <a:off x="4048697" y="4092945"/>
            <a:ext cx="1658560" cy="1997122"/>
            <a:chOff x="692273" y="2769689"/>
            <a:chExt cx="2687423" cy="3100670"/>
          </a:xfrm>
          <a:solidFill>
            <a:srgbClr val="E0DBC8"/>
          </a:solidFill>
        </p:grpSpPr>
        <p:sp>
          <p:nvSpPr>
            <p:cNvPr id="22" name="Rounded Rectangle 21"/>
            <p:cNvSpPr/>
            <p:nvPr/>
          </p:nvSpPr>
          <p:spPr>
            <a:xfrm rot="5400000">
              <a:off x="319119" y="3142843"/>
              <a:ext cx="3100670" cy="2354361"/>
            </a:xfrm>
            <a:prstGeom prst="roundRect">
              <a:avLst>
                <a:gd name="adj" fmla="val 6284"/>
              </a:avLst>
            </a:prstGeom>
            <a:grpFill/>
            <a:ln>
              <a:noFill/>
            </a:ln>
            <a:effectLst/>
          </p:spPr>
          <p:style>
            <a:lnRef idx="1">
              <a:schemeClr val="accent1"/>
            </a:lnRef>
            <a:fillRef idx="3">
              <a:schemeClr val="accent1"/>
            </a:fillRef>
            <a:effectRef idx="2">
              <a:schemeClr val="accent1"/>
            </a:effectRef>
            <a:fontRef idx="minor">
              <a:schemeClr val="lt1"/>
            </a:fontRef>
          </p:style>
          <p:txBody>
            <a:bodyPr wrap="square" lIns="108000" tIns="701040" rIns="108000" bIns="701040" rtlCol="0" anchor="ctr"/>
            <a:lstStyle/>
            <a:p>
              <a:pPr defTabSz="914400" fontAlgn="base">
                <a:lnSpc>
                  <a:spcPct val="110000"/>
                </a:lnSpc>
                <a:spcBef>
                  <a:spcPct val="0"/>
                </a:spcBef>
                <a:spcAft>
                  <a:spcPct val="0"/>
                </a:spcAft>
              </a:pPr>
              <a:r>
                <a:rPr lang="it-IT" sz="1200" b="1" dirty="0">
                  <a:solidFill>
                    <a:srgbClr val="000000"/>
                  </a:solidFill>
                  <a:latin typeface="Arial"/>
                  <a:cs typeface="Arial"/>
                </a:rPr>
                <a:t>Schema di decreto ministeriale </a:t>
              </a:r>
              <a:endParaRPr lang="it-IT" sz="1200" dirty="0">
                <a:solidFill>
                  <a:srgbClr val="000000"/>
                </a:solidFill>
                <a:latin typeface="Arial"/>
                <a:cs typeface="Arial"/>
              </a:endParaRPr>
            </a:p>
            <a:p>
              <a:pPr defTabSz="914400" fontAlgn="base">
                <a:lnSpc>
                  <a:spcPct val="110000"/>
                </a:lnSpc>
                <a:spcBef>
                  <a:spcPct val="0"/>
                </a:spcBef>
                <a:spcAft>
                  <a:spcPct val="0"/>
                </a:spcAft>
              </a:pPr>
              <a:r>
                <a:rPr lang="it-IT" sz="1200" dirty="0">
                  <a:solidFill>
                    <a:srgbClr val="000000"/>
                  </a:solidFill>
                  <a:latin typeface="Arial"/>
                  <a:cs typeface="Arial"/>
                </a:rPr>
                <a:t>Lancio consultazione pubblica (30 giorni)</a:t>
              </a:r>
              <a:endParaRPr lang="en-GB" sz="1200" dirty="0">
                <a:solidFill>
                  <a:srgbClr val="000000"/>
                </a:solidFill>
                <a:latin typeface="Arial"/>
                <a:cs typeface="Arial"/>
              </a:endParaRPr>
            </a:p>
          </p:txBody>
        </p:sp>
        <p:sp>
          <p:nvSpPr>
            <p:cNvPr id="23" name="Pentagon 22"/>
            <p:cNvSpPr/>
            <p:nvPr/>
          </p:nvSpPr>
          <p:spPr>
            <a:xfrm>
              <a:off x="3033309" y="4489673"/>
              <a:ext cx="346387" cy="820972"/>
            </a:xfrm>
            <a:prstGeom prst="homePlat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6200000">
            <a:off x="6813806" y="4092946"/>
            <a:ext cx="1658560" cy="1997122"/>
            <a:chOff x="692273" y="2769689"/>
            <a:chExt cx="2687423" cy="3100669"/>
          </a:xfrm>
          <a:solidFill>
            <a:srgbClr val="D6D300"/>
          </a:solidFill>
        </p:grpSpPr>
        <p:sp>
          <p:nvSpPr>
            <p:cNvPr id="25" name="Rounded Rectangle 24"/>
            <p:cNvSpPr/>
            <p:nvPr/>
          </p:nvSpPr>
          <p:spPr>
            <a:xfrm rot="5400000">
              <a:off x="319119" y="3142843"/>
              <a:ext cx="3100669" cy="2354361"/>
            </a:xfrm>
            <a:prstGeom prst="roundRect">
              <a:avLst>
                <a:gd name="adj" fmla="val 6284"/>
              </a:avLst>
            </a:prstGeom>
            <a:grpFill/>
            <a:ln>
              <a:noFill/>
            </a:ln>
            <a:effectLst/>
          </p:spPr>
          <p:style>
            <a:lnRef idx="1">
              <a:schemeClr val="accent1"/>
            </a:lnRef>
            <a:fillRef idx="3">
              <a:schemeClr val="accent1"/>
            </a:fillRef>
            <a:effectRef idx="2">
              <a:schemeClr val="accent1"/>
            </a:effectRef>
            <a:fontRef idx="minor">
              <a:schemeClr val="lt1"/>
            </a:fontRef>
          </p:style>
          <p:txBody>
            <a:bodyPr wrap="square" lIns="72000" tIns="701040" rIns="72000" bIns="701040" rtlCol="0" anchor="ctr"/>
            <a:lstStyle/>
            <a:p>
              <a:pPr defTabSz="914400" fontAlgn="base">
                <a:lnSpc>
                  <a:spcPct val="110000"/>
                </a:lnSpc>
                <a:spcBef>
                  <a:spcPct val="0"/>
                </a:spcBef>
                <a:spcAft>
                  <a:spcPct val="0"/>
                </a:spcAft>
              </a:pPr>
              <a:r>
                <a:rPr lang="it-IT" sz="1400" b="1" dirty="0">
                  <a:solidFill>
                    <a:srgbClr val="000000"/>
                  </a:solidFill>
                  <a:effectLst>
                    <a:outerShdw blurRad="38100" dist="38100" dir="2700000" algn="tl">
                      <a:srgbClr val="000000">
                        <a:alpha val="43137"/>
                      </a:srgbClr>
                    </a:outerShdw>
                  </a:effectLst>
                  <a:latin typeface="Arial"/>
                  <a:cs typeface="Arial"/>
                </a:rPr>
                <a:t>Decreto Ministeriale</a:t>
              </a:r>
            </a:p>
            <a:p>
              <a:pPr defTabSz="914400" fontAlgn="base">
                <a:lnSpc>
                  <a:spcPct val="110000"/>
                </a:lnSpc>
                <a:spcBef>
                  <a:spcPct val="0"/>
                </a:spcBef>
                <a:spcAft>
                  <a:spcPct val="0"/>
                </a:spcAft>
              </a:pPr>
              <a:r>
                <a:rPr lang="it-IT" sz="1200" dirty="0">
                  <a:solidFill>
                    <a:srgbClr val="000000"/>
                  </a:solidFill>
                  <a:latin typeface="Arial"/>
                  <a:cs typeface="Arial"/>
                </a:rPr>
                <a:t>Linee guida per l’applicazione delle disposizioni previste dall’art 110, comma 7 del TUIR</a:t>
              </a:r>
            </a:p>
          </p:txBody>
        </p:sp>
        <p:sp>
          <p:nvSpPr>
            <p:cNvPr id="26" name="Pentagon 25"/>
            <p:cNvSpPr/>
            <p:nvPr/>
          </p:nvSpPr>
          <p:spPr>
            <a:xfrm>
              <a:off x="3033309" y="4648128"/>
              <a:ext cx="346387" cy="820972"/>
            </a:xfrm>
            <a:prstGeom prst="homePlat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rot="5400000">
            <a:off x="3472694" y="1553840"/>
            <a:ext cx="1637066" cy="1997122"/>
            <a:chOff x="727100" y="3273790"/>
            <a:chExt cx="2652597" cy="3100669"/>
          </a:xfrm>
          <a:solidFill>
            <a:schemeClr val="accent4"/>
          </a:solidFill>
        </p:grpSpPr>
        <p:sp>
          <p:nvSpPr>
            <p:cNvPr id="28" name="Rounded Rectangle 27"/>
            <p:cNvSpPr/>
            <p:nvPr/>
          </p:nvSpPr>
          <p:spPr>
            <a:xfrm rot="16200000">
              <a:off x="353946" y="3646944"/>
              <a:ext cx="3100669" cy="2354361"/>
            </a:xfrm>
            <a:prstGeom prst="roundRect">
              <a:avLst>
                <a:gd name="adj" fmla="val 6284"/>
              </a:avLst>
            </a:prstGeom>
            <a:grp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algn="ctr" defTabSz="914400" fontAlgn="base">
                <a:lnSpc>
                  <a:spcPct val="110000"/>
                </a:lnSpc>
                <a:spcBef>
                  <a:spcPct val="0"/>
                </a:spcBef>
                <a:spcAft>
                  <a:spcPct val="0"/>
                </a:spcAft>
              </a:pPr>
              <a:r>
                <a:rPr lang="en-GB" sz="1200" b="1" dirty="0">
                  <a:solidFill>
                    <a:srgbClr val="000000"/>
                  </a:solidFill>
                  <a:latin typeface="Arial"/>
                  <a:cs typeface="Arial"/>
                </a:rPr>
                <a:t>OECD Transfer pricing Guidelines for Multinational Enterprises and Tax Administration</a:t>
              </a:r>
              <a:endParaRPr lang="en-GB" sz="1200" dirty="0">
                <a:solidFill>
                  <a:srgbClr val="000000"/>
                </a:solidFill>
                <a:latin typeface="Arial"/>
                <a:cs typeface="Arial"/>
              </a:endParaRPr>
            </a:p>
          </p:txBody>
        </p:sp>
        <p:sp>
          <p:nvSpPr>
            <p:cNvPr id="29" name="Pentagon 28"/>
            <p:cNvSpPr/>
            <p:nvPr/>
          </p:nvSpPr>
          <p:spPr>
            <a:xfrm>
              <a:off x="3033310" y="5088280"/>
              <a:ext cx="346387" cy="820972"/>
            </a:xfrm>
            <a:prstGeom prst="homePlat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rot="5400000">
            <a:off x="6300109" y="1543093"/>
            <a:ext cx="1658560" cy="1997122"/>
            <a:chOff x="692273" y="3262657"/>
            <a:chExt cx="2687424" cy="3100669"/>
          </a:xfrm>
          <a:solidFill>
            <a:srgbClr val="E0DBC8"/>
          </a:solidFill>
        </p:grpSpPr>
        <p:sp>
          <p:nvSpPr>
            <p:cNvPr id="31" name="Rounded Rectangle 30"/>
            <p:cNvSpPr/>
            <p:nvPr/>
          </p:nvSpPr>
          <p:spPr>
            <a:xfrm rot="16200000">
              <a:off x="319119" y="3635811"/>
              <a:ext cx="3100669" cy="2354361"/>
            </a:xfrm>
            <a:prstGeom prst="roundRect">
              <a:avLst>
                <a:gd name="adj" fmla="val 6284"/>
              </a:avLst>
            </a:prstGeom>
            <a:grpFill/>
            <a:ln>
              <a:noFill/>
            </a:ln>
            <a:effectLst/>
          </p:spPr>
          <p:style>
            <a:lnRef idx="1">
              <a:schemeClr val="accent1"/>
            </a:lnRef>
            <a:fillRef idx="3">
              <a:schemeClr val="accent1"/>
            </a:fillRef>
            <a:effectRef idx="2">
              <a:schemeClr val="accent1"/>
            </a:effectRef>
            <a:fontRef idx="minor">
              <a:schemeClr val="lt1"/>
            </a:fontRef>
          </p:style>
          <p:txBody>
            <a:bodyPr wrap="square" lIns="152400" tIns="701040" rIns="152400" bIns="701040" rtlCol="0" anchor="ctr"/>
            <a:lstStyle/>
            <a:p>
              <a:pPr defTabSz="914400" fontAlgn="base">
                <a:lnSpc>
                  <a:spcPct val="110000"/>
                </a:lnSpc>
                <a:spcBef>
                  <a:spcPct val="0"/>
                </a:spcBef>
                <a:spcAft>
                  <a:spcPct val="0"/>
                </a:spcAft>
              </a:pPr>
              <a:r>
                <a:rPr lang="it-IT" sz="1200" b="1" dirty="0">
                  <a:solidFill>
                    <a:srgbClr val="000000"/>
                  </a:solidFill>
                  <a:latin typeface="Arial"/>
                  <a:cs typeface="Arial"/>
                </a:rPr>
                <a:t>Tavolo di confronto sul pacchetto prezzi di trasferimento</a:t>
              </a:r>
            </a:p>
          </p:txBody>
        </p:sp>
        <p:sp>
          <p:nvSpPr>
            <p:cNvPr id="32" name="Pentagon 31"/>
            <p:cNvSpPr/>
            <p:nvPr/>
          </p:nvSpPr>
          <p:spPr>
            <a:xfrm>
              <a:off x="3033310" y="5105887"/>
              <a:ext cx="346387" cy="820972"/>
            </a:xfrm>
            <a:prstGeom prst="homePlat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514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004" y="1716966"/>
            <a:ext cx="8229600" cy="2822376"/>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400" dirty="0">
                <a:solidFill>
                  <a:srgbClr val="1A1A1A"/>
                </a:solidFill>
                <a:latin typeface="Arial"/>
                <a:cs typeface="Arial"/>
              </a:rPr>
              <a:t>In data </a:t>
            </a:r>
            <a:r>
              <a:rPr lang="it-IT" sz="1400" b="1" dirty="0">
                <a:solidFill>
                  <a:srgbClr val="1A1A1A"/>
                </a:solidFill>
                <a:latin typeface="Arial"/>
                <a:cs typeface="Arial"/>
              </a:rPr>
              <a:t>14 maggio 2018 </a:t>
            </a:r>
            <a:r>
              <a:rPr lang="it-IT" sz="1400" dirty="0">
                <a:solidFill>
                  <a:srgbClr val="1A1A1A"/>
                </a:solidFill>
                <a:latin typeface="Arial"/>
                <a:cs typeface="Arial"/>
              </a:rPr>
              <a:t>è stato firmato il </a:t>
            </a:r>
            <a:r>
              <a:rPr lang="it-IT" sz="1400" b="1" dirty="0">
                <a:solidFill>
                  <a:srgbClr val="1A1A1A"/>
                </a:solidFill>
                <a:latin typeface="Arial"/>
                <a:cs typeface="Arial"/>
              </a:rPr>
              <a:t>Decreto Ministeriale </a:t>
            </a:r>
            <a:r>
              <a:rPr lang="it-IT" sz="1400" dirty="0">
                <a:solidFill>
                  <a:srgbClr val="1A1A1A"/>
                </a:solidFill>
                <a:latin typeface="Arial"/>
                <a:cs typeface="Arial"/>
              </a:rPr>
              <a:t>recante le linee guida per l’applicazione le disposizioni in merito all’applicazione dell’art. </a:t>
            </a:r>
            <a:r>
              <a:rPr lang="it-IT" sz="1400" b="1" dirty="0">
                <a:solidFill>
                  <a:srgbClr val="1A1A1A"/>
                </a:solidFill>
                <a:latin typeface="Arial"/>
                <a:cs typeface="Arial"/>
              </a:rPr>
              <a:t>110 comma 7 TUIR</a:t>
            </a:r>
            <a:r>
              <a:rPr lang="it-IT" sz="1400" dirty="0">
                <a:solidFill>
                  <a:srgbClr val="1A1A1A"/>
                </a:solidFill>
                <a:latin typeface="Arial"/>
                <a:cs typeface="Arial"/>
              </a:rPr>
              <a:t>, </a:t>
            </a:r>
            <a:r>
              <a:rPr lang="it-IT" sz="1400" b="1" dirty="0">
                <a:solidFill>
                  <a:srgbClr val="1A1A1A"/>
                </a:solidFill>
                <a:latin typeface="Arial"/>
                <a:cs typeface="Arial"/>
              </a:rPr>
              <a:t>in materia di prezzi trasferimento.</a:t>
            </a:r>
          </a:p>
          <a:p>
            <a:pPr marL="342900" indent="-342900" algn="just">
              <a:lnSpc>
                <a:spcPct val="110000"/>
              </a:lnSpc>
              <a:spcBef>
                <a:spcPts val="600"/>
              </a:spcBef>
              <a:spcAft>
                <a:spcPts val="600"/>
              </a:spcAft>
              <a:buBlip>
                <a:blip r:embed="rId2"/>
              </a:buBlip>
            </a:pPr>
            <a:endParaRPr lang="it-IT" sz="1400" b="1" dirty="0">
              <a:solidFill>
                <a:srgbClr val="1A1A1A"/>
              </a:solidFill>
              <a:latin typeface="Arial"/>
              <a:cs typeface="Arial"/>
            </a:endParaRPr>
          </a:p>
          <a:p>
            <a:pPr marL="342900" indent="-342900" algn="just">
              <a:lnSpc>
                <a:spcPct val="110000"/>
              </a:lnSpc>
              <a:spcBef>
                <a:spcPts val="600"/>
              </a:spcBef>
              <a:spcAft>
                <a:spcPts val="600"/>
              </a:spcAft>
              <a:buBlip>
                <a:blip r:embed="rId2"/>
              </a:buBlip>
            </a:pPr>
            <a:r>
              <a:rPr lang="it-IT" sz="1400" b="1" dirty="0">
                <a:solidFill>
                  <a:srgbClr val="1A1A1A"/>
                </a:solidFill>
                <a:latin typeface="Arial"/>
                <a:cs typeface="Arial"/>
              </a:rPr>
              <a:t>Obiettivi: </a:t>
            </a:r>
          </a:p>
          <a:p>
            <a:pPr marL="717550" indent="-358775" algn="just">
              <a:lnSpc>
                <a:spcPct val="110000"/>
              </a:lnSpc>
              <a:spcBef>
                <a:spcPts val="600"/>
              </a:spcBef>
              <a:spcAft>
                <a:spcPts val="600"/>
              </a:spcAft>
              <a:buBlip>
                <a:blip r:embed="rId2"/>
              </a:buBlip>
            </a:pPr>
            <a:r>
              <a:rPr lang="it-IT" sz="1400" dirty="0">
                <a:solidFill>
                  <a:srgbClr val="1A1A1A"/>
                </a:solidFill>
                <a:latin typeface="Arial"/>
                <a:cs typeface="Arial"/>
              </a:rPr>
              <a:t>garantire un allineamento del sistema tributario italiano ai più recenti principi e prassi condivise in ambito internazionale alle in materia di transfer pricing e, nello specifico, ai risultati del Progetto </a:t>
            </a:r>
            <a:r>
              <a:rPr lang="it-IT" sz="1400" i="1" dirty="0">
                <a:solidFill>
                  <a:srgbClr val="1A1A1A"/>
                </a:solidFill>
                <a:latin typeface="Arial"/>
                <a:cs typeface="Arial"/>
              </a:rPr>
              <a:t>Base </a:t>
            </a:r>
            <a:r>
              <a:rPr lang="it-IT" sz="1400" i="1" dirty="0" err="1">
                <a:solidFill>
                  <a:srgbClr val="1A1A1A"/>
                </a:solidFill>
                <a:latin typeface="Arial"/>
                <a:cs typeface="Arial"/>
              </a:rPr>
              <a:t>Erosion</a:t>
            </a:r>
            <a:r>
              <a:rPr lang="it-IT" sz="1400" i="1" dirty="0">
                <a:solidFill>
                  <a:srgbClr val="1A1A1A"/>
                </a:solidFill>
                <a:latin typeface="Arial"/>
                <a:cs typeface="Arial"/>
              </a:rPr>
              <a:t> e Profit </a:t>
            </a:r>
            <a:r>
              <a:rPr lang="it-IT" sz="1400" i="1" dirty="0" err="1">
                <a:solidFill>
                  <a:srgbClr val="1A1A1A"/>
                </a:solidFill>
                <a:latin typeface="Arial"/>
                <a:cs typeface="Arial"/>
              </a:rPr>
              <a:t>Sh</a:t>
            </a:r>
            <a:r>
              <a:rPr lang="it-IT" sz="1400" dirty="0" err="1">
                <a:solidFill>
                  <a:srgbClr val="1A1A1A"/>
                </a:solidFill>
                <a:latin typeface="Arial"/>
                <a:cs typeface="Arial"/>
              </a:rPr>
              <a:t>i</a:t>
            </a:r>
            <a:r>
              <a:rPr lang="it-IT" sz="1400" i="1" dirty="0" err="1">
                <a:solidFill>
                  <a:srgbClr val="1A1A1A"/>
                </a:solidFill>
                <a:latin typeface="Arial"/>
                <a:cs typeface="Arial"/>
              </a:rPr>
              <a:t>fiting</a:t>
            </a:r>
            <a:r>
              <a:rPr lang="it-IT" sz="1400" dirty="0">
                <a:solidFill>
                  <a:srgbClr val="1A1A1A"/>
                </a:solidFill>
                <a:latin typeface="Arial"/>
                <a:cs typeface="Arial"/>
              </a:rPr>
              <a:t> (BEPS) dell’OCSE</a:t>
            </a:r>
          </a:p>
          <a:p>
            <a:pPr marL="717550" indent="-358775" algn="just">
              <a:lnSpc>
                <a:spcPct val="110000"/>
              </a:lnSpc>
              <a:spcBef>
                <a:spcPts val="600"/>
              </a:spcBef>
              <a:spcAft>
                <a:spcPts val="600"/>
              </a:spcAft>
              <a:buBlip>
                <a:blip r:embed="rId2"/>
              </a:buBlip>
            </a:pPr>
            <a:r>
              <a:rPr lang="it-IT" sz="1400" dirty="0">
                <a:solidFill>
                  <a:srgbClr val="1A1A1A"/>
                </a:solidFill>
                <a:latin typeface="Arial"/>
                <a:cs typeface="Arial"/>
              </a:rPr>
              <a:t>Migliorare il dialogo tra il fisco e il contribuente nell’ambito del transfer pricing</a:t>
            </a:r>
          </a:p>
        </p:txBody>
      </p:sp>
      <p:sp>
        <p:nvSpPr>
          <p:cNvPr id="8" name="Title 1">
            <a:extLst>
              <a:ext uri="{FF2B5EF4-FFF2-40B4-BE49-F238E27FC236}">
                <a16:creationId xmlns:a16="http://schemas.microsoft.com/office/drawing/2014/main" id="{69BEF6E2-5FE0-4D3F-B453-ED36A3034C37}"/>
              </a:ext>
            </a:extLst>
          </p:cNvPr>
          <p:cNvSpPr txBox="1">
            <a:spLocks/>
          </p:cNvSpPr>
          <p:nvPr/>
        </p:nvSpPr>
        <p:spPr>
          <a:xfrm>
            <a:off x="358422" y="500416"/>
            <a:ext cx="7708339" cy="938917"/>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200" b="1" kern="1200" spc="-150">
                <a:solidFill>
                  <a:srgbClr val="0089BC"/>
                </a:solidFill>
                <a:latin typeface="Arial"/>
                <a:ea typeface="+mj-ea"/>
                <a:cs typeface="Arial"/>
              </a:defRPr>
            </a:lvl1pPr>
          </a:lstStyle>
          <a:p>
            <a:r>
              <a:rPr lang="it-IT" sz="2800" dirty="0"/>
              <a:t>ART 1 </a:t>
            </a:r>
            <a:r>
              <a:rPr lang="en-US" sz="2800" dirty="0"/>
              <a:t>–</a:t>
            </a:r>
            <a:r>
              <a:rPr lang="it-IT" sz="2800" dirty="0"/>
              <a:t> Ambito</a:t>
            </a:r>
            <a:r>
              <a:rPr lang="en-US" sz="2800" dirty="0"/>
              <a:t> di </a:t>
            </a:r>
            <a:r>
              <a:rPr lang="it-IT" sz="2800" dirty="0"/>
              <a:t>applicazione</a:t>
            </a:r>
          </a:p>
        </p:txBody>
      </p:sp>
      <p:sp>
        <p:nvSpPr>
          <p:cNvPr id="6" name="Segnaposto numero diapositiva 4">
            <a:extLst>
              <a:ext uri="{FF2B5EF4-FFF2-40B4-BE49-F238E27FC236}">
                <a16:creationId xmlns:a16="http://schemas.microsoft.com/office/drawing/2014/main" id="{379F4845-9718-46E3-B368-A7C5C85A3F11}"/>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4</a:t>
            </a:fld>
            <a:endParaRPr lang="en-US" dirty="0"/>
          </a:p>
        </p:txBody>
      </p:sp>
    </p:spTree>
    <p:extLst>
      <p:ext uri="{BB962C8B-B14F-4D97-AF65-F5344CB8AC3E}">
        <p14:creationId xmlns:p14="http://schemas.microsoft.com/office/powerpoint/2010/main" val="371569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004" y="1627319"/>
            <a:ext cx="8229600" cy="2351093"/>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600" b="1" dirty="0">
                <a:solidFill>
                  <a:srgbClr val="1A1A1A"/>
                </a:solidFill>
                <a:latin typeface="Arial"/>
                <a:cs typeface="Arial"/>
              </a:rPr>
              <a:t>A chi è rivolto?</a:t>
            </a:r>
          </a:p>
          <a:p>
            <a:pPr marL="358775" algn="just">
              <a:lnSpc>
                <a:spcPct val="110000"/>
              </a:lnSpc>
              <a:spcBef>
                <a:spcPts val="600"/>
              </a:spcBef>
              <a:spcAft>
                <a:spcPts val="600"/>
              </a:spcAft>
            </a:pPr>
            <a:r>
              <a:rPr lang="it-IT" sz="1400" dirty="0">
                <a:solidFill>
                  <a:srgbClr val="1A1A1A"/>
                </a:solidFill>
                <a:latin typeface="Arial"/>
                <a:cs typeface="Arial"/>
              </a:rPr>
              <a:t>Introduzione della nozione di</a:t>
            </a:r>
            <a:r>
              <a:rPr lang="it-IT" sz="1400" b="1" dirty="0">
                <a:solidFill>
                  <a:srgbClr val="1A1A1A"/>
                </a:solidFill>
                <a:latin typeface="Arial"/>
                <a:cs typeface="Arial"/>
              </a:rPr>
              <a:t> </a:t>
            </a:r>
            <a:r>
              <a:rPr lang="it-IT" sz="1200" b="1" dirty="0">
                <a:solidFill>
                  <a:srgbClr val="1A1A1A"/>
                </a:solidFill>
                <a:latin typeface="Arial"/>
                <a:cs typeface="Arial"/>
              </a:rPr>
              <a:t>«</a:t>
            </a:r>
            <a:r>
              <a:rPr lang="it-IT" sz="1400" b="1" dirty="0">
                <a:solidFill>
                  <a:srgbClr val="1A1A1A"/>
                </a:solidFill>
                <a:latin typeface="Arial"/>
                <a:cs typeface="Arial"/>
              </a:rPr>
              <a:t>imprese associate» </a:t>
            </a:r>
            <a:r>
              <a:rPr lang="it-IT" sz="1400" dirty="0">
                <a:solidFill>
                  <a:srgbClr val="1A1A1A"/>
                </a:solidFill>
                <a:latin typeface="Arial"/>
                <a:cs typeface="Arial"/>
              </a:rPr>
              <a:t>ossia</a:t>
            </a:r>
            <a:r>
              <a:rPr lang="it-IT" sz="1400" b="1" dirty="0">
                <a:solidFill>
                  <a:srgbClr val="1A1A1A"/>
                </a:solidFill>
                <a:latin typeface="Arial"/>
                <a:cs typeface="Arial"/>
              </a:rPr>
              <a:t> impresa </a:t>
            </a:r>
            <a:r>
              <a:rPr lang="it-IT" sz="1400" dirty="0">
                <a:solidFill>
                  <a:srgbClr val="1A1A1A"/>
                </a:solidFill>
                <a:latin typeface="Arial"/>
                <a:cs typeface="Arial"/>
              </a:rPr>
              <a:t>residente e </a:t>
            </a:r>
            <a:r>
              <a:rPr lang="it-IT" sz="1400" b="1" dirty="0">
                <a:solidFill>
                  <a:srgbClr val="1A1A1A"/>
                </a:solidFill>
                <a:latin typeface="Arial"/>
                <a:cs typeface="Arial"/>
              </a:rPr>
              <a:t>società </a:t>
            </a:r>
            <a:r>
              <a:rPr lang="it-IT" sz="1400" dirty="0">
                <a:solidFill>
                  <a:srgbClr val="1A1A1A"/>
                </a:solidFill>
                <a:latin typeface="Arial"/>
                <a:cs typeface="Arial"/>
              </a:rPr>
              <a:t>non residenti nel territorio dello Stato qualora:</a:t>
            </a:r>
          </a:p>
          <a:p>
            <a:pPr marL="717550" indent="-358775" algn="just">
              <a:lnSpc>
                <a:spcPct val="110000"/>
              </a:lnSpc>
              <a:spcBef>
                <a:spcPts val="600"/>
              </a:spcBef>
              <a:spcAft>
                <a:spcPts val="600"/>
              </a:spcAft>
              <a:buBlip>
                <a:blip r:embed="rId2"/>
              </a:buBlip>
            </a:pPr>
            <a:r>
              <a:rPr lang="it-IT" sz="1400" dirty="0">
                <a:solidFill>
                  <a:srgbClr val="1A1A1A"/>
                </a:solidFill>
                <a:latin typeface="Arial"/>
                <a:cs typeface="Arial"/>
              </a:rPr>
              <a:t>una di esse </a:t>
            </a:r>
            <a:r>
              <a:rPr lang="it-IT" sz="1400" dirty="0">
                <a:latin typeface="Arial"/>
                <a:cs typeface="Arial"/>
              </a:rPr>
              <a:t>partecipa nella gestione, nel controllo o nel capitale </a:t>
            </a:r>
            <a:r>
              <a:rPr lang="it-IT" sz="1400" dirty="0">
                <a:solidFill>
                  <a:srgbClr val="1A1A1A"/>
                </a:solidFill>
                <a:latin typeface="Arial"/>
                <a:cs typeface="Arial"/>
              </a:rPr>
              <a:t>dell’altra;</a:t>
            </a:r>
          </a:p>
          <a:p>
            <a:pPr marL="717550" indent="-358775" algn="just">
              <a:lnSpc>
                <a:spcPct val="110000"/>
              </a:lnSpc>
              <a:spcBef>
                <a:spcPts val="600"/>
              </a:spcBef>
              <a:spcAft>
                <a:spcPts val="600"/>
              </a:spcAft>
              <a:buBlip>
                <a:blip r:embed="rId2"/>
              </a:buBlip>
            </a:pPr>
            <a:r>
              <a:rPr lang="it-IT" sz="1400" dirty="0">
                <a:solidFill>
                  <a:srgbClr val="1A1A1A"/>
                </a:solidFill>
                <a:latin typeface="Arial"/>
                <a:cs typeface="Arial"/>
              </a:rPr>
              <a:t>lo stesso soggetto </a:t>
            </a:r>
            <a:r>
              <a:rPr lang="it-IT" sz="1400" b="1" dirty="0">
                <a:latin typeface="Arial"/>
                <a:cs typeface="Arial"/>
              </a:rPr>
              <a:t>partecipa</a:t>
            </a:r>
            <a:r>
              <a:rPr lang="it-IT" sz="1400" dirty="0">
                <a:latin typeface="Arial"/>
                <a:cs typeface="Arial"/>
              </a:rPr>
              <a:t> </a:t>
            </a:r>
            <a:r>
              <a:rPr lang="it-IT" sz="1400" b="1" dirty="0">
                <a:latin typeface="Arial"/>
                <a:cs typeface="Arial"/>
              </a:rPr>
              <a:t>nella gestione, nel controllo o nel capitale </a:t>
            </a:r>
            <a:r>
              <a:rPr lang="it-IT" sz="1400" dirty="0">
                <a:solidFill>
                  <a:srgbClr val="1A1A1A"/>
                </a:solidFill>
                <a:latin typeface="Arial"/>
                <a:cs typeface="Arial"/>
              </a:rPr>
              <a:t>di entrambe le imprese:</a:t>
            </a:r>
          </a:p>
          <a:p>
            <a:pPr marL="717550" algn="just">
              <a:lnSpc>
                <a:spcPct val="110000"/>
              </a:lnSpc>
              <a:spcBef>
                <a:spcPts val="600"/>
              </a:spcBef>
              <a:spcAft>
                <a:spcPts val="600"/>
              </a:spcAft>
              <a:buClr>
                <a:schemeClr val="accent1"/>
              </a:buClr>
            </a:pPr>
            <a:endParaRPr lang="it-IT" sz="1200" dirty="0">
              <a:solidFill>
                <a:srgbClr val="1A1A1A"/>
              </a:solidFill>
              <a:latin typeface="Arial"/>
              <a:cs typeface="Arial"/>
            </a:endParaRPr>
          </a:p>
        </p:txBody>
      </p:sp>
      <p:sp>
        <p:nvSpPr>
          <p:cNvPr id="8" name="Title 1">
            <a:extLst>
              <a:ext uri="{FF2B5EF4-FFF2-40B4-BE49-F238E27FC236}">
                <a16:creationId xmlns:a16="http://schemas.microsoft.com/office/drawing/2014/main" id="{69BEF6E2-5FE0-4D3F-B453-ED36A3034C37}"/>
              </a:ext>
            </a:extLst>
          </p:cNvPr>
          <p:cNvSpPr txBox="1">
            <a:spLocks/>
          </p:cNvSpPr>
          <p:nvPr/>
        </p:nvSpPr>
        <p:spPr>
          <a:xfrm>
            <a:off x="358422" y="500416"/>
            <a:ext cx="7708339" cy="938917"/>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200" b="1" kern="1200" spc="-150">
                <a:solidFill>
                  <a:srgbClr val="0089BC"/>
                </a:solidFill>
                <a:latin typeface="Arial"/>
                <a:ea typeface="+mj-ea"/>
                <a:cs typeface="Arial"/>
              </a:defRPr>
            </a:lvl1pPr>
          </a:lstStyle>
          <a:p>
            <a:r>
              <a:rPr lang="en-US" sz="2800" dirty="0"/>
              <a:t>ART 2 – Definizioni (1/2)</a:t>
            </a:r>
            <a:endParaRPr lang="it-IT" sz="2800" dirty="0"/>
          </a:p>
        </p:txBody>
      </p:sp>
      <p:sp>
        <p:nvSpPr>
          <p:cNvPr id="9" name="CasellaDiTesto 8">
            <a:extLst>
              <a:ext uri="{FF2B5EF4-FFF2-40B4-BE49-F238E27FC236}">
                <a16:creationId xmlns:a16="http://schemas.microsoft.com/office/drawing/2014/main" id="{0BC1478F-8F9B-4143-989F-EB75776CCA53}"/>
              </a:ext>
            </a:extLst>
          </p:cNvPr>
          <p:cNvSpPr txBox="1"/>
          <p:nvPr/>
        </p:nvSpPr>
        <p:spPr>
          <a:xfrm>
            <a:off x="1265822" y="3881901"/>
            <a:ext cx="2358840" cy="954107"/>
          </a:xfrm>
          <a:prstGeom prst="rect">
            <a:avLst/>
          </a:prstGeom>
          <a:noFill/>
          <a:ln>
            <a:solidFill>
              <a:schemeClr val="accent1"/>
            </a:solidFill>
            <a:prstDash val="lgDash"/>
          </a:ln>
        </p:spPr>
        <p:txBody>
          <a:bodyPr wrap="square" rtlCol="0">
            <a:spAutoFit/>
          </a:bodyPr>
          <a:lstStyle/>
          <a:p>
            <a:pPr algn="ctr"/>
            <a:r>
              <a:rPr lang="it-IT" sz="1400" dirty="0">
                <a:solidFill>
                  <a:srgbClr val="1A1A1A"/>
                </a:solidFill>
                <a:latin typeface="Arial"/>
                <a:cs typeface="Arial"/>
              </a:rPr>
              <a:t>Viene recepito il concetto di </a:t>
            </a:r>
            <a:r>
              <a:rPr lang="it-IT" sz="1400" b="1" dirty="0">
                <a:solidFill>
                  <a:srgbClr val="1A1A1A"/>
                </a:solidFill>
                <a:latin typeface="Arial"/>
                <a:cs typeface="Arial"/>
              </a:rPr>
              <a:t>«controllo di fatto»</a:t>
            </a:r>
            <a:r>
              <a:rPr lang="it-IT" sz="1400" dirty="0">
                <a:solidFill>
                  <a:srgbClr val="1A1A1A"/>
                </a:solidFill>
                <a:latin typeface="Arial"/>
                <a:cs typeface="Arial"/>
              </a:rPr>
              <a:t> supportato da vincoli contrattuali o azionari </a:t>
            </a:r>
            <a:endParaRPr lang="it-IT" sz="1400" dirty="0"/>
          </a:p>
        </p:txBody>
      </p:sp>
      <p:sp>
        <p:nvSpPr>
          <p:cNvPr id="11" name="Left Brace 57">
            <a:extLst>
              <a:ext uri="{FF2B5EF4-FFF2-40B4-BE49-F238E27FC236}">
                <a16:creationId xmlns:a16="http://schemas.microsoft.com/office/drawing/2014/main" id="{401C8FCB-C7DA-4976-BE05-3F24A9D85D80}"/>
              </a:ext>
            </a:extLst>
          </p:cNvPr>
          <p:cNvSpPr/>
          <p:nvPr/>
        </p:nvSpPr>
        <p:spPr>
          <a:xfrm rot="16200000">
            <a:off x="4883526" y="1237435"/>
            <a:ext cx="183776" cy="4446490"/>
          </a:xfrm>
          <a:prstGeom prst="leftBrace">
            <a:avLst>
              <a:gd name="adj1" fmla="val 101731"/>
              <a:gd name="adj2" fmla="val 50000"/>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b="1" dirty="0">
              <a:solidFill>
                <a:schemeClr val="bg1"/>
              </a:solidFill>
            </a:endParaRPr>
          </a:p>
        </p:txBody>
      </p:sp>
      <p:cxnSp>
        <p:nvCxnSpPr>
          <p:cNvPr id="15" name="Connettore 2 14">
            <a:extLst>
              <a:ext uri="{FF2B5EF4-FFF2-40B4-BE49-F238E27FC236}">
                <a16:creationId xmlns:a16="http://schemas.microsoft.com/office/drawing/2014/main" id="{752C95DE-64C2-4A50-988D-936B9AEF6A7A}"/>
              </a:ext>
            </a:extLst>
          </p:cNvPr>
          <p:cNvCxnSpPr>
            <a:cxnSpLocks/>
          </p:cNvCxnSpPr>
          <p:nvPr/>
        </p:nvCxnSpPr>
        <p:spPr>
          <a:xfrm flipH="1">
            <a:off x="3926543" y="4613991"/>
            <a:ext cx="76200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7" name="CasellaDiTesto 16">
            <a:extLst>
              <a:ext uri="{FF2B5EF4-FFF2-40B4-BE49-F238E27FC236}">
                <a16:creationId xmlns:a16="http://schemas.microsoft.com/office/drawing/2014/main" id="{78AABEFB-9987-4C14-8586-B83AD7EC6403}"/>
              </a:ext>
            </a:extLst>
          </p:cNvPr>
          <p:cNvSpPr txBox="1"/>
          <p:nvPr/>
        </p:nvSpPr>
        <p:spPr>
          <a:xfrm>
            <a:off x="4141370" y="3604744"/>
            <a:ext cx="3709913" cy="1891865"/>
          </a:xfrm>
          <a:prstGeom prst="rect">
            <a:avLst/>
          </a:prstGeom>
          <a:noFill/>
        </p:spPr>
        <p:txBody>
          <a:bodyPr wrap="square" rtlCol="0">
            <a:spAutoFit/>
          </a:bodyPr>
          <a:lstStyle/>
          <a:p>
            <a:pPr marL="1003300" indent="-285750">
              <a:lnSpc>
                <a:spcPct val="110000"/>
              </a:lnSpc>
              <a:spcBef>
                <a:spcPts val="600"/>
              </a:spcBef>
              <a:spcAft>
                <a:spcPts val="600"/>
              </a:spcAft>
              <a:buClr>
                <a:schemeClr val="accent1"/>
              </a:buClr>
              <a:buFont typeface="+mj-lt"/>
              <a:buAutoNum type="romanUcPeriod"/>
            </a:pPr>
            <a:r>
              <a:rPr lang="it-IT" sz="1400" dirty="0">
                <a:solidFill>
                  <a:srgbClr val="1A1A1A"/>
                </a:solidFill>
                <a:latin typeface="Arial"/>
                <a:cs typeface="Arial"/>
              </a:rPr>
              <a:t>partecipazione maggioritaria (oltre il 50%) nel capitale, nei diritti di voto o negli utili;</a:t>
            </a:r>
          </a:p>
          <a:p>
            <a:pPr marL="1003300" indent="-285750">
              <a:lnSpc>
                <a:spcPct val="110000"/>
              </a:lnSpc>
              <a:spcBef>
                <a:spcPts val="600"/>
              </a:spcBef>
              <a:spcAft>
                <a:spcPts val="600"/>
              </a:spcAft>
              <a:buClr>
                <a:schemeClr val="accent1"/>
              </a:buClr>
              <a:buFont typeface="+mj-lt"/>
              <a:buAutoNum type="romanUcPeriod"/>
            </a:pPr>
            <a:r>
              <a:rPr lang="it-IT" sz="1400" b="1" dirty="0">
                <a:solidFill>
                  <a:srgbClr val="1A1A1A"/>
                </a:solidFill>
                <a:latin typeface="Arial"/>
                <a:cs typeface="Arial"/>
              </a:rPr>
              <a:t>influenza dominante</a:t>
            </a:r>
            <a:r>
              <a:rPr lang="it-IT" sz="1400" dirty="0">
                <a:solidFill>
                  <a:srgbClr val="1A1A1A"/>
                </a:solidFill>
                <a:latin typeface="Arial"/>
                <a:cs typeface="Arial"/>
              </a:rPr>
              <a:t> sulla gestione di un’altra impresa per effetto di vincoli azionari o contrattuali.</a:t>
            </a:r>
            <a:endParaRPr lang="it-IT" sz="1400" dirty="0"/>
          </a:p>
        </p:txBody>
      </p:sp>
      <p:sp>
        <p:nvSpPr>
          <p:cNvPr id="22" name="TextBox 2">
            <a:extLst>
              <a:ext uri="{FF2B5EF4-FFF2-40B4-BE49-F238E27FC236}">
                <a16:creationId xmlns:a16="http://schemas.microsoft.com/office/drawing/2014/main" id="{E67006FF-929D-40B5-A323-1431EAEE446C}"/>
              </a:ext>
            </a:extLst>
          </p:cNvPr>
          <p:cNvSpPr txBox="1"/>
          <p:nvPr/>
        </p:nvSpPr>
        <p:spPr>
          <a:xfrm>
            <a:off x="1408754" y="5419414"/>
            <a:ext cx="2126765" cy="686022"/>
          </a:xfrm>
          <a:prstGeom prst="rect">
            <a:avLst/>
          </a:prstGeom>
          <a:noFill/>
        </p:spPr>
        <p:txBody>
          <a:bodyPr wrap="square" rtlCol="0">
            <a:spAutoFit/>
          </a:bodyPr>
          <a:lstStyle/>
          <a:p>
            <a:pPr>
              <a:lnSpc>
                <a:spcPct val="110000"/>
              </a:lnSpc>
              <a:spcBef>
                <a:spcPts val="600"/>
              </a:spcBef>
              <a:spcAft>
                <a:spcPts val="600"/>
              </a:spcAft>
            </a:pPr>
            <a:r>
              <a:rPr lang="it-IT" sz="1200" dirty="0">
                <a:solidFill>
                  <a:srgbClr val="1A1A1A"/>
                </a:solidFill>
                <a:latin typeface="Arial"/>
                <a:cs typeface="Arial"/>
              </a:rPr>
              <a:t>Prevista emanazione di un intervento di prassi da parte dell’Agenzia delle Entrate </a:t>
            </a:r>
          </a:p>
        </p:txBody>
      </p:sp>
      <p:cxnSp>
        <p:nvCxnSpPr>
          <p:cNvPr id="24" name="Connettore 2 23">
            <a:extLst>
              <a:ext uri="{FF2B5EF4-FFF2-40B4-BE49-F238E27FC236}">
                <a16:creationId xmlns:a16="http://schemas.microsoft.com/office/drawing/2014/main" id="{A3EF2062-6925-4C82-A3BE-2E3C2065C4CF}"/>
              </a:ext>
            </a:extLst>
          </p:cNvPr>
          <p:cNvCxnSpPr>
            <a:cxnSpLocks/>
          </p:cNvCxnSpPr>
          <p:nvPr/>
        </p:nvCxnSpPr>
        <p:spPr>
          <a:xfrm>
            <a:off x="2346630" y="4931378"/>
            <a:ext cx="0" cy="39704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9" name="Freeform 13">
            <a:extLst>
              <a:ext uri="{FF2B5EF4-FFF2-40B4-BE49-F238E27FC236}">
                <a16:creationId xmlns:a16="http://schemas.microsoft.com/office/drawing/2014/main" id="{D5A80E72-2166-4358-A1EF-D4BC3170EF22}"/>
              </a:ext>
            </a:extLst>
          </p:cNvPr>
          <p:cNvSpPr>
            <a:spLocks noChangeAspect="1" noEditPoints="1"/>
          </p:cNvSpPr>
          <p:nvPr/>
        </p:nvSpPr>
        <p:spPr bwMode="auto">
          <a:xfrm>
            <a:off x="819271" y="5492330"/>
            <a:ext cx="573349" cy="573349"/>
          </a:xfrm>
          <a:custGeom>
            <a:avLst/>
            <a:gdLst>
              <a:gd name="T0" fmla="*/ 2147483647 w 4763"/>
              <a:gd name="T1" fmla="*/ 2147483647 h 4763"/>
              <a:gd name="T2" fmla="*/ 2147483647 w 4763"/>
              <a:gd name="T3" fmla="*/ 2147483647 h 4763"/>
              <a:gd name="T4" fmla="*/ 2147483647 w 4763"/>
              <a:gd name="T5" fmla="*/ 2147483647 h 4763"/>
              <a:gd name="T6" fmla="*/ 2147483647 w 4763"/>
              <a:gd name="T7" fmla="*/ 2147483647 h 4763"/>
              <a:gd name="T8" fmla="*/ 2147483647 w 4763"/>
              <a:gd name="T9" fmla="*/ 2147483647 h 4763"/>
              <a:gd name="T10" fmla="*/ 2147483647 w 4763"/>
              <a:gd name="T11" fmla="*/ 2147483647 h 4763"/>
              <a:gd name="T12" fmla="*/ 2147483647 w 4763"/>
              <a:gd name="T13" fmla="*/ 2147483647 h 4763"/>
              <a:gd name="T14" fmla="*/ 2147483647 w 4763"/>
              <a:gd name="T15" fmla="*/ 2147483647 h 4763"/>
              <a:gd name="T16" fmla="*/ 2147483647 w 4763"/>
              <a:gd name="T17" fmla="*/ 2147483647 h 4763"/>
              <a:gd name="T18" fmla="*/ 2147483647 w 4763"/>
              <a:gd name="T19" fmla="*/ 2147483647 h 4763"/>
              <a:gd name="T20" fmla="*/ 2147483647 w 4763"/>
              <a:gd name="T21" fmla="*/ 2147483647 h 4763"/>
              <a:gd name="T22" fmla="*/ 2147483647 w 4763"/>
              <a:gd name="T23" fmla="*/ 2147483647 h 4763"/>
              <a:gd name="T24" fmla="*/ 2147483647 w 4763"/>
              <a:gd name="T25" fmla="*/ 2147483647 h 4763"/>
              <a:gd name="T26" fmla="*/ 2147483647 w 4763"/>
              <a:gd name="T27" fmla="*/ 2147483647 h 4763"/>
              <a:gd name="T28" fmla="*/ 2147483647 w 4763"/>
              <a:gd name="T29" fmla="*/ 2147483647 h 4763"/>
              <a:gd name="T30" fmla="*/ 2147483647 w 4763"/>
              <a:gd name="T31" fmla="*/ 2147483647 h 4763"/>
              <a:gd name="T32" fmla="*/ 2147483647 w 4763"/>
              <a:gd name="T33" fmla="*/ 2147483647 h 4763"/>
              <a:gd name="T34" fmla="*/ 2147483647 w 4763"/>
              <a:gd name="T35" fmla="*/ 2147483647 h 4763"/>
              <a:gd name="T36" fmla="*/ 2147483647 w 4763"/>
              <a:gd name="T37" fmla="*/ 2147483647 h 4763"/>
              <a:gd name="T38" fmla="*/ 2147483647 w 4763"/>
              <a:gd name="T39" fmla="*/ 2147483647 h 4763"/>
              <a:gd name="T40" fmla="*/ 2147483647 w 4763"/>
              <a:gd name="T41" fmla="*/ 2147483647 h 4763"/>
              <a:gd name="T42" fmla="*/ 2147483647 w 4763"/>
              <a:gd name="T43" fmla="*/ 2147483647 h 4763"/>
              <a:gd name="T44" fmla="*/ 2147483647 w 4763"/>
              <a:gd name="T45" fmla="*/ 2147483647 h 4763"/>
              <a:gd name="T46" fmla="*/ 2147483647 w 4763"/>
              <a:gd name="T47" fmla="*/ 2147483647 h 4763"/>
              <a:gd name="T48" fmla="*/ 2147483647 w 4763"/>
              <a:gd name="T49" fmla="*/ 2147483647 h 4763"/>
              <a:gd name="T50" fmla="*/ 2147483647 w 4763"/>
              <a:gd name="T51" fmla="*/ 2147483647 h 4763"/>
              <a:gd name="T52" fmla="*/ 2147483647 w 4763"/>
              <a:gd name="T53" fmla="*/ 2147483647 h 4763"/>
              <a:gd name="T54" fmla="*/ 2147483647 w 4763"/>
              <a:gd name="T55" fmla="*/ 2147483647 h 4763"/>
              <a:gd name="T56" fmla="*/ 2147483647 w 4763"/>
              <a:gd name="T57" fmla="*/ 2147483647 h 4763"/>
              <a:gd name="T58" fmla="*/ 2147483647 w 4763"/>
              <a:gd name="T59" fmla="*/ 2147483647 h 4763"/>
              <a:gd name="T60" fmla="*/ 2147483647 w 4763"/>
              <a:gd name="T61" fmla="*/ 2147483647 h 4763"/>
              <a:gd name="T62" fmla="*/ 2147483647 w 4763"/>
              <a:gd name="T63" fmla="*/ 2147483647 h 4763"/>
              <a:gd name="T64" fmla="*/ 2147483647 w 4763"/>
              <a:gd name="T65" fmla="*/ 2147483647 h 4763"/>
              <a:gd name="T66" fmla="*/ 2147483647 w 4763"/>
              <a:gd name="T67" fmla="*/ 2147483647 h 4763"/>
              <a:gd name="T68" fmla="*/ 2147483647 w 4763"/>
              <a:gd name="T69" fmla="*/ 2147483647 h 4763"/>
              <a:gd name="T70" fmla="*/ 2147483647 w 4763"/>
              <a:gd name="T71" fmla="*/ 2147483647 h 4763"/>
              <a:gd name="T72" fmla="*/ 2147483647 w 4763"/>
              <a:gd name="T73" fmla="*/ 2147483647 h 4763"/>
              <a:gd name="T74" fmla="*/ 2147483647 w 4763"/>
              <a:gd name="T75" fmla="*/ 2147483647 h 4763"/>
              <a:gd name="T76" fmla="*/ 2147483647 w 4763"/>
              <a:gd name="T77" fmla="*/ 2147483647 h 4763"/>
              <a:gd name="T78" fmla="*/ 2147483647 w 4763"/>
              <a:gd name="T79" fmla="*/ 2147483647 h 4763"/>
              <a:gd name="T80" fmla="*/ 2147483647 w 4763"/>
              <a:gd name="T81" fmla="*/ 2147483647 h 4763"/>
              <a:gd name="T82" fmla="*/ 2147483647 w 4763"/>
              <a:gd name="T83" fmla="*/ 2147483647 h 4763"/>
              <a:gd name="T84" fmla="*/ 2147483647 w 4763"/>
              <a:gd name="T85" fmla="*/ 2147483647 h 4763"/>
              <a:gd name="T86" fmla="*/ 2147483647 w 4763"/>
              <a:gd name="T87" fmla="*/ 2147483647 h 4763"/>
              <a:gd name="T88" fmla="*/ 2147483647 w 4763"/>
              <a:gd name="T89" fmla="*/ 2147483647 h 4763"/>
              <a:gd name="T90" fmla="*/ 2147483647 w 4763"/>
              <a:gd name="T91" fmla="*/ 2147483647 h 4763"/>
              <a:gd name="T92" fmla="*/ 2147483647 w 4763"/>
              <a:gd name="T93" fmla="*/ 2147483647 h 4763"/>
              <a:gd name="T94" fmla="*/ 2147483647 w 4763"/>
              <a:gd name="T95" fmla="*/ 2147483647 h 4763"/>
              <a:gd name="T96" fmla="*/ 2147483647 w 4763"/>
              <a:gd name="T97" fmla="*/ 2147483647 h 4763"/>
              <a:gd name="T98" fmla="*/ 2147483647 w 4763"/>
              <a:gd name="T99" fmla="*/ 2147483647 h 4763"/>
              <a:gd name="T100" fmla="*/ 2147483647 w 4763"/>
              <a:gd name="T101" fmla="*/ 2147483647 h 4763"/>
              <a:gd name="T102" fmla="*/ 2147483647 w 4763"/>
              <a:gd name="T103" fmla="*/ 2147483647 h 4763"/>
              <a:gd name="T104" fmla="*/ 2147483647 w 4763"/>
              <a:gd name="T105" fmla="*/ 2147483647 h 4763"/>
              <a:gd name="T106" fmla="*/ 2147483647 w 4763"/>
              <a:gd name="T107" fmla="*/ 2147483647 h 4763"/>
              <a:gd name="T108" fmla="*/ 2147483647 w 4763"/>
              <a:gd name="T109" fmla="*/ 2147483647 h 4763"/>
              <a:gd name="T110" fmla="*/ 2147483647 w 4763"/>
              <a:gd name="T111" fmla="*/ 2147483647 h 4763"/>
              <a:gd name="T112" fmla="*/ 2147483647 w 4763"/>
              <a:gd name="T113" fmla="*/ 2147483647 h 4763"/>
              <a:gd name="T114" fmla="*/ 2147483647 w 4763"/>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63"/>
              <a:gd name="T175" fmla="*/ 0 h 4763"/>
              <a:gd name="T176" fmla="*/ 4763 w 4763"/>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63" h="4763">
                <a:moveTo>
                  <a:pt x="2382" y="0"/>
                </a:moveTo>
                <a:lnTo>
                  <a:pt x="2382" y="0"/>
                </a:lnTo>
                <a:lnTo>
                  <a:pt x="2320" y="1"/>
                </a:lnTo>
                <a:lnTo>
                  <a:pt x="2259" y="4"/>
                </a:lnTo>
                <a:lnTo>
                  <a:pt x="2198" y="7"/>
                </a:lnTo>
                <a:lnTo>
                  <a:pt x="2138" y="12"/>
                </a:lnTo>
                <a:lnTo>
                  <a:pt x="2079" y="19"/>
                </a:lnTo>
                <a:lnTo>
                  <a:pt x="2019" y="28"/>
                </a:lnTo>
                <a:lnTo>
                  <a:pt x="1960" y="38"/>
                </a:lnTo>
                <a:lnTo>
                  <a:pt x="1902" y="48"/>
                </a:lnTo>
                <a:lnTo>
                  <a:pt x="1843" y="61"/>
                </a:lnTo>
                <a:lnTo>
                  <a:pt x="1786" y="75"/>
                </a:lnTo>
                <a:lnTo>
                  <a:pt x="1729" y="91"/>
                </a:lnTo>
                <a:lnTo>
                  <a:pt x="1674" y="107"/>
                </a:lnTo>
                <a:lnTo>
                  <a:pt x="1618" y="125"/>
                </a:lnTo>
                <a:lnTo>
                  <a:pt x="1563" y="144"/>
                </a:lnTo>
                <a:lnTo>
                  <a:pt x="1509" y="165"/>
                </a:lnTo>
                <a:lnTo>
                  <a:pt x="1454" y="187"/>
                </a:lnTo>
                <a:lnTo>
                  <a:pt x="1401" y="211"/>
                </a:lnTo>
                <a:lnTo>
                  <a:pt x="1349" y="235"/>
                </a:lnTo>
                <a:lnTo>
                  <a:pt x="1298" y="261"/>
                </a:lnTo>
                <a:lnTo>
                  <a:pt x="1247" y="287"/>
                </a:lnTo>
                <a:lnTo>
                  <a:pt x="1196" y="315"/>
                </a:lnTo>
                <a:lnTo>
                  <a:pt x="1147" y="344"/>
                </a:lnTo>
                <a:lnTo>
                  <a:pt x="1098" y="376"/>
                </a:lnTo>
                <a:lnTo>
                  <a:pt x="1051" y="407"/>
                </a:lnTo>
                <a:lnTo>
                  <a:pt x="1004" y="440"/>
                </a:lnTo>
                <a:lnTo>
                  <a:pt x="956" y="473"/>
                </a:lnTo>
                <a:lnTo>
                  <a:pt x="911" y="508"/>
                </a:lnTo>
                <a:lnTo>
                  <a:pt x="867" y="544"/>
                </a:lnTo>
                <a:lnTo>
                  <a:pt x="823" y="581"/>
                </a:lnTo>
                <a:lnTo>
                  <a:pt x="781" y="618"/>
                </a:lnTo>
                <a:lnTo>
                  <a:pt x="738" y="658"/>
                </a:lnTo>
                <a:lnTo>
                  <a:pt x="698" y="698"/>
                </a:lnTo>
                <a:lnTo>
                  <a:pt x="658" y="738"/>
                </a:lnTo>
                <a:lnTo>
                  <a:pt x="619" y="781"/>
                </a:lnTo>
                <a:lnTo>
                  <a:pt x="581" y="823"/>
                </a:lnTo>
                <a:lnTo>
                  <a:pt x="544" y="867"/>
                </a:lnTo>
                <a:lnTo>
                  <a:pt x="508" y="911"/>
                </a:lnTo>
                <a:lnTo>
                  <a:pt x="474" y="956"/>
                </a:lnTo>
                <a:lnTo>
                  <a:pt x="440" y="1002"/>
                </a:lnTo>
                <a:lnTo>
                  <a:pt x="407" y="1050"/>
                </a:lnTo>
                <a:lnTo>
                  <a:pt x="376" y="1098"/>
                </a:lnTo>
                <a:lnTo>
                  <a:pt x="345" y="1147"/>
                </a:lnTo>
                <a:lnTo>
                  <a:pt x="316" y="1196"/>
                </a:lnTo>
                <a:lnTo>
                  <a:pt x="287" y="1246"/>
                </a:lnTo>
                <a:lnTo>
                  <a:pt x="261" y="1297"/>
                </a:lnTo>
                <a:lnTo>
                  <a:pt x="235" y="1349"/>
                </a:lnTo>
                <a:lnTo>
                  <a:pt x="211" y="1401"/>
                </a:lnTo>
                <a:lnTo>
                  <a:pt x="188" y="1454"/>
                </a:lnTo>
                <a:lnTo>
                  <a:pt x="166" y="1508"/>
                </a:lnTo>
                <a:lnTo>
                  <a:pt x="144" y="1562"/>
                </a:lnTo>
                <a:lnTo>
                  <a:pt x="125" y="1618"/>
                </a:lnTo>
                <a:lnTo>
                  <a:pt x="108" y="1674"/>
                </a:lnTo>
                <a:lnTo>
                  <a:pt x="91" y="1729"/>
                </a:lnTo>
                <a:lnTo>
                  <a:pt x="75" y="1786"/>
                </a:lnTo>
                <a:lnTo>
                  <a:pt x="62" y="1843"/>
                </a:lnTo>
                <a:lnTo>
                  <a:pt x="48" y="1902"/>
                </a:lnTo>
                <a:lnTo>
                  <a:pt x="38" y="1960"/>
                </a:lnTo>
                <a:lnTo>
                  <a:pt x="28" y="2019"/>
                </a:lnTo>
                <a:lnTo>
                  <a:pt x="19" y="2079"/>
                </a:lnTo>
                <a:lnTo>
                  <a:pt x="12" y="2138"/>
                </a:lnTo>
                <a:lnTo>
                  <a:pt x="7" y="2198"/>
                </a:lnTo>
                <a:lnTo>
                  <a:pt x="4" y="2259"/>
                </a:lnTo>
                <a:lnTo>
                  <a:pt x="1" y="2320"/>
                </a:lnTo>
                <a:lnTo>
                  <a:pt x="0" y="2382"/>
                </a:lnTo>
                <a:lnTo>
                  <a:pt x="1" y="2443"/>
                </a:lnTo>
                <a:lnTo>
                  <a:pt x="4" y="2504"/>
                </a:lnTo>
                <a:lnTo>
                  <a:pt x="7" y="2565"/>
                </a:lnTo>
                <a:lnTo>
                  <a:pt x="12" y="2625"/>
                </a:lnTo>
                <a:lnTo>
                  <a:pt x="19" y="2684"/>
                </a:lnTo>
                <a:lnTo>
                  <a:pt x="28" y="2744"/>
                </a:lnTo>
                <a:lnTo>
                  <a:pt x="38" y="2803"/>
                </a:lnTo>
                <a:lnTo>
                  <a:pt x="48" y="2861"/>
                </a:lnTo>
                <a:lnTo>
                  <a:pt x="62" y="2920"/>
                </a:lnTo>
                <a:lnTo>
                  <a:pt x="75" y="2977"/>
                </a:lnTo>
                <a:lnTo>
                  <a:pt x="91" y="3034"/>
                </a:lnTo>
                <a:lnTo>
                  <a:pt x="108" y="3089"/>
                </a:lnTo>
                <a:lnTo>
                  <a:pt x="125" y="3145"/>
                </a:lnTo>
                <a:lnTo>
                  <a:pt x="144" y="3200"/>
                </a:lnTo>
                <a:lnTo>
                  <a:pt x="166" y="3254"/>
                </a:lnTo>
                <a:lnTo>
                  <a:pt x="188" y="3309"/>
                </a:lnTo>
                <a:lnTo>
                  <a:pt x="211" y="3362"/>
                </a:lnTo>
                <a:lnTo>
                  <a:pt x="235" y="3414"/>
                </a:lnTo>
                <a:lnTo>
                  <a:pt x="261" y="3465"/>
                </a:lnTo>
                <a:lnTo>
                  <a:pt x="287" y="3516"/>
                </a:lnTo>
                <a:lnTo>
                  <a:pt x="316" y="3567"/>
                </a:lnTo>
                <a:lnTo>
                  <a:pt x="345" y="3616"/>
                </a:lnTo>
                <a:lnTo>
                  <a:pt x="376" y="3665"/>
                </a:lnTo>
                <a:lnTo>
                  <a:pt x="407" y="3712"/>
                </a:lnTo>
                <a:lnTo>
                  <a:pt x="440" y="3759"/>
                </a:lnTo>
                <a:lnTo>
                  <a:pt x="474" y="3807"/>
                </a:lnTo>
                <a:lnTo>
                  <a:pt x="508" y="3852"/>
                </a:lnTo>
                <a:lnTo>
                  <a:pt x="544" y="3896"/>
                </a:lnTo>
                <a:lnTo>
                  <a:pt x="581" y="3940"/>
                </a:lnTo>
                <a:lnTo>
                  <a:pt x="619" y="3982"/>
                </a:lnTo>
                <a:lnTo>
                  <a:pt x="658" y="4025"/>
                </a:lnTo>
                <a:lnTo>
                  <a:pt x="698" y="4065"/>
                </a:lnTo>
                <a:lnTo>
                  <a:pt x="738" y="4105"/>
                </a:lnTo>
                <a:lnTo>
                  <a:pt x="781" y="4144"/>
                </a:lnTo>
                <a:lnTo>
                  <a:pt x="823" y="4182"/>
                </a:lnTo>
                <a:lnTo>
                  <a:pt x="867" y="4219"/>
                </a:lnTo>
                <a:lnTo>
                  <a:pt x="911" y="4255"/>
                </a:lnTo>
                <a:lnTo>
                  <a:pt x="956" y="4289"/>
                </a:lnTo>
                <a:lnTo>
                  <a:pt x="1004" y="4323"/>
                </a:lnTo>
                <a:lnTo>
                  <a:pt x="1051" y="4356"/>
                </a:lnTo>
                <a:lnTo>
                  <a:pt x="1098" y="4387"/>
                </a:lnTo>
                <a:lnTo>
                  <a:pt x="1147" y="4418"/>
                </a:lnTo>
                <a:lnTo>
                  <a:pt x="1196" y="4447"/>
                </a:lnTo>
                <a:lnTo>
                  <a:pt x="1247" y="4476"/>
                </a:lnTo>
                <a:lnTo>
                  <a:pt x="1298" y="4502"/>
                </a:lnTo>
                <a:lnTo>
                  <a:pt x="1349" y="4528"/>
                </a:lnTo>
                <a:lnTo>
                  <a:pt x="1401" y="4552"/>
                </a:lnTo>
                <a:lnTo>
                  <a:pt x="1454" y="4575"/>
                </a:lnTo>
                <a:lnTo>
                  <a:pt x="1509" y="4597"/>
                </a:lnTo>
                <a:lnTo>
                  <a:pt x="1563" y="4619"/>
                </a:lnTo>
                <a:lnTo>
                  <a:pt x="1618" y="4638"/>
                </a:lnTo>
                <a:lnTo>
                  <a:pt x="1674" y="4655"/>
                </a:lnTo>
                <a:lnTo>
                  <a:pt x="1729" y="4672"/>
                </a:lnTo>
                <a:lnTo>
                  <a:pt x="1786" y="4688"/>
                </a:lnTo>
                <a:lnTo>
                  <a:pt x="1843" y="4701"/>
                </a:lnTo>
                <a:lnTo>
                  <a:pt x="1902" y="4715"/>
                </a:lnTo>
                <a:lnTo>
                  <a:pt x="1960" y="4725"/>
                </a:lnTo>
                <a:lnTo>
                  <a:pt x="2019" y="4735"/>
                </a:lnTo>
                <a:lnTo>
                  <a:pt x="2079" y="4744"/>
                </a:lnTo>
                <a:lnTo>
                  <a:pt x="2138" y="4751"/>
                </a:lnTo>
                <a:lnTo>
                  <a:pt x="2198" y="4756"/>
                </a:lnTo>
                <a:lnTo>
                  <a:pt x="2259" y="4759"/>
                </a:lnTo>
                <a:lnTo>
                  <a:pt x="2320" y="4762"/>
                </a:lnTo>
                <a:lnTo>
                  <a:pt x="2382" y="4763"/>
                </a:lnTo>
                <a:lnTo>
                  <a:pt x="2443" y="4762"/>
                </a:lnTo>
                <a:lnTo>
                  <a:pt x="2504" y="4759"/>
                </a:lnTo>
                <a:lnTo>
                  <a:pt x="2565" y="4756"/>
                </a:lnTo>
                <a:lnTo>
                  <a:pt x="2625" y="4751"/>
                </a:lnTo>
                <a:lnTo>
                  <a:pt x="2684" y="4744"/>
                </a:lnTo>
                <a:lnTo>
                  <a:pt x="2744" y="4735"/>
                </a:lnTo>
                <a:lnTo>
                  <a:pt x="2803" y="4725"/>
                </a:lnTo>
                <a:lnTo>
                  <a:pt x="2861" y="4715"/>
                </a:lnTo>
                <a:lnTo>
                  <a:pt x="2920" y="4701"/>
                </a:lnTo>
                <a:lnTo>
                  <a:pt x="2977" y="4688"/>
                </a:lnTo>
                <a:lnTo>
                  <a:pt x="3034" y="4672"/>
                </a:lnTo>
                <a:lnTo>
                  <a:pt x="3089" y="4655"/>
                </a:lnTo>
                <a:lnTo>
                  <a:pt x="3145" y="4638"/>
                </a:lnTo>
                <a:lnTo>
                  <a:pt x="3201" y="4619"/>
                </a:lnTo>
                <a:lnTo>
                  <a:pt x="3255" y="4597"/>
                </a:lnTo>
                <a:lnTo>
                  <a:pt x="3309" y="4575"/>
                </a:lnTo>
                <a:lnTo>
                  <a:pt x="3362" y="4552"/>
                </a:lnTo>
                <a:lnTo>
                  <a:pt x="3414" y="4528"/>
                </a:lnTo>
                <a:lnTo>
                  <a:pt x="3466" y="4502"/>
                </a:lnTo>
                <a:lnTo>
                  <a:pt x="3517" y="4476"/>
                </a:lnTo>
                <a:lnTo>
                  <a:pt x="3567" y="4447"/>
                </a:lnTo>
                <a:lnTo>
                  <a:pt x="3616" y="4418"/>
                </a:lnTo>
                <a:lnTo>
                  <a:pt x="3665" y="4387"/>
                </a:lnTo>
                <a:lnTo>
                  <a:pt x="3713" y="4356"/>
                </a:lnTo>
                <a:lnTo>
                  <a:pt x="3761" y="4323"/>
                </a:lnTo>
                <a:lnTo>
                  <a:pt x="3807" y="4289"/>
                </a:lnTo>
                <a:lnTo>
                  <a:pt x="3852" y="4255"/>
                </a:lnTo>
                <a:lnTo>
                  <a:pt x="3896" y="4219"/>
                </a:lnTo>
                <a:lnTo>
                  <a:pt x="3940" y="4182"/>
                </a:lnTo>
                <a:lnTo>
                  <a:pt x="3982" y="4144"/>
                </a:lnTo>
                <a:lnTo>
                  <a:pt x="4025" y="4105"/>
                </a:lnTo>
                <a:lnTo>
                  <a:pt x="4065" y="4065"/>
                </a:lnTo>
                <a:lnTo>
                  <a:pt x="4105" y="4025"/>
                </a:lnTo>
                <a:lnTo>
                  <a:pt x="4145" y="3982"/>
                </a:lnTo>
                <a:lnTo>
                  <a:pt x="4182" y="3940"/>
                </a:lnTo>
                <a:lnTo>
                  <a:pt x="4219" y="3896"/>
                </a:lnTo>
                <a:lnTo>
                  <a:pt x="4255" y="3852"/>
                </a:lnTo>
                <a:lnTo>
                  <a:pt x="4290" y="3807"/>
                </a:lnTo>
                <a:lnTo>
                  <a:pt x="4323" y="3759"/>
                </a:lnTo>
                <a:lnTo>
                  <a:pt x="4356" y="3712"/>
                </a:lnTo>
                <a:lnTo>
                  <a:pt x="4387" y="3665"/>
                </a:lnTo>
                <a:lnTo>
                  <a:pt x="4419" y="3616"/>
                </a:lnTo>
                <a:lnTo>
                  <a:pt x="4448" y="3567"/>
                </a:lnTo>
                <a:lnTo>
                  <a:pt x="4476" y="3516"/>
                </a:lnTo>
                <a:lnTo>
                  <a:pt x="4502" y="3465"/>
                </a:lnTo>
                <a:lnTo>
                  <a:pt x="4528" y="3414"/>
                </a:lnTo>
                <a:lnTo>
                  <a:pt x="4552" y="3362"/>
                </a:lnTo>
                <a:lnTo>
                  <a:pt x="4576" y="3309"/>
                </a:lnTo>
                <a:lnTo>
                  <a:pt x="4598" y="3254"/>
                </a:lnTo>
                <a:lnTo>
                  <a:pt x="4619" y="3200"/>
                </a:lnTo>
                <a:lnTo>
                  <a:pt x="4638" y="3145"/>
                </a:lnTo>
                <a:lnTo>
                  <a:pt x="4656" y="3089"/>
                </a:lnTo>
                <a:lnTo>
                  <a:pt x="4672" y="3034"/>
                </a:lnTo>
                <a:lnTo>
                  <a:pt x="4688" y="2977"/>
                </a:lnTo>
                <a:lnTo>
                  <a:pt x="4702" y="2920"/>
                </a:lnTo>
                <a:lnTo>
                  <a:pt x="4715" y="2861"/>
                </a:lnTo>
                <a:lnTo>
                  <a:pt x="4725" y="2803"/>
                </a:lnTo>
                <a:lnTo>
                  <a:pt x="4735" y="2744"/>
                </a:lnTo>
                <a:lnTo>
                  <a:pt x="4744" y="2684"/>
                </a:lnTo>
                <a:lnTo>
                  <a:pt x="4751" y="2625"/>
                </a:lnTo>
                <a:lnTo>
                  <a:pt x="4756" y="2565"/>
                </a:lnTo>
                <a:lnTo>
                  <a:pt x="4759" y="2504"/>
                </a:lnTo>
                <a:lnTo>
                  <a:pt x="4762" y="2443"/>
                </a:lnTo>
                <a:lnTo>
                  <a:pt x="4763" y="2382"/>
                </a:lnTo>
                <a:lnTo>
                  <a:pt x="4762" y="2320"/>
                </a:lnTo>
                <a:lnTo>
                  <a:pt x="4759" y="2259"/>
                </a:lnTo>
                <a:lnTo>
                  <a:pt x="4756" y="2198"/>
                </a:lnTo>
                <a:lnTo>
                  <a:pt x="4751" y="2138"/>
                </a:lnTo>
                <a:lnTo>
                  <a:pt x="4744" y="2079"/>
                </a:lnTo>
                <a:lnTo>
                  <a:pt x="4735" y="2019"/>
                </a:lnTo>
                <a:lnTo>
                  <a:pt x="4725" y="1960"/>
                </a:lnTo>
                <a:lnTo>
                  <a:pt x="4715" y="1902"/>
                </a:lnTo>
                <a:lnTo>
                  <a:pt x="4702" y="1843"/>
                </a:lnTo>
                <a:lnTo>
                  <a:pt x="4688" y="1786"/>
                </a:lnTo>
                <a:lnTo>
                  <a:pt x="4672" y="1729"/>
                </a:lnTo>
                <a:lnTo>
                  <a:pt x="4656" y="1674"/>
                </a:lnTo>
                <a:lnTo>
                  <a:pt x="4638" y="1618"/>
                </a:lnTo>
                <a:lnTo>
                  <a:pt x="4619" y="1562"/>
                </a:lnTo>
                <a:lnTo>
                  <a:pt x="4598" y="1508"/>
                </a:lnTo>
                <a:lnTo>
                  <a:pt x="4576" y="1454"/>
                </a:lnTo>
                <a:lnTo>
                  <a:pt x="4552" y="1401"/>
                </a:lnTo>
                <a:lnTo>
                  <a:pt x="4528" y="1349"/>
                </a:lnTo>
                <a:lnTo>
                  <a:pt x="4502" y="1297"/>
                </a:lnTo>
                <a:lnTo>
                  <a:pt x="4476" y="1246"/>
                </a:lnTo>
                <a:lnTo>
                  <a:pt x="4448" y="1196"/>
                </a:lnTo>
                <a:lnTo>
                  <a:pt x="4419" y="1147"/>
                </a:lnTo>
                <a:lnTo>
                  <a:pt x="4387" y="1098"/>
                </a:lnTo>
                <a:lnTo>
                  <a:pt x="4356" y="1050"/>
                </a:lnTo>
                <a:lnTo>
                  <a:pt x="4323" y="1002"/>
                </a:lnTo>
                <a:lnTo>
                  <a:pt x="4290" y="956"/>
                </a:lnTo>
                <a:lnTo>
                  <a:pt x="4255" y="911"/>
                </a:lnTo>
                <a:lnTo>
                  <a:pt x="4219" y="867"/>
                </a:lnTo>
                <a:lnTo>
                  <a:pt x="4182" y="823"/>
                </a:lnTo>
                <a:lnTo>
                  <a:pt x="4145" y="781"/>
                </a:lnTo>
                <a:lnTo>
                  <a:pt x="4105" y="738"/>
                </a:lnTo>
                <a:lnTo>
                  <a:pt x="4065" y="698"/>
                </a:lnTo>
                <a:lnTo>
                  <a:pt x="4025" y="658"/>
                </a:lnTo>
                <a:lnTo>
                  <a:pt x="3982" y="618"/>
                </a:lnTo>
                <a:lnTo>
                  <a:pt x="3940" y="581"/>
                </a:lnTo>
                <a:lnTo>
                  <a:pt x="3896" y="544"/>
                </a:lnTo>
                <a:lnTo>
                  <a:pt x="3852" y="508"/>
                </a:lnTo>
                <a:lnTo>
                  <a:pt x="3807" y="473"/>
                </a:lnTo>
                <a:lnTo>
                  <a:pt x="3761" y="440"/>
                </a:lnTo>
                <a:lnTo>
                  <a:pt x="3713" y="407"/>
                </a:lnTo>
                <a:lnTo>
                  <a:pt x="3665" y="376"/>
                </a:lnTo>
                <a:lnTo>
                  <a:pt x="3616" y="344"/>
                </a:lnTo>
                <a:lnTo>
                  <a:pt x="3567" y="315"/>
                </a:lnTo>
                <a:lnTo>
                  <a:pt x="3517" y="287"/>
                </a:lnTo>
                <a:lnTo>
                  <a:pt x="3466" y="261"/>
                </a:lnTo>
                <a:lnTo>
                  <a:pt x="3414" y="235"/>
                </a:lnTo>
                <a:lnTo>
                  <a:pt x="3362" y="211"/>
                </a:lnTo>
                <a:lnTo>
                  <a:pt x="3309" y="187"/>
                </a:lnTo>
                <a:lnTo>
                  <a:pt x="3255" y="165"/>
                </a:lnTo>
                <a:lnTo>
                  <a:pt x="3201" y="144"/>
                </a:lnTo>
                <a:lnTo>
                  <a:pt x="3145" y="125"/>
                </a:lnTo>
                <a:lnTo>
                  <a:pt x="3089" y="107"/>
                </a:lnTo>
                <a:lnTo>
                  <a:pt x="3034" y="91"/>
                </a:lnTo>
                <a:lnTo>
                  <a:pt x="2977" y="75"/>
                </a:lnTo>
                <a:lnTo>
                  <a:pt x="2920" y="61"/>
                </a:lnTo>
                <a:lnTo>
                  <a:pt x="2861" y="48"/>
                </a:lnTo>
                <a:lnTo>
                  <a:pt x="2803" y="38"/>
                </a:lnTo>
                <a:lnTo>
                  <a:pt x="2744" y="28"/>
                </a:lnTo>
                <a:lnTo>
                  <a:pt x="2684" y="19"/>
                </a:lnTo>
                <a:lnTo>
                  <a:pt x="2625" y="12"/>
                </a:lnTo>
                <a:lnTo>
                  <a:pt x="2565" y="7"/>
                </a:lnTo>
                <a:lnTo>
                  <a:pt x="2504" y="4"/>
                </a:lnTo>
                <a:lnTo>
                  <a:pt x="2443" y="1"/>
                </a:lnTo>
                <a:lnTo>
                  <a:pt x="2382" y="0"/>
                </a:lnTo>
                <a:close/>
                <a:moveTo>
                  <a:pt x="4300" y="3433"/>
                </a:moveTo>
                <a:lnTo>
                  <a:pt x="3701" y="3088"/>
                </a:lnTo>
                <a:lnTo>
                  <a:pt x="3678" y="3129"/>
                </a:lnTo>
                <a:lnTo>
                  <a:pt x="3653" y="3172"/>
                </a:lnTo>
                <a:lnTo>
                  <a:pt x="4252" y="3517"/>
                </a:lnTo>
                <a:lnTo>
                  <a:pt x="4216" y="3573"/>
                </a:lnTo>
                <a:lnTo>
                  <a:pt x="4180" y="3627"/>
                </a:lnTo>
                <a:lnTo>
                  <a:pt x="4141" y="3681"/>
                </a:lnTo>
                <a:lnTo>
                  <a:pt x="4102" y="3733"/>
                </a:lnTo>
                <a:lnTo>
                  <a:pt x="4061" y="3784"/>
                </a:lnTo>
                <a:lnTo>
                  <a:pt x="4018" y="3833"/>
                </a:lnTo>
                <a:lnTo>
                  <a:pt x="3974" y="3881"/>
                </a:lnTo>
                <a:lnTo>
                  <a:pt x="3928" y="3928"/>
                </a:lnTo>
                <a:lnTo>
                  <a:pt x="3882" y="3974"/>
                </a:lnTo>
                <a:lnTo>
                  <a:pt x="3833" y="4018"/>
                </a:lnTo>
                <a:lnTo>
                  <a:pt x="3784" y="4060"/>
                </a:lnTo>
                <a:lnTo>
                  <a:pt x="3733" y="4101"/>
                </a:lnTo>
                <a:lnTo>
                  <a:pt x="3681" y="4141"/>
                </a:lnTo>
                <a:lnTo>
                  <a:pt x="3627" y="4180"/>
                </a:lnTo>
                <a:lnTo>
                  <a:pt x="3573" y="4216"/>
                </a:lnTo>
                <a:lnTo>
                  <a:pt x="3517" y="4252"/>
                </a:lnTo>
                <a:lnTo>
                  <a:pt x="3172" y="3653"/>
                </a:lnTo>
                <a:lnTo>
                  <a:pt x="3130" y="3678"/>
                </a:lnTo>
                <a:lnTo>
                  <a:pt x="3088" y="3701"/>
                </a:lnTo>
                <a:lnTo>
                  <a:pt x="3433" y="4300"/>
                </a:lnTo>
                <a:lnTo>
                  <a:pt x="3377" y="4330"/>
                </a:lnTo>
                <a:lnTo>
                  <a:pt x="3320" y="4358"/>
                </a:lnTo>
                <a:lnTo>
                  <a:pt x="3261" y="4385"/>
                </a:lnTo>
                <a:lnTo>
                  <a:pt x="3202" y="4410"/>
                </a:lnTo>
                <a:lnTo>
                  <a:pt x="3141" y="4433"/>
                </a:lnTo>
                <a:lnTo>
                  <a:pt x="3081" y="4455"/>
                </a:lnTo>
                <a:lnTo>
                  <a:pt x="3019" y="4475"/>
                </a:lnTo>
                <a:lnTo>
                  <a:pt x="2956" y="4493"/>
                </a:lnTo>
                <a:lnTo>
                  <a:pt x="2893" y="4508"/>
                </a:lnTo>
                <a:lnTo>
                  <a:pt x="2829" y="4523"/>
                </a:lnTo>
                <a:lnTo>
                  <a:pt x="2763" y="4535"/>
                </a:lnTo>
                <a:lnTo>
                  <a:pt x="2698" y="4546"/>
                </a:lnTo>
                <a:lnTo>
                  <a:pt x="2632" y="4555"/>
                </a:lnTo>
                <a:lnTo>
                  <a:pt x="2566" y="4561"/>
                </a:lnTo>
                <a:lnTo>
                  <a:pt x="2498" y="4565"/>
                </a:lnTo>
                <a:lnTo>
                  <a:pt x="2430" y="4568"/>
                </a:lnTo>
                <a:lnTo>
                  <a:pt x="2430" y="3877"/>
                </a:lnTo>
                <a:lnTo>
                  <a:pt x="2382" y="3878"/>
                </a:lnTo>
                <a:lnTo>
                  <a:pt x="2333" y="3877"/>
                </a:lnTo>
                <a:lnTo>
                  <a:pt x="2333" y="4568"/>
                </a:lnTo>
                <a:lnTo>
                  <a:pt x="2265" y="4565"/>
                </a:lnTo>
                <a:lnTo>
                  <a:pt x="2198" y="4561"/>
                </a:lnTo>
                <a:lnTo>
                  <a:pt x="2132" y="4555"/>
                </a:lnTo>
                <a:lnTo>
                  <a:pt x="2065" y="4546"/>
                </a:lnTo>
                <a:lnTo>
                  <a:pt x="2000" y="4535"/>
                </a:lnTo>
                <a:lnTo>
                  <a:pt x="1935" y="4523"/>
                </a:lnTo>
                <a:lnTo>
                  <a:pt x="1871" y="4508"/>
                </a:lnTo>
                <a:lnTo>
                  <a:pt x="1807" y="4493"/>
                </a:lnTo>
                <a:lnTo>
                  <a:pt x="1745" y="4475"/>
                </a:lnTo>
                <a:lnTo>
                  <a:pt x="1683" y="4455"/>
                </a:lnTo>
                <a:lnTo>
                  <a:pt x="1622" y="4433"/>
                </a:lnTo>
                <a:lnTo>
                  <a:pt x="1562" y="4410"/>
                </a:lnTo>
                <a:lnTo>
                  <a:pt x="1503" y="4385"/>
                </a:lnTo>
                <a:lnTo>
                  <a:pt x="1443" y="4358"/>
                </a:lnTo>
                <a:lnTo>
                  <a:pt x="1386" y="4330"/>
                </a:lnTo>
                <a:lnTo>
                  <a:pt x="1330" y="4300"/>
                </a:lnTo>
                <a:lnTo>
                  <a:pt x="1675" y="3701"/>
                </a:lnTo>
                <a:lnTo>
                  <a:pt x="1634" y="3678"/>
                </a:lnTo>
                <a:lnTo>
                  <a:pt x="1591" y="3653"/>
                </a:lnTo>
                <a:lnTo>
                  <a:pt x="1246" y="4252"/>
                </a:lnTo>
                <a:lnTo>
                  <a:pt x="1190" y="4216"/>
                </a:lnTo>
                <a:lnTo>
                  <a:pt x="1136" y="4180"/>
                </a:lnTo>
                <a:lnTo>
                  <a:pt x="1082" y="4141"/>
                </a:lnTo>
                <a:lnTo>
                  <a:pt x="1030" y="4101"/>
                </a:lnTo>
                <a:lnTo>
                  <a:pt x="979" y="4060"/>
                </a:lnTo>
                <a:lnTo>
                  <a:pt x="930" y="4018"/>
                </a:lnTo>
                <a:lnTo>
                  <a:pt x="882" y="3974"/>
                </a:lnTo>
                <a:lnTo>
                  <a:pt x="835" y="3928"/>
                </a:lnTo>
                <a:lnTo>
                  <a:pt x="789" y="3881"/>
                </a:lnTo>
                <a:lnTo>
                  <a:pt x="745" y="3833"/>
                </a:lnTo>
                <a:lnTo>
                  <a:pt x="703" y="3784"/>
                </a:lnTo>
                <a:lnTo>
                  <a:pt x="662" y="3733"/>
                </a:lnTo>
                <a:lnTo>
                  <a:pt x="622" y="3681"/>
                </a:lnTo>
                <a:lnTo>
                  <a:pt x="583" y="3627"/>
                </a:lnTo>
                <a:lnTo>
                  <a:pt x="547" y="3573"/>
                </a:lnTo>
                <a:lnTo>
                  <a:pt x="511" y="3517"/>
                </a:lnTo>
                <a:lnTo>
                  <a:pt x="1110" y="3172"/>
                </a:lnTo>
                <a:lnTo>
                  <a:pt x="1085" y="3129"/>
                </a:lnTo>
                <a:lnTo>
                  <a:pt x="1062" y="3088"/>
                </a:lnTo>
                <a:lnTo>
                  <a:pt x="463" y="3433"/>
                </a:lnTo>
                <a:lnTo>
                  <a:pt x="433" y="3377"/>
                </a:lnTo>
                <a:lnTo>
                  <a:pt x="405" y="3320"/>
                </a:lnTo>
                <a:lnTo>
                  <a:pt x="378" y="3260"/>
                </a:lnTo>
                <a:lnTo>
                  <a:pt x="353" y="3201"/>
                </a:lnTo>
                <a:lnTo>
                  <a:pt x="330" y="3141"/>
                </a:lnTo>
                <a:lnTo>
                  <a:pt x="308" y="3080"/>
                </a:lnTo>
                <a:lnTo>
                  <a:pt x="288" y="3018"/>
                </a:lnTo>
                <a:lnTo>
                  <a:pt x="270" y="2956"/>
                </a:lnTo>
                <a:lnTo>
                  <a:pt x="255" y="2892"/>
                </a:lnTo>
                <a:lnTo>
                  <a:pt x="240" y="2828"/>
                </a:lnTo>
                <a:lnTo>
                  <a:pt x="228" y="2763"/>
                </a:lnTo>
                <a:lnTo>
                  <a:pt x="217" y="2698"/>
                </a:lnTo>
                <a:lnTo>
                  <a:pt x="208" y="2631"/>
                </a:lnTo>
                <a:lnTo>
                  <a:pt x="202" y="2565"/>
                </a:lnTo>
                <a:lnTo>
                  <a:pt x="198" y="2498"/>
                </a:lnTo>
                <a:lnTo>
                  <a:pt x="195" y="2430"/>
                </a:lnTo>
                <a:lnTo>
                  <a:pt x="886" y="2430"/>
                </a:lnTo>
                <a:lnTo>
                  <a:pt x="885" y="2382"/>
                </a:lnTo>
                <a:lnTo>
                  <a:pt x="886" y="2333"/>
                </a:lnTo>
                <a:lnTo>
                  <a:pt x="195" y="2333"/>
                </a:lnTo>
                <a:lnTo>
                  <a:pt x="198" y="2265"/>
                </a:lnTo>
                <a:lnTo>
                  <a:pt x="202" y="2197"/>
                </a:lnTo>
                <a:lnTo>
                  <a:pt x="208" y="2131"/>
                </a:lnTo>
                <a:lnTo>
                  <a:pt x="217" y="2065"/>
                </a:lnTo>
                <a:lnTo>
                  <a:pt x="228" y="2000"/>
                </a:lnTo>
                <a:lnTo>
                  <a:pt x="240" y="1934"/>
                </a:lnTo>
                <a:lnTo>
                  <a:pt x="255" y="1870"/>
                </a:lnTo>
                <a:lnTo>
                  <a:pt x="270" y="1807"/>
                </a:lnTo>
                <a:lnTo>
                  <a:pt x="288" y="1744"/>
                </a:lnTo>
                <a:lnTo>
                  <a:pt x="308" y="1682"/>
                </a:lnTo>
                <a:lnTo>
                  <a:pt x="330" y="1622"/>
                </a:lnTo>
                <a:lnTo>
                  <a:pt x="353" y="1561"/>
                </a:lnTo>
                <a:lnTo>
                  <a:pt x="378" y="1502"/>
                </a:lnTo>
                <a:lnTo>
                  <a:pt x="405" y="1443"/>
                </a:lnTo>
                <a:lnTo>
                  <a:pt x="433" y="1386"/>
                </a:lnTo>
                <a:lnTo>
                  <a:pt x="463" y="1330"/>
                </a:lnTo>
                <a:lnTo>
                  <a:pt x="1062" y="1675"/>
                </a:lnTo>
                <a:lnTo>
                  <a:pt x="1085" y="1633"/>
                </a:lnTo>
                <a:lnTo>
                  <a:pt x="1110" y="1591"/>
                </a:lnTo>
                <a:lnTo>
                  <a:pt x="511" y="1246"/>
                </a:lnTo>
                <a:lnTo>
                  <a:pt x="547" y="1190"/>
                </a:lnTo>
                <a:lnTo>
                  <a:pt x="583" y="1136"/>
                </a:lnTo>
                <a:lnTo>
                  <a:pt x="622" y="1082"/>
                </a:lnTo>
                <a:lnTo>
                  <a:pt x="662" y="1030"/>
                </a:lnTo>
                <a:lnTo>
                  <a:pt x="703" y="979"/>
                </a:lnTo>
                <a:lnTo>
                  <a:pt x="745" y="930"/>
                </a:lnTo>
                <a:lnTo>
                  <a:pt x="789" y="881"/>
                </a:lnTo>
                <a:lnTo>
                  <a:pt x="835" y="835"/>
                </a:lnTo>
                <a:lnTo>
                  <a:pt x="882" y="789"/>
                </a:lnTo>
                <a:lnTo>
                  <a:pt x="930" y="745"/>
                </a:lnTo>
                <a:lnTo>
                  <a:pt x="979" y="702"/>
                </a:lnTo>
                <a:lnTo>
                  <a:pt x="1030" y="661"/>
                </a:lnTo>
                <a:lnTo>
                  <a:pt x="1082" y="622"/>
                </a:lnTo>
                <a:lnTo>
                  <a:pt x="1136" y="583"/>
                </a:lnTo>
                <a:lnTo>
                  <a:pt x="1190" y="547"/>
                </a:lnTo>
                <a:lnTo>
                  <a:pt x="1246" y="511"/>
                </a:lnTo>
                <a:lnTo>
                  <a:pt x="1591" y="1110"/>
                </a:lnTo>
                <a:lnTo>
                  <a:pt x="1634" y="1085"/>
                </a:lnTo>
                <a:lnTo>
                  <a:pt x="1676" y="1062"/>
                </a:lnTo>
                <a:lnTo>
                  <a:pt x="1330" y="463"/>
                </a:lnTo>
                <a:lnTo>
                  <a:pt x="1386" y="433"/>
                </a:lnTo>
                <a:lnTo>
                  <a:pt x="1443" y="405"/>
                </a:lnTo>
                <a:lnTo>
                  <a:pt x="1503" y="378"/>
                </a:lnTo>
                <a:lnTo>
                  <a:pt x="1562" y="353"/>
                </a:lnTo>
                <a:lnTo>
                  <a:pt x="1622" y="330"/>
                </a:lnTo>
                <a:lnTo>
                  <a:pt x="1683" y="308"/>
                </a:lnTo>
                <a:lnTo>
                  <a:pt x="1745" y="288"/>
                </a:lnTo>
                <a:lnTo>
                  <a:pt x="1807" y="270"/>
                </a:lnTo>
                <a:lnTo>
                  <a:pt x="1871" y="255"/>
                </a:lnTo>
                <a:lnTo>
                  <a:pt x="1935" y="240"/>
                </a:lnTo>
                <a:lnTo>
                  <a:pt x="2000" y="227"/>
                </a:lnTo>
                <a:lnTo>
                  <a:pt x="2065" y="217"/>
                </a:lnTo>
                <a:lnTo>
                  <a:pt x="2132" y="208"/>
                </a:lnTo>
                <a:lnTo>
                  <a:pt x="2198" y="201"/>
                </a:lnTo>
                <a:lnTo>
                  <a:pt x="2265" y="198"/>
                </a:lnTo>
                <a:lnTo>
                  <a:pt x="2333" y="194"/>
                </a:lnTo>
                <a:lnTo>
                  <a:pt x="2333" y="886"/>
                </a:lnTo>
                <a:lnTo>
                  <a:pt x="2382" y="885"/>
                </a:lnTo>
                <a:lnTo>
                  <a:pt x="2430" y="886"/>
                </a:lnTo>
                <a:lnTo>
                  <a:pt x="2430" y="194"/>
                </a:lnTo>
                <a:lnTo>
                  <a:pt x="2498" y="198"/>
                </a:lnTo>
                <a:lnTo>
                  <a:pt x="2566" y="201"/>
                </a:lnTo>
                <a:lnTo>
                  <a:pt x="2632" y="208"/>
                </a:lnTo>
                <a:lnTo>
                  <a:pt x="2698" y="217"/>
                </a:lnTo>
                <a:lnTo>
                  <a:pt x="2763" y="227"/>
                </a:lnTo>
                <a:lnTo>
                  <a:pt x="2829" y="240"/>
                </a:lnTo>
                <a:lnTo>
                  <a:pt x="2893" y="255"/>
                </a:lnTo>
                <a:lnTo>
                  <a:pt x="2956" y="270"/>
                </a:lnTo>
                <a:lnTo>
                  <a:pt x="3019" y="288"/>
                </a:lnTo>
                <a:lnTo>
                  <a:pt x="3081" y="308"/>
                </a:lnTo>
                <a:lnTo>
                  <a:pt x="3141" y="330"/>
                </a:lnTo>
                <a:lnTo>
                  <a:pt x="3202" y="353"/>
                </a:lnTo>
                <a:lnTo>
                  <a:pt x="3261" y="378"/>
                </a:lnTo>
                <a:lnTo>
                  <a:pt x="3320" y="405"/>
                </a:lnTo>
                <a:lnTo>
                  <a:pt x="3377" y="433"/>
                </a:lnTo>
                <a:lnTo>
                  <a:pt x="3433" y="463"/>
                </a:lnTo>
                <a:lnTo>
                  <a:pt x="3088" y="1062"/>
                </a:lnTo>
                <a:lnTo>
                  <a:pt x="3130" y="1085"/>
                </a:lnTo>
                <a:lnTo>
                  <a:pt x="3172" y="1110"/>
                </a:lnTo>
                <a:lnTo>
                  <a:pt x="3517" y="511"/>
                </a:lnTo>
                <a:lnTo>
                  <a:pt x="3573" y="547"/>
                </a:lnTo>
                <a:lnTo>
                  <a:pt x="3627" y="583"/>
                </a:lnTo>
                <a:lnTo>
                  <a:pt x="3681" y="622"/>
                </a:lnTo>
                <a:lnTo>
                  <a:pt x="3733" y="661"/>
                </a:lnTo>
                <a:lnTo>
                  <a:pt x="3784" y="702"/>
                </a:lnTo>
                <a:lnTo>
                  <a:pt x="3833" y="745"/>
                </a:lnTo>
                <a:lnTo>
                  <a:pt x="3882" y="789"/>
                </a:lnTo>
                <a:lnTo>
                  <a:pt x="3928" y="835"/>
                </a:lnTo>
                <a:lnTo>
                  <a:pt x="3974" y="881"/>
                </a:lnTo>
                <a:lnTo>
                  <a:pt x="4018" y="930"/>
                </a:lnTo>
                <a:lnTo>
                  <a:pt x="4061" y="979"/>
                </a:lnTo>
                <a:lnTo>
                  <a:pt x="4102" y="1030"/>
                </a:lnTo>
                <a:lnTo>
                  <a:pt x="4141" y="1082"/>
                </a:lnTo>
                <a:lnTo>
                  <a:pt x="4180" y="1136"/>
                </a:lnTo>
                <a:lnTo>
                  <a:pt x="4216" y="1190"/>
                </a:lnTo>
                <a:lnTo>
                  <a:pt x="4252" y="1246"/>
                </a:lnTo>
                <a:lnTo>
                  <a:pt x="3653" y="1591"/>
                </a:lnTo>
                <a:lnTo>
                  <a:pt x="3678" y="1633"/>
                </a:lnTo>
                <a:lnTo>
                  <a:pt x="3701" y="1675"/>
                </a:lnTo>
                <a:lnTo>
                  <a:pt x="4300" y="1330"/>
                </a:lnTo>
                <a:lnTo>
                  <a:pt x="4330" y="1386"/>
                </a:lnTo>
                <a:lnTo>
                  <a:pt x="4358" y="1443"/>
                </a:lnTo>
                <a:lnTo>
                  <a:pt x="4385" y="1502"/>
                </a:lnTo>
                <a:lnTo>
                  <a:pt x="4410" y="1561"/>
                </a:lnTo>
                <a:lnTo>
                  <a:pt x="4433" y="1622"/>
                </a:lnTo>
                <a:lnTo>
                  <a:pt x="4455" y="1682"/>
                </a:lnTo>
                <a:lnTo>
                  <a:pt x="4475" y="1744"/>
                </a:lnTo>
                <a:lnTo>
                  <a:pt x="4493" y="1807"/>
                </a:lnTo>
                <a:lnTo>
                  <a:pt x="4508" y="1870"/>
                </a:lnTo>
                <a:lnTo>
                  <a:pt x="4523" y="1934"/>
                </a:lnTo>
                <a:lnTo>
                  <a:pt x="4536" y="2000"/>
                </a:lnTo>
                <a:lnTo>
                  <a:pt x="4546" y="2065"/>
                </a:lnTo>
                <a:lnTo>
                  <a:pt x="4555" y="2131"/>
                </a:lnTo>
                <a:lnTo>
                  <a:pt x="4562" y="2197"/>
                </a:lnTo>
                <a:lnTo>
                  <a:pt x="4565" y="2265"/>
                </a:lnTo>
                <a:lnTo>
                  <a:pt x="4569" y="2333"/>
                </a:lnTo>
                <a:lnTo>
                  <a:pt x="3877" y="2333"/>
                </a:lnTo>
                <a:lnTo>
                  <a:pt x="3878" y="2382"/>
                </a:lnTo>
                <a:lnTo>
                  <a:pt x="3877" y="2430"/>
                </a:lnTo>
                <a:lnTo>
                  <a:pt x="4569" y="2430"/>
                </a:lnTo>
                <a:lnTo>
                  <a:pt x="4565" y="2498"/>
                </a:lnTo>
                <a:lnTo>
                  <a:pt x="4562" y="2565"/>
                </a:lnTo>
                <a:lnTo>
                  <a:pt x="4555" y="2631"/>
                </a:lnTo>
                <a:lnTo>
                  <a:pt x="4546" y="2698"/>
                </a:lnTo>
                <a:lnTo>
                  <a:pt x="4536" y="2763"/>
                </a:lnTo>
                <a:lnTo>
                  <a:pt x="4523" y="2828"/>
                </a:lnTo>
                <a:lnTo>
                  <a:pt x="4508" y="2892"/>
                </a:lnTo>
                <a:lnTo>
                  <a:pt x="4493" y="2956"/>
                </a:lnTo>
                <a:lnTo>
                  <a:pt x="4475" y="3018"/>
                </a:lnTo>
                <a:lnTo>
                  <a:pt x="4455" y="3080"/>
                </a:lnTo>
                <a:lnTo>
                  <a:pt x="4433" y="3141"/>
                </a:lnTo>
                <a:lnTo>
                  <a:pt x="4410" y="3201"/>
                </a:lnTo>
                <a:lnTo>
                  <a:pt x="4385" y="3260"/>
                </a:lnTo>
                <a:lnTo>
                  <a:pt x="4358" y="3320"/>
                </a:lnTo>
                <a:lnTo>
                  <a:pt x="4330" y="3377"/>
                </a:lnTo>
                <a:lnTo>
                  <a:pt x="4300" y="3433"/>
                </a:lnTo>
                <a:close/>
                <a:moveTo>
                  <a:pt x="4081" y="1665"/>
                </a:moveTo>
                <a:lnTo>
                  <a:pt x="2504" y="2218"/>
                </a:lnTo>
                <a:lnTo>
                  <a:pt x="2491" y="2208"/>
                </a:lnTo>
                <a:lnTo>
                  <a:pt x="2477" y="2200"/>
                </a:lnTo>
                <a:lnTo>
                  <a:pt x="2463" y="2192"/>
                </a:lnTo>
                <a:lnTo>
                  <a:pt x="2447" y="2185"/>
                </a:lnTo>
                <a:lnTo>
                  <a:pt x="2431" y="2180"/>
                </a:lnTo>
                <a:lnTo>
                  <a:pt x="2414" y="2177"/>
                </a:lnTo>
                <a:lnTo>
                  <a:pt x="2397" y="2174"/>
                </a:lnTo>
                <a:lnTo>
                  <a:pt x="2380" y="2173"/>
                </a:lnTo>
                <a:lnTo>
                  <a:pt x="2367" y="2173"/>
                </a:lnTo>
                <a:lnTo>
                  <a:pt x="2355" y="2174"/>
                </a:lnTo>
                <a:lnTo>
                  <a:pt x="2343" y="2175"/>
                </a:lnTo>
                <a:lnTo>
                  <a:pt x="2331" y="2178"/>
                </a:lnTo>
                <a:lnTo>
                  <a:pt x="2308" y="2185"/>
                </a:lnTo>
                <a:lnTo>
                  <a:pt x="2286" y="2194"/>
                </a:lnTo>
                <a:lnTo>
                  <a:pt x="1338" y="1525"/>
                </a:lnTo>
                <a:lnTo>
                  <a:pt x="1227" y="1683"/>
                </a:lnTo>
                <a:lnTo>
                  <a:pt x="2156" y="2340"/>
                </a:lnTo>
                <a:lnTo>
                  <a:pt x="2103" y="2358"/>
                </a:lnTo>
                <a:lnTo>
                  <a:pt x="2167" y="2541"/>
                </a:lnTo>
                <a:lnTo>
                  <a:pt x="2231" y="2520"/>
                </a:lnTo>
                <a:lnTo>
                  <a:pt x="2246" y="2532"/>
                </a:lnTo>
                <a:lnTo>
                  <a:pt x="2262" y="2544"/>
                </a:lnTo>
                <a:lnTo>
                  <a:pt x="2277" y="2554"/>
                </a:lnTo>
                <a:lnTo>
                  <a:pt x="2295" y="2562"/>
                </a:lnTo>
                <a:lnTo>
                  <a:pt x="2314" y="2569"/>
                </a:lnTo>
                <a:lnTo>
                  <a:pt x="2332" y="2574"/>
                </a:lnTo>
                <a:lnTo>
                  <a:pt x="2352" y="2578"/>
                </a:lnTo>
                <a:lnTo>
                  <a:pt x="2373" y="2579"/>
                </a:lnTo>
                <a:lnTo>
                  <a:pt x="2392" y="2579"/>
                </a:lnTo>
                <a:lnTo>
                  <a:pt x="2412" y="2577"/>
                </a:lnTo>
                <a:lnTo>
                  <a:pt x="2430" y="2572"/>
                </a:lnTo>
                <a:lnTo>
                  <a:pt x="2448" y="2567"/>
                </a:lnTo>
                <a:lnTo>
                  <a:pt x="2465" y="2558"/>
                </a:lnTo>
                <a:lnTo>
                  <a:pt x="2482" y="2550"/>
                </a:lnTo>
                <a:lnTo>
                  <a:pt x="2497" y="2540"/>
                </a:lnTo>
                <a:lnTo>
                  <a:pt x="2511" y="2528"/>
                </a:lnTo>
                <a:lnTo>
                  <a:pt x="2525" y="2515"/>
                </a:lnTo>
                <a:lnTo>
                  <a:pt x="2537" y="2501"/>
                </a:lnTo>
                <a:lnTo>
                  <a:pt x="2548" y="2486"/>
                </a:lnTo>
                <a:lnTo>
                  <a:pt x="2556" y="2470"/>
                </a:lnTo>
                <a:lnTo>
                  <a:pt x="2565" y="2453"/>
                </a:lnTo>
                <a:lnTo>
                  <a:pt x="2571" y="2435"/>
                </a:lnTo>
                <a:lnTo>
                  <a:pt x="2575" y="2417"/>
                </a:lnTo>
                <a:lnTo>
                  <a:pt x="2578" y="2397"/>
                </a:lnTo>
                <a:lnTo>
                  <a:pt x="4145" y="1848"/>
                </a:lnTo>
                <a:lnTo>
                  <a:pt x="4081" y="1665"/>
                </a:lnTo>
                <a:close/>
              </a:path>
            </a:pathLst>
          </a:custGeom>
          <a:solidFill>
            <a:schemeClr val="accent3"/>
          </a:solidFill>
          <a:ln w="9525">
            <a:noFill/>
            <a:round/>
            <a:headEnd/>
            <a:tailEnd/>
          </a:ln>
        </p:spPr>
        <p:txBody>
          <a:bodyPr/>
          <a:lstStyle/>
          <a:p>
            <a:endParaRPr lang="de-DE"/>
          </a:p>
        </p:txBody>
      </p:sp>
      <p:sp>
        <p:nvSpPr>
          <p:cNvPr id="13" name="Segnaposto numero diapositiva 4">
            <a:extLst>
              <a:ext uri="{FF2B5EF4-FFF2-40B4-BE49-F238E27FC236}">
                <a16:creationId xmlns:a16="http://schemas.microsoft.com/office/drawing/2014/main" id="{FA4EF5DA-D56D-45C1-83C4-C7B3CE170934}"/>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5</a:t>
            </a:fld>
            <a:endParaRPr lang="en-US" dirty="0"/>
          </a:p>
        </p:txBody>
      </p:sp>
    </p:spTree>
    <p:extLst>
      <p:ext uri="{BB962C8B-B14F-4D97-AF65-F5344CB8AC3E}">
        <p14:creationId xmlns:p14="http://schemas.microsoft.com/office/powerpoint/2010/main" val="145385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6BA8491-5250-4936-B335-AAFD9516AB28}"/>
              </a:ext>
            </a:extLst>
          </p:cNvPr>
          <p:cNvSpPr>
            <a:spLocks noGrp="1"/>
          </p:cNvSpPr>
          <p:nvPr>
            <p:ph type="title"/>
          </p:nvPr>
        </p:nvSpPr>
        <p:spPr/>
        <p:txBody>
          <a:bodyPr>
            <a:normAutofit/>
          </a:bodyPr>
          <a:lstStyle/>
          <a:p>
            <a:r>
              <a:rPr lang="en-US" sz="2800" dirty="0"/>
              <a:t>ART 2 – </a:t>
            </a:r>
            <a:r>
              <a:rPr lang="it-IT" sz="2800" dirty="0"/>
              <a:t>Definizioni (2/2)</a:t>
            </a:r>
          </a:p>
        </p:txBody>
      </p:sp>
      <p:sp>
        <p:nvSpPr>
          <p:cNvPr id="6" name="TextBox 2">
            <a:extLst>
              <a:ext uri="{FF2B5EF4-FFF2-40B4-BE49-F238E27FC236}">
                <a16:creationId xmlns:a16="http://schemas.microsoft.com/office/drawing/2014/main" id="{431E4C29-891F-4919-8DA4-83E20C8F8A5B}"/>
              </a:ext>
            </a:extLst>
          </p:cNvPr>
          <p:cNvSpPr txBox="1"/>
          <p:nvPr/>
        </p:nvSpPr>
        <p:spPr>
          <a:xfrm>
            <a:off x="402591" y="2053206"/>
            <a:ext cx="3810000" cy="3629199"/>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600" dirty="0">
                <a:solidFill>
                  <a:srgbClr val="1A1A1A"/>
                </a:solidFill>
                <a:latin typeface="Arial"/>
                <a:cs typeface="Arial"/>
              </a:rPr>
              <a:t>Nozione di «</a:t>
            </a:r>
            <a:r>
              <a:rPr lang="it-IT" sz="1600" b="1" dirty="0">
                <a:solidFill>
                  <a:srgbClr val="1A1A1A"/>
                </a:solidFill>
                <a:latin typeface="Arial"/>
                <a:cs typeface="Arial"/>
              </a:rPr>
              <a:t>operazione controllata»: </a:t>
            </a:r>
            <a:r>
              <a:rPr lang="it-IT" sz="1600" dirty="0">
                <a:solidFill>
                  <a:srgbClr val="1A1A1A"/>
                </a:solidFill>
                <a:latin typeface="Arial"/>
                <a:cs typeface="Arial"/>
              </a:rPr>
              <a:t>qualsiasi operazione di natura commerciale o finanziaria intercorrente tra imprese associate che sia:</a:t>
            </a:r>
          </a:p>
          <a:p>
            <a:pPr marL="717550" indent="-358775" algn="just">
              <a:lnSpc>
                <a:spcPct val="110000"/>
              </a:lnSpc>
              <a:spcBef>
                <a:spcPts val="600"/>
              </a:spcBef>
              <a:spcAft>
                <a:spcPts val="600"/>
              </a:spcAft>
              <a:buBlip>
                <a:blip r:embed="rId2"/>
              </a:buBlip>
            </a:pPr>
            <a:r>
              <a:rPr lang="it-IT" sz="1600" dirty="0">
                <a:solidFill>
                  <a:srgbClr val="1A1A1A"/>
                </a:solidFill>
                <a:latin typeface="Arial"/>
                <a:cs typeface="Arial"/>
              </a:rPr>
              <a:t>accuratamente delineata sulla base dei </a:t>
            </a:r>
            <a:r>
              <a:rPr lang="it-IT" sz="1600" b="1" dirty="0">
                <a:solidFill>
                  <a:srgbClr val="1A1A1A"/>
                </a:solidFill>
                <a:latin typeface="Arial"/>
                <a:cs typeface="Arial"/>
              </a:rPr>
              <a:t>termini contrattuali</a:t>
            </a:r>
            <a:r>
              <a:rPr lang="it-IT" sz="1600" dirty="0">
                <a:solidFill>
                  <a:srgbClr val="1A1A1A"/>
                </a:solidFill>
                <a:latin typeface="Arial"/>
                <a:cs typeface="Arial"/>
              </a:rPr>
              <a:t>, ovvero </a:t>
            </a:r>
          </a:p>
          <a:p>
            <a:pPr marL="717550" indent="-358775" algn="just">
              <a:lnSpc>
                <a:spcPct val="110000"/>
              </a:lnSpc>
              <a:spcBef>
                <a:spcPts val="600"/>
              </a:spcBef>
              <a:spcAft>
                <a:spcPts val="600"/>
              </a:spcAft>
              <a:buBlip>
                <a:blip r:embed="rId2"/>
              </a:buBlip>
            </a:pPr>
            <a:r>
              <a:rPr lang="it-IT" sz="1600" b="1" dirty="0">
                <a:latin typeface="Arial"/>
                <a:cs typeface="Arial"/>
              </a:rPr>
              <a:t>dell’effettivo comportamento </a:t>
            </a:r>
            <a:r>
              <a:rPr lang="it-IT" sz="1600" dirty="0">
                <a:solidFill>
                  <a:srgbClr val="1A1A1A"/>
                </a:solidFill>
                <a:latin typeface="Arial"/>
                <a:cs typeface="Arial"/>
              </a:rPr>
              <a:t>tenuto dalle parti se divergente dai termini contrattuali o in assenza degli stessi</a:t>
            </a:r>
          </a:p>
        </p:txBody>
      </p:sp>
      <p:sp>
        <p:nvSpPr>
          <p:cNvPr id="13" name="Left Brace 57">
            <a:extLst>
              <a:ext uri="{FF2B5EF4-FFF2-40B4-BE49-F238E27FC236}">
                <a16:creationId xmlns:a16="http://schemas.microsoft.com/office/drawing/2014/main" id="{C9092742-AD99-4D30-9984-C2C3120E2D25}"/>
              </a:ext>
            </a:extLst>
          </p:cNvPr>
          <p:cNvSpPr/>
          <p:nvPr/>
        </p:nvSpPr>
        <p:spPr>
          <a:xfrm rot="10800000">
            <a:off x="4675097" y="2178711"/>
            <a:ext cx="295836" cy="3361476"/>
          </a:xfrm>
          <a:prstGeom prst="leftBrace">
            <a:avLst>
              <a:gd name="adj1" fmla="val 101731"/>
              <a:gd name="adj2" fmla="val 50000"/>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b="1" dirty="0">
              <a:solidFill>
                <a:schemeClr val="bg1"/>
              </a:solidFill>
            </a:endParaRPr>
          </a:p>
        </p:txBody>
      </p:sp>
      <p:sp>
        <p:nvSpPr>
          <p:cNvPr id="14" name="TextBox 2">
            <a:extLst>
              <a:ext uri="{FF2B5EF4-FFF2-40B4-BE49-F238E27FC236}">
                <a16:creationId xmlns:a16="http://schemas.microsoft.com/office/drawing/2014/main" id="{0AEA14A4-E38B-4DAE-8E35-144EBF80EA9F}"/>
              </a:ext>
            </a:extLst>
          </p:cNvPr>
          <p:cNvSpPr txBox="1"/>
          <p:nvPr/>
        </p:nvSpPr>
        <p:spPr>
          <a:xfrm>
            <a:off x="5238043" y="2067032"/>
            <a:ext cx="3386004" cy="883832"/>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600" b="1" dirty="0">
                <a:solidFill>
                  <a:srgbClr val="1A1A1A"/>
                </a:solidFill>
                <a:latin typeface="Arial"/>
                <a:cs typeface="Arial"/>
              </a:rPr>
              <a:t>Linee Guida OCSE</a:t>
            </a:r>
            <a:r>
              <a:rPr lang="it-IT" sz="1600" dirty="0">
                <a:solidFill>
                  <a:srgbClr val="1A1A1A"/>
                </a:solidFill>
                <a:latin typeface="Arial"/>
                <a:cs typeface="Arial"/>
              </a:rPr>
              <a:t>: i contratti sono il punto di partenza per l’esame della transazione</a:t>
            </a:r>
          </a:p>
        </p:txBody>
      </p:sp>
      <p:sp>
        <p:nvSpPr>
          <p:cNvPr id="8" name="CasellaDiTesto 7">
            <a:extLst>
              <a:ext uri="{FF2B5EF4-FFF2-40B4-BE49-F238E27FC236}">
                <a16:creationId xmlns:a16="http://schemas.microsoft.com/office/drawing/2014/main" id="{E0D2A2D8-9DA5-4528-AB9F-0D40C28E3B87}"/>
              </a:ext>
            </a:extLst>
          </p:cNvPr>
          <p:cNvSpPr txBox="1"/>
          <p:nvPr/>
        </p:nvSpPr>
        <p:spPr>
          <a:xfrm>
            <a:off x="3464261" y="1539363"/>
            <a:ext cx="2271969" cy="369332"/>
          </a:xfrm>
          <a:prstGeom prst="rect">
            <a:avLst/>
          </a:prstGeom>
          <a:noFill/>
        </p:spPr>
        <p:txBody>
          <a:bodyPr wrap="none" rtlCol="0">
            <a:spAutoFit/>
          </a:bodyPr>
          <a:lstStyle/>
          <a:p>
            <a:r>
              <a:rPr lang="it-IT" b="1" dirty="0">
                <a:solidFill>
                  <a:schemeClr val="accent2"/>
                </a:solidFill>
              </a:rPr>
              <a:t>SOSTANZA VS FORMA</a:t>
            </a:r>
          </a:p>
        </p:txBody>
      </p:sp>
      <p:sp>
        <p:nvSpPr>
          <p:cNvPr id="15" name="TextBox 2">
            <a:extLst>
              <a:ext uri="{FF2B5EF4-FFF2-40B4-BE49-F238E27FC236}">
                <a16:creationId xmlns:a16="http://schemas.microsoft.com/office/drawing/2014/main" id="{5266375B-EDDA-4E1A-82A1-B6810E2015EF}"/>
              </a:ext>
            </a:extLst>
          </p:cNvPr>
          <p:cNvSpPr txBox="1"/>
          <p:nvPr/>
        </p:nvSpPr>
        <p:spPr>
          <a:xfrm>
            <a:off x="5300796" y="3578563"/>
            <a:ext cx="3386004" cy="1967205"/>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600" dirty="0">
                <a:solidFill>
                  <a:srgbClr val="1A1A1A"/>
                </a:solidFill>
                <a:latin typeface="Arial"/>
                <a:cs typeface="Arial"/>
              </a:rPr>
              <a:t>Qualora emergano differenze rilevanti tra le condizioni contrattuali e il comportamento delle imprese associate l’oggetto della verifica sarà rappresentato </a:t>
            </a:r>
            <a:r>
              <a:rPr lang="it-IT" sz="1600" b="1" dirty="0">
                <a:solidFill>
                  <a:srgbClr val="1A1A1A"/>
                </a:solidFill>
                <a:latin typeface="Arial"/>
                <a:cs typeface="Arial"/>
              </a:rPr>
              <a:t>dalle funzioni effettivamente svolte.</a:t>
            </a:r>
            <a:r>
              <a:rPr lang="it-IT" sz="1600" dirty="0">
                <a:solidFill>
                  <a:srgbClr val="1A1A1A"/>
                </a:solidFill>
                <a:latin typeface="Arial"/>
                <a:cs typeface="Arial"/>
              </a:rPr>
              <a:t> </a:t>
            </a:r>
          </a:p>
        </p:txBody>
      </p:sp>
      <p:sp>
        <p:nvSpPr>
          <p:cNvPr id="10" name="Segnaposto numero diapositiva 4">
            <a:extLst>
              <a:ext uri="{FF2B5EF4-FFF2-40B4-BE49-F238E27FC236}">
                <a16:creationId xmlns:a16="http://schemas.microsoft.com/office/drawing/2014/main" id="{F5E0E3C1-B2FF-419F-8CA8-6122ECAA894F}"/>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6</a:t>
            </a:fld>
            <a:endParaRPr lang="en-US" dirty="0"/>
          </a:p>
        </p:txBody>
      </p:sp>
    </p:spTree>
    <p:extLst>
      <p:ext uri="{BB962C8B-B14F-4D97-AF65-F5344CB8AC3E}">
        <p14:creationId xmlns:p14="http://schemas.microsoft.com/office/powerpoint/2010/main" val="44692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ART 3 – </a:t>
            </a:r>
            <a:r>
              <a:rPr lang="it-IT" sz="2800" dirty="0"/>
              <a:t>Nozione di comparabilità</a:t>
            </a:r>
          </a:p>
        </p:txBody>
      </p:sp>
      <p:sp>
        <p:nvSpPr>
          <p:cNvPr id="3" name="TextBox 2"/>
          <p:cNvSpPr txBox="1"/>
          <p:nvPr/>
        </p:nvSpPr>
        <p:spPr>
          <a:xfrm>
            <a:off x="487766" y="1589790"/>
            <a:ext cx="8229600" cy="547907"/>
          </a:xfrm>
          <a:prstGeom prst="rect">
            <a:avLst/>
          </a:prstGeom>
          <a:noFill/>
        </p:spPr>
        <p:txBody>
          <a:bodyPr wrap="square" rtlCol="0">
            <a:spAutoFit/>
          </a:bodyPr>
          <a:lstStyle/>
          <a:p>
            <a:pPr algn="just">
              <a:lnSpc>
                <a:spcPct val="110000"/>
              </a:lnSpc>
              <a:spcBef>
                <a:spcPts val="600"/>
              </a:spcBef>
              <a:spcAft>
                <a:spcPts val="600"/>
              </a:spcAft>
            </a:pPr>
            <a:r>
              <a:rPr lang="it-IT" sz="1400" dirty="0">
                <a:solidFill>
                  <a:srgbClr val="1A1A1A"/>
                </a:solidFill>
                <a:latin typeface="Arial"/>
                <a:cs typeface="Arial"/>
              </a:rPr>
              <a:t>Le</a:t>
            </a:r>
            <a:r>
              <a:rPr lang="it-IT" sz="1400" b="1" dirty="0">
                <a:solidFill>
                  <a:srgbClr val="1A1A1A"/>
                </a:solidFill>
                <a:latin typeface="Arial"/>
                <a:cs typeface="Arial"/>
              </a:rPr>
              <a:t> caratteristiche economicamente rilevanti </a:t>
            </a:r>
            <a:r>
              <a:rPr lang="it-IT" sz="1400" dirty="0">
                <a:solidFill>
                  <a:srgbClr val="1A1A1A"/>
                </a:solidFill>
                <a:latin typeface="Arial"/>
                <a:cs typeface="Arial"/>
              </a:rPr>
              <a:t>o</a:t>
            </a:r>
            <a:r>
              <a:rPr lang="it-IT" sz="1400" i="1" dirty="0">
                <a:solidFill>
                  <a:srgbClr val="1A1A1A"/>
                </a:solidFill>
                <a:latin typeface="Arial"/>
                <a:cs typeface="Arial"/>
              </a:rPr>
              <a:t> </a:t>
            </a:r>
            <a:r>
              <a:rPr lang="it-IT" sz="1400" b="1" dirty="0">
                <a:solidFill>
                  <a:srgbClr val="1A1A1A"/>
                </a:solidFill>
                <a:latin typeface="Arial"/>
                <a:cs typeface="Arial"/>
              </a:rPr>
              <a:t>fattori di comparabilità </a:t>
            </a:r>
            <a:r>
              <a:rPr lang="it-IT" sz="1400" dirty="0">
                <a:solidFill>
                  <a:srgbClr val="1A1A1A"/>
                </a:solidFill>
                <a:latin typeface="Arial"/>
                <a:cs typeface="Arial"/>
              </a:rPr>
              <a:t>[…] per determinare se due o più operazioni siano comparabili tra loro, possono essere classificati come segue:</a:t>
            </a:r>
          </a:p>
        </p:txBody>
      </p:sp>
      <p:sp>
        <p:nvSpPr>
          <p:cNvPr id="12" name="CasellaDiTesto 11">
            <a:extLst>
              <a:ext uri="{FF2B5EF4-FFF2-40B4-BE49-F238E27FC236}">
                <a16:creationId xmlns:a16="http://schemas.microsoft.com/office/drawing/2014/main" id="{559AEBBD-9A99-4947-870D-C9304A995F2A}"/>
              </a:ext>
            </a:extLst>
          </p:cNvPr>
          <p:cNvSpPr txBox="1"/>
          <p:nvPr/>
        </p:nvSpPr>
        <p:spPr>
          <a:xfrm>
            <a:off x="5846384" y="3397597"/>
            <a:ext cx="2999637" cy="461665"/>
          </a:xfrm>
          <a:prstGeom prst="rect">
            <a:avLst/>
          </a:prstGeom>
          <a:noFill/>
          <a:ln w="3175">
            <a:noFill/>
            <a:prstDash val="soli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sz="1200" b="1" dirty="0">
                <a:solidFill>
                  <a:schemeClr val="accent2"/>
                </a:solidFill>
                <a:latin typeface="Arial" panose="020B0604020202020204" pitchFamily="34" charset="0"/>
                <a:cs typeface="Arial" panose="020B0604020202020204" pitchFamily="34" charset="0"/>
              </a:rPr>
              <a:t>VALUTAZIONE DELLA CATENA DEL VALORE GLOBALE</a:t>
            </a:r>
          </a:p>
        </p:txBody>
      </p:sp>
      <p:sp>
        <p:nvSpPr>
          <p:cNvPr id="4" name="Rettangolo 3">
            <a:extLst>
              <a:ext uri="{FF2B5EF4-FFF2-40B4-BE49-F238E27FC236}">
                <a16:creationId xmlns:a16="http://schemas.microsoft.com/office/drawing/2014/main" id="{2D3115CA-6586-4DAA-8ACA-4461683DFD97}"/>
              </a:ext>
            </a:extLst>
          </p:cNvPr>
          <p:cNvSpPr/>
          <p:nvPr/>
        </p:nvSpPr>
        <p:spPr>
          <a:xfrm>
            <a:off x="487767" y="2279563"/>
            <a:ext cx="4290422" cy="3785652"/>
          </a:xfrm>
          <a:prstGeom prst="rect">
            <a:avLst/>
          </a:prstGeom>
        </p:spPr>
        <p:txBody>
          <a:bodyPr wrap="square" numCol="1">
            <a:spAutoFit/>
          </a:bodyPr>
          <a:lstStyle/>
          <a:p>
            <a:pPr marL="342900" indent="-342900" algn="just" fontAlgn="base">
              <a:lnSpc>
                <a:spcPts val="1600"/>
              </a:lnSpc>
              <a:spcBef>
                <a:spcPts val="600"/>
              </a:spcBef>
              <a:spcAft>
                <a:spcPts val="600"/>
              </a:spcAft>
              <a:buBlip>
                <a:blip r:embed="rId2"/>
              </a:buBlip>
            </a:pPr>
            <a:r>
              <a:rPr lang="it-IT" sz="1400" dirty="0">
                <a:solidFill>
                  <a:srgbClr val="1A1A1A"/>
                </a:solidFill>
                <a:latin typeface="Arial"/>
                <a:cs typeface="Arial"/>
              </a:rPr>
              <a:t>le condizioni contrattuali della transazione;</a:t>
            </a:r>
          </a:p>
          <a:p>
            <a:pPr marL="342900" indent="-342900" algn="just" fontAlgn="base">
              <a:lnSpc>
                <a:spcPts val="1600"/>
              </a:lnSpc>
              <a:spcBef>
                <a:spcPts val="600"/>
              </a:spcBef>
              <a:spcAft>
                <a:spcPts val="600"/>
              </a:spcAft>
              <a:buBlip>
                <a:blip r:embed="rId2"/>
              </a:buBlip>
            </a:pPr>
            <a:r>
              <a:rPr lang="it-IT" sz="1400" dirty="0">
                <a:solidFill>
                  <a:srgbClr val="1A1A1A"/>
                </a:solidFill>
                <a:latin typeface="Arial"/>
                <a:cs typeface="Arial"/>
              </a:rPr>
              <a:t>le funzioni svolte da ciascuna delle parti coinvolte nelle operazioni, tenendo conto dei beni strumentali utilizzati e dei rischi assunti, </a:t>
            </a:r>
            <a:r>
              <a:rPr lang="it-IT" sz="1400" b="1" dirty="0">
                <a:uFill>
                  <a:solidFill>
                    <a:schemeClr val="accent2"/>
                  </a:solidFill>
                </a:uFill>
                <a:latin typeface="Arial"/>
                <a:cs typeface="Arial"/>
              </a:rPr>
              <a:t>inclusi il modo in cui queste funzioni si collegano alla più ampia generazione del valore all’interno del gruppo multinazionale cui le parti appartengono</a:t>
            </a:r>
            <a:r>
              <a:rPr lang="it-IT" sz="1400" dirty="0">
                <a:solidFill>
                  <a:srgbClr val="1A1A1A"/>
                </a:solidFill>
                <a:latin typeface="Arial"/>
                <a:cs typeface="Arial"/>
              </a:rPr>
              <a:t>, le circostanze che caratterizzano l’operazione e le consuetudini del settore;</a:t>
            </a:r>
          </a:p>
          <a:p>
            <a:pPr marL="342900" indent="-342900" algn="just" fontAlgn="base">
              <a:lnSpc>
                <a:spcPts val="1600"/>
              </a:lnSpc>
              <a:spcBef>
                <a:spcPts val="600"/>
              </a:spcBef>
              <a:spcAft>
                <a:spcPts val="600"/>
              </a:spcAft>
              <a:buBlip>
                <a:blip r:embed="rId2"/>
              </a:buBlip>
            </a:pPr>
            <a:r>
              <a:rPr lang="it-IT" sz="1400" dirty="0">
                <a:solidFill>
                  <a:srgbClr val="1A1A1A"/>
                </a:solidFill>
                <a:latin typeface="Arial"/>
                <a:cs typeface="Arial"/>
              </a:rPr>
              <a:t>le caratteristiche dei beni ceduti e dei servizi prestati;</a:t>
            </a:r>
          </a:p>
          <a:p>
            <a:pPr marL="342900" indent="-342900" algn="just" fontAlgn="base">
              <a:lnSpc>
                <a:spcPts val="1600"/>
              </a:lnSpc>
              <a:spcBef>
                <a:spcPts val="600"/>
              </a:spcBef>
              <a:spcAft>
                <a:spcPts val="600"/>
              </a:spcAft>
              <a:buBlip>
                <a:blip r:embed="rId2"/>
              </a:buBlip>
            </a:pPr>
            <a:r>
              <a:rPr lang="it-IT" sz="1400" dirty="0">
                <a:solidFill>
                  <a:srgbClr val="1A1A1A"/>
                </a:solidFill>
                <a:latin typeface="Arial"/>
                <a:cs typeface="Arial"/>
              </a:rPr>
              <a:t>le circostanze economiche delle parti e le condizioni di mercato in cui operano le imprese;</a:t>
            </a:r>
          </a:p>
          <a:p>
            <a:pPr marL="342900" indent="-342900" algn="just" fontAlgn="base">
              <a:lnSpc>
                <a:spcPts val="1600"/>
              </a:lnSpc>
              <a:spcBef>
                <a:spcPts val="600"/>
              </a:spcBef>
              <a:spcAft>
                <a:spcPts val="600"/>
              </a:spcAft>
              <a:buBlip>
                <a:blip r:embed="rId2"/>
              </a:buBlip>
            </a:pPr>
            <a:r>
              <a:rPr lang="it-IT" sz="1400" dirty="0">
                <a:solidFill>
                  <a:srgbClr val="1A1A1A"/>
                </a:solidFill>
                <a:latin typeface="Arial"/>
                <a:cs typeface="Arial"/>
              </a:rPr>
              <a:t>le strategie aziendali perseguite.</a:t>
            </a:r>
            <a:endParaRPr lang="it-IT" sz="1200" dirty="0">
              <a:solidFill>
                <a:srgbClr val="1A1A1A"/>
              </a:solidFill>
              <a:latin typeface="Arial"/>
              <a:cs typeface="Arial"/>
            </a:endParaRPr>
          </a:p>
        </p:txBody>
      </p:sp>
      <p:sp>
        <p:nvSpPr>
          <p:cNvPr id="6" name="Rettangolo 5">
            <a:extLst>
              <a:ext uri="{FF2B5EF4-FFF2-40B4-BE49-F238E27FC236}">
                <a16:creationId xmlns:a16="http://schemas.microsoft.com/office/drawing/2014/main" id="{64B114B0-47ED-4730-A34B-C208C6065C86}"/>
              </a:ext>
            </a:extLst>
          </p:cNvPr>
          <p:cNvSpPr/>
          <p:nvPr/>
        </p:nvSpPr>
        <p:spPr>
          <a:xfrm>
            <a:off x="5846384" y="4087089"/>
            <a:ext cx="2999637" cy="1894365"/>
          </a:xfrm>
          <a:prstGeom prst="rect">
            <a:avLst/>
          </a:prstGeom>
          <a:ln w="3175">
            <a:solidFill>
              <a:schemeClr val="accent2"/>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lnSpc>
                <a:spcPct val="110000"/>
              </a:lnSpc>
              <a:spcBef>
                <a:spcPts val="600"/>
              </a:spcBef>
              <a:spcAft>
                <a:spcPts val="600"/>
              </a:spcAft>
            </a:pPr>
            <a:r>
              <a:rPr lang="it-IT" sz="1100" b="1" i="1" dirty="0">
                <a:latin typeface="Arial" panose="020B0604020202020204" pitchFamily="34" charset="0"/>
                <a:cs typeface="Arial" panose="020B0604020202020204" pitchFamily="34" charset="0"/>
              </a:rPr>
              <a:t>Provvedimento </a:t>
            </a:r>
            <a:r>
              <a:rPr lang="it-IT" sz="1100" b="1" i="1" dirty="0" err="1">
                <a:latin typeface="Arial" panose="020B0604020202020204" pitchFamily="34" charset="0"/>
                <a:cs typeface="Arial" panose="020B0604020202020204" pitchFamily="34" charset="0"/>
              </a:rPr>
              <a:t>AdE</a:t>
            </a:r>
            <a:r>
              <a:rPr lang="it-IT" sz="1100" b="1" i="1" dirty="0">
                <a:latin typeface="Arial" panose="020B0604020202020204" pitchFamily="34" charset="0"/>
                <a:cs typeface="Arial" panose="020B0604020202020204" pitchFamily="34" charset="0"/>
              </a:rPr>
              <a:t> del 29 settembre 2010 </a:t>
            </a:r>
          </a:p>
          <a:p>
            <a:pPr marL="179388" indent="-179388" algn="just" fontAlgn="base">
              <a:lnSpc>
                <a:spcPts val="1100"/>
              </a:lnSpc>
              <a:spcBef>
                <a:spcPts val="600"/>
              </a:spcBef>
              <a:spcAft>
                <a:spcPts val="600"/>
              </a:spcAft>
              <a:buFont typeface="+mj-lt"/>
              <a:buAutoNum type="arabicPeriod"/>
            </a:pPr>
            <a:r>
              <a:rPr lang="it-IT" sz="1050" dirty="0">
                <a:latin typeface="Arial" panose="020B0604020202020204" pitchFamily="34" charset="0"/>
                <a:cs typeface="Arial" panose="020B0604020202020204" pitchFamily="34" charset="0"/>
              </a:rPr>
              <a:t>Caratteristiche dei beni o dei servizi</a:t>
            </a:r>
          </a:p>
          <a:p>
            <a:pPr marL="179388" indent="-179388" algn="just" fontAlgn="base">
              <a:lnSpc>
                <a:spcPts val="1100"/>
              </a:lnSpc>
              <a:spcBef>
                <a:spcPts val="600"/>
              </a:spcBef>
              <a:spcAft>
                <a:spcPts val="600"/>
              </a:spcAft>
              <a:buFont typeface="+mj-lt"/>
              <a:buAutoNum type="arabicPeriod"/>
            </a:pPr>
            <a:r>
              <a:rPr lang="it-IT" sz="1050" dirty="0">
                <a:latin typeface="Arial" panose="020B0604020202020204" pitchFamily="34" charset="0"/>
                <a:cs typeface="Arial" panose="020B0604020202020204" pitchFamily="34" charset="0"/>
              </a:rPr>
              <a:t>Analisi delle funzioni svolte, dei rischi assunti e dei beni strumentali utilizzati </a:t>
            </a:r>
          </a:p>
          <a:p>
            <a:pPr marL="179388" indent="-179388" algn="just" fontAlgn="base">
              <a:lnSpc>
                <a:spcPts val="1100"/>
              </a:lnSpc>
              <a:spcBef>
                <a:spcPts val="600"/>
              </a:spcBef>
              <a:spcAft>
                <a:spcPts val="600"/>
              </a:spcAft>
              <a:buFont typeface="+mj-lt"/>
              <a:buAutoNum type="arabicPeriod"/>
            </a:pPr>
            <a:r>
              <a:rPr lang="it-IT" sz="1050" dirty="0">
                <a:latin typeface="Arial" panose="020B0604020202020204" pitchFamily="34" charset="0"/>
                <a:cs typeface="Arial" panose="020B0604020202020204" pitchFamily="34" charset="0"/>
              </a:rPr>
              <a:t>Termini contrattuali </a:t>
            </a:r>
            <a:endParaRPr lang="it-IT" sz="1050" dirty="0">
              <a:solidFill>
                <a:srgbClr val="1A1A1A"/>
              </a:solidFill>
              <a:latin typeface="Arial" panose="020B0604020202020204" pitchFamily="34" charset="0"/>
              <a:cs typeface="Arial" panose="020B0604020202020204" pitchFamily="34" charset="0"/>
            </a:endParaRPr>
          </a:p>
          <a:p>
            <a:pPr marL="179388" indent="-179388" algn="just" fontAlgn="base">
              <a:lnSpc>
                <a:spcPts val="1100"/>
              </a:lnSpc>
              <a:spcBef>
                <a:spcPts val="600"/>
              </a:spcBef>
              <a:spcAft>
                <a:spcPts val="600"/>
              </a:spcAft>
              <a:buFont typeface="+mj-lt"/>
              <a:buAutoNum type="arabicPeriod"/>
            </a:pPr>
            <a:r>
              <a:rPr lang="it-IT" sz="1050" dirty="0">
                <a:latin typeface="Arial" panose="020B0604020202020204" pitchFamily="34" charset="0"/>
                <a:cs typeface="Arial" panose="020B0604020202020204" pitchFamily="34" charset="0"/>
              </a:rPr>
              <a:t>Condizioni economiche</a:t>
            </a:r>
          </a:p>
          <a:p>
            <a:pPr marL="179388" indent="-179388" algn="just" fontAlgn="base">
              <a:lnSpc>
                <a:spcPts val="1100"/>
              </a:lnSpc>
              <a:spcBef>
                <a:spcPts val="600"/>
              </a:spcBef>
              <a:spcAft>
                <a:spcPts val="600"/>
              </a:spcAft>
              <a:buFont typeface="+mj-lt"/>
              <a:buAutoNum type="arabicPeriod"/>
            </a:pPr>
            <a:r>
              <a:rPr lang="it-IT" sz="1050" dirty="0">
                <a:latin typeface="Arial" panose="020B0604020202020204" pitchFamily="34" charset="0"/>
                <a:cs typeface="Arial" panose="020B0604020202020204" pitchFamily="34" charset="0"/>
              </a:rPr>
              <a:t>Strategie d’impresa</a:t>
            </a:r>
            <a:endParaRPr lang="it-IT" sz="1050" dirty="0">
              <a:solidFill>
                <a:srgbClr val="1A1A1A"/>
              </a:solidFill>
              <a:latin typeface="Arial" panose="020B0604020202020204" pitchFamily="34" charset="0"/>
              <a:cs typeface="Arial" panose="020B0604020202020204" pitchFamily="34" charset="0"/>
            </a:endParaRPr>
          </a:p>
        </p:txBody>
      </p:sp>
      <p:cxnSp>
        <p:nvCxnSpPr>
          <p:cNvPr id="11" name="Connettore 2 10">
            <a:extLst>
              <a:ext uri="{FF2B5EF4-FFF2-40B4-BE49-F238E27FC236}">
                <a16:creationId xmlns:a16="http://schemas.microsoft.com/office/drawing/2014/main" id="{3D8B8819-1515-4D92-994E-3DF578C9BF99}"/>
              </a:ext>
            </a:extLst>
          </p:cNvPr>
          <p:cNvCxnSpPr>
            <a:cxnSpLocks/>
          </p:cNvCxnSpPr>
          <p:nvPr/>
        </p:nvCxnSpPr>
        <p:spPr>
          <a:xfrm>
            <a:off x="4840942" y="3603283"/>
            <a:ext cx="788893" cy="1"/>
          </a:xfrm>
          <a:prstGeom prst="straightConnector1">
            <a:avLst/>
          </a:prstGeom>
          <a:ln>
            <a:tailEnd type="triangle"/>
          </a:ln>
          <a:effectLst/>
        </p:spPr>
        <p:style>
          <a:lnRef idx="2">
            <a:schemeClr val="accent2"/>
          </a:lnRef>
          <a:fillRef idx="0">
            <a:schemeClr val="accent2"/>
          </a:fillRef>
          <a:effectRef idx="1">
            <a:schemeClr val="accent2"/>
          </a:effectRef>
          <a:fontRef idx="minor">
            <a:schemeClr val="tx1"/>
          </a:fontRef>
        </p:style>
      </p:cxnSp>
      <p:sp>
        <p:nvSpPr>
          <p:cNvPr id="9" name="Segnaposto numero diapositiva 4">
            <a:extLst>
              <a:ext uri="{FF2B5EF4-FFF2-40B4-BE49-F238E27FC236}">
                <a16:creationId xmlns:a16="http://schemas.microsoft.com/office/drawing/2014/main" id="{8DC51F55-6EA6-4707-8600-2F7E9D8D0ADA}"/>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7</a:t>
            </a:fld>
            <a:endParaRPr lang="en-US" dirty="0"/>
          </a:p>
        </p:txBody>
      </p:sp>
    </p:spTree>
    <p:extLst>
      <p:ext uri="{BB962C8B-B14F-4D97-AF65-F5344CB8AC3E}">
        <p14:creationId xmlns:p14="http://schemas.microsoft.com/office/powerpoint/2010/main" val="148795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ART 4 – </a:t>
            </a:r>
            <a:r>
              <a:rPr lang="it-IT" sz="2800" dirty="0"/>
              <a:t>Metodi per la determinazioni dei prezzi di trasferimento (1/2)</a:t>
            </a:r>
          </a:p>
        </p:txBody>
      </p:sp>
      <p:sp>
        <p:nvSpPr>
          <p:cNvPr id="3" name="TextBox 2"/>
          <p:cNvSpPr txBox="1"/>
          <p:nvPr/>
        </p:nvSpPr>
        <p:spPr>
          <a:xfrm>
            <a:off x="341821" y="1706792"/>
            <a:ext cx="4077779" cy="3296352"/>
          </a:xfrm>
          <a:prstGeom prst="rect">
            <a:avLst/>
          </a:prstGeom>
          <a:noFill/>
        </p:spPr>
        <p:txBody>
          <a:bodyPr wrap="square" rtlCol="0">
            <a:spAutoFit/>
          </a:bodyPr>
          <a:lstStyle/>
          <a:p>
            <a:pPr marL="342900" indent="-342900" algn="just">
              <a:lnSpc>
                <a:spcPct val="110000"/>
              </a:lnSpc>
              <a:spcBef>
                <a:spcPts val="600"/>
              </a:spcBef>
              <a:spcAft>
                <a:spcPts val="600"/>
              </a:spcAft>
              <a:buBlip>
                <a:blip r:embed="rId2"/>
              </a:buBlip>
            </a:pPr>
            <a:r>
              <a:rPr lang="it-IT" sz="1400" b="1" dirty="0">
                <a:solidFill>
                  <a:srgbClr val="1A1A1A"/>
                </a:solidFill>
                <a:latin typeface="Arial"/>
                <a:cs typeface="Arial"/>
              </a:rPr>
              <a:t>Gerarchia dei metodi</a:t>
            </a:r>
            <a:r>
              <a:rPr lang="it-IT" sz="1400" dirty="0">
                <a:solidFill>
                  <a:srgbClr val="1A1A1A"/>
                </a:solidFill>
                <a:latin typeface="Arial"/>
                <a:cs typeface="Arial"/>
              </a:rPr>
              <a:t>: preferenza </a:t>
            </a:r>
            <a:r>
              <a:rPr lang="it-IT" sz="1400" b="1" dirty="0">
                <a:solidFill>
                  <a:srgbClr val="1A1A1A"/>
                </a:solidFill>
                <a:latin typeface="Arial"/>
                <a:cs typeface="Arial"/>
              </a:rPr>
              <a:t>dei metodi tradizionali basati sulla transazione </a:t>
            </a:r>
            <a:r>
              <a:rPr lang="it-IT" sz="1400" dirty="0">
                <a:solidFill>
                  <a:srgbClr val="1A1A1A"/>
                </a:solidFill>
                <a:latin typeface="Arial"/>
                <a:cs typeface="Arial"/>
              </a:rPr>
              <a:t>(i.e. CUP, RPM e CPM) rispetto ai metodi reddituali (i.e. TNMM e PSM)</a:t>
            </a:r>
          </a:p>
          <a:p>
            <a:pPr marL="342900" indent="-342900" algn="just">
              <a:lnSpc>
                <a:spcPct val="110000"/>
              </a:lnSpc>
              <a:spcBef>
                <a:spcPts val="1800"/>
              </a:spcBef>
              <a:spcAft>
                <a:spcPts val="600"/>
              </a:spcAft>
              <a:buBlip>
                <a:blip r:embed="rId2"/>
              </a:buBlip>
            </a:pPr>
            <a:r>
              <a:rPr lang="it-IT" sz="1400" b="1" dirty="0">
                <a:latin typeface="Arial"/>
                <a:cs typeface="Arial"/>
              </a:rPr>
              <a:t>Applicazione di un unico metodo </a:t>
            </a:r>
            <a:r>
              <a:rPr lang="it-IT" sz="1400" dirty="0">
                <a:solidFill>
                  <a:srgbClr val="1A1A1A"/>
                </a:solidFill>
                <a:latin typeface="Arial"/>
                <a:cs typeface="Arial"/>
              </a:rPr>
              <a:t>per valorizzare un’operazione controllata in base al principio di libera concorrenza. </a:t>
            </a:r>
          </a:p>
          <a:p>
            <a:pPr marL="342900" indent="-342900" algn="just">
              <a:lnSpc>
                <a:spcPct val="110000"/>
              </a:lnSpc>
              <a:spcBef>
                <a:spcPts val="1800"/>
              </a:spcBef>
              <a:spcAft>
                <a:spcPts val="600"/>
              </a:spcAft>
              <a:buBlip>
                <a:blip r:embed="rId2"/>
              </a:buBlip>
            </a:pPr>
            <a:r>
              <a:rPr lang="it-IT" sz="1400" dirty="0">
                <a:solidFill>
                  <a:srgbClr val="1A1A1A"/>
                </a:solidFill>
                <a:latin typeface="Arial"/>
                <a:cs typeface="Arial"/>
              </a:rPr>
              <a:t>Eventuale verifica di congruità da parte dell’Amministrazione Finanziaria dovrà basarsi sulla </a:t>
            </a:r>
            <a:r>
              <a:rPr lang="it-IT" sz="1400" dirty="0">
                <a:latin typeface="Arial"/>
                <a:cs typeface="Arial"/>
              </a:rPr>
              <a:t>metodologia scelta e applicata dal contribuente. </a:t>
            </a:r>
            <a:endParaRPr lang="en-US" sz="1400" dirty="0">
              <a:solidFill>
                <a:srgbClr val="1A1A1A"/>
              </a:solidFill>
              <a:latin typeface="Arial"/>
              <a:cs typeface="Arial"/>
            </a:endParaRPr>
          </a:p>
        </p:txBody>
      </p:sp>
      <p:sp>
        <p:nvSpPr>
          <p:cNvPr id="4" name="Rettangolo 3">
            <a:extLst>
              <a:ext uri="{FF2B5EF4-FFF2-40B4-BE49-F238E27FC236}">
                <a16:creationId xmlns:a16="http://schemas.microsoft.com/office/drawing/2014/main" id="{CD8F3E0B-F7D9-4385-BC0E-2C05D7248E5B}"/>
              </a:ext>
            </a:extLst>
          </p:cNvPr>
          <p:cNvSpPr/>
          <p:nvPr/>
        </p:nvSpPr>
        <p:spPr>
          <a:xfrm>
            <a:off x="2214281" y="5308808"/>
            <a:ext cx="5405719" cy="1021883"/>
          </a:xfrm>
          <a:prstGeom prst="rect">
            <a:avLst/>
          </a:prstGeom>
          <a:ln>
            <a:noFill/>
            <a:prstDash val="lgDash"/>
          </a:ln>
        </p:spPr>
        <p:txBody>
          <a:bodyPr wrap="square">
            <a:spAutoFit/>
          </a:bodyPr>
          <a:lstStyle/>
          <a:p>
            <a:pPr algn="just">
              <a:lnSpc>
                <a:spcPct val="110000"/>
              </a:lnSpc>
              <a:spcBef>
                <a:spcPts val="600"/>
              </a:spcBef>
              <a:spcAft>
                <a:spcPts val="600"/>
              </a:spcAft>
            </a:pPr>
            <a:r>
              <a:rPr lang="it-IT" sz="1400" b="1" dirty="0">
                <a:latin typeface="Arial" panose="020B0604020202020204" pitchFamily="34" charset="0"/>
                <a:cs typeface="Arial" panose="020B0604020202020204" pitchFamily="34" charset="0"/>
              </a:rPr>
              <a:t>IN ATTESA DI CHIARIMENTI</a:t>
            </a:r>
            <a:r>
              <a:rPr lang="it-IT" sz="1400" dirty="0">
                <a:latin typeface="Arial" panose="020B0604020202020204" pitchFamily="34" charset="0"/>
                <a:cs typeface="Arial" panose="020B0604020202020204" pitchFamily="34" charset="0"/>
              </a:rPr>
              <a:t>: documenti di prassi contenenti indicazioni applicative per la scelta del metodo (es. sulla base delle informazioni disponibili), anche eventualmente alternativo, ovvero dell’indicatore finanziario più appropriato.</a:t>
            </a:r>
          </a:p>
        </p:txBody>
      </p:sp>
      <p:sp>
        <p:nvSpPr>
          <p:cNvPr id="6" name="Rettangolo 5">
            <a:extLst>
              <a:ext uri="{FF2B5EF4-FFF2-40B4-BE49-F238E27FC236}">
                <a16:creationId xmlns:a16="http://schemas.microsoft.com/office/drawing/2014/main" id="{86481322-D92D-4643-B270-AFBCB4C63944}"/>
              </a:ext>
            </a:extLst>
          </p:cNvPr>
          <p:cNvSpPr/>
          <p:nvPr/>
        </p:nvSpPr>
        <p:spPr>
          <a:xfrm>
            <a:off x="5250164" y="1706792"/>
            <a:ext cx="3272118" cy="1258871"/>
          </a:xfrm>
          <a:prstGeom prst="rect">
            <a:avLst/>
          </a:prstGeom>
        </p:spPr>
        <p:txBody>
          <a:bodyPr wrap="square">
            <a:spAutoFit/>
          </a:bodyPr>
          <a:lstStyle/>
          <a:p>
            <a:pPr algn="just">
              <a:lnSpc>
                <a:spcPct val="110000"/>
              </a:lnSpc>
              <a:spcBef>
                <a:spcPts val="600"/>
              </a:spcBef>
              <a:spcAft>
                <a:spcPts val="600"/>
              </a:spcAft>
            </a:pPr>
            <a:r>
              <a:rPr lang="it-IT" sz="1400" dirty="0">
                <a:solidFill>
                  <a:srgbClr val="1A1A1A"/>
                </a:solidFill>
                <a:latin typeface="Arial"/>
                <a:cs typeface="Arial"/>
              </a:rPr>
              <a:t>Se tutti i metodi possono essere applicati </a:t>
            </a:r>
            <a:r>
              <a:rPr lang="it-IT" sz="1400" b="1" dirty="0">
                <a:solidFill>
                  <a:srgbClr val="1A1A1A"/>
                </a:solidFill>
                <a:latin typeface="Arial"/>
                <a:cs typeface="Arial"/>
              </a:rPr>
              <a:t>con uguale grado di affidabilità. </a:t>
            </a:r>
            <a:r>
              <a:rPr lang="it-IT" sz="1400" dirty="0">
                <a:solidFill>
                  <a:srgbClr val="1A1A1A"/>
                </a:solidFill>
                <a:latin typeface="Arial"/>
                <a:cs typeface="Arial"/>
              </a:rPr>
              <a:t>Possibilità di applicare metodologie alternative c.d. «</a:t>
            </a:r>
            <a:r>
              <a:rPr lang="it-IT" sz="1400" dirty="0">
                <a:latin typeface="Arial"/>
                <a:cs typeface="Arial"/>
              </a:rPr>
              <a:t>Sesto Metodo</a:t>
            </a:r>
            <a:r>
              <a:rPr lang="it-IT" sz="1400" dirty="0">
                <a:solidFill>
                  <a:srgbClr val="1A1A1A"/>
                </a:solidFill>
                <a:latin typeface="Arial"/>
                <a:cs typeface="Arial"/>
              </a:rPr>
              <a:t>».</a:t>
            </a:r>
            <a:endParaRPr lang="it-IT" sz="1400" b="1" dirty="0">
              <a:solidFill>
                <a:srgbClr val="1A1A1A"/>
              </a:solidFill>
              <a:latin typeface="Arial"/>
              <a:cs typeface="Arial"/>
            </a:endParaRPr>
          </a:p>
        </p:txBody>
      </p:sp>
      <p:sp>
        <p:nvSpPr>
          <p:cNvPr id="8" name="Rettangolo 7">
            <a:extLst>
              <a:ext uri="{FF2B5EF4-FFF2-40B4-BE49-F238E27FC236}">
                <a16:creationId xmlns:a16="http://schemas.microsoft.com/office/drawing/2014/main" id="{E0573FAE-63AB-4BF4-9B39-4D8F55C2C4AE}"/>
              </a:ext>
            </a:extLst>
          </p:cNvPr>
          <p:cNvSpPr/>
          <p:nvPr/>
        </p:nvSpPr>
        <p:spPr>
          <a:xfrm>
            <a:off x="5214303" y="2955941"/>
            <a:ext cx="3272118" cy="784895"/>
          </a:xfrm>
          <a:prstGeom prst="rect">
            <a:avLst/>
          </a:prstGeom>
        </p:spPr>
        <p:txBody>
          <a:bodyPr wrap="square">
            <a:spAutoFit/>
          </a:bodyPr>
          <a:lstStyle/>
          <a:p>
            <a:pPr algn="just">
              <a:lnSpc>
                <a:spcPct val="110000"/>
              </a:lnSpc>
              <a:spcBef>
                <a:spcPts val="600"/>
              </a:spcBef>
              <a:spcAft>
                <a:spcPts val="600"/>
              </a:spcAft>
            </a:pPr>
            <a:r>
              <a:rPr lang="it-IT" sz="1400" dirty="0">
                <a:solidFill>
                  <a:srgbClr val="1A1A1A"/>
                </a:solidFill>
                <a:latin typeface="Arial"/>
                <a:cs typeface="Arial"/>
              </a:rPr>
              <a:t>OCSE prevede la possibilità di utilizzare più metodi per i casi di difficile trattazione.</a:t>
            </a:r>
            <a:endParaRPr lang="it-IT" sz="1400" b="1" dirty="0">
              <a:solidFill>
                <a:srgbClr val="1A1A1A"/>
              </a:solidFill>
              <a:latin typeface="Arial"/>
              <a:cs typeface="Arial"/>
            </a:endParaRPr>
          </a:p>
        </p:txBody>
      </p:sp>
      <p:cxnSp>
        <p:nvCxnSpPr>
          <p:cNvPr id="9" name="Connettore 2 8">
            <a:extLst>
              <a:ext uri="{FF2B5EF4-FFF2-40B4-BE49-F238E27FC236}">
                <a16:creationId xmlns:a16="http://schemas.microsoft.com/office/drawing/2014/main" id="{10AC7C00-6AAE-4702-98D4-573319285BF5}"/>
              </a:ext>
            </a:extLst>
          </p:cNvPr>
          <p:cNvCxnSpPr/>
          <p:nvPr/>
        </p:nvCxnSpPr>
        <p:spPr>
          <a:xfrm>
            <a:off x="4592832" y="3348388"/>
            <a:ext cx="489905"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0" name="Connettore 2 9">
            <a:extLst>
              <a:ext uri="{FF2B5EF4-FFF2-40B4-BE49-F238E27FC236}">
                <a16:creationId xmlns:a16="http://schemas.microsoft.com/office/drawing/2014/main" id="{E410755D-BBCD-4F7D-A92D-72406B368A77}"/>
              </a:ext>
            </a:extLst>
          </p:cNvPr>
          <p:cNvCxnSpPr/>
          <p:nvPr/>
        </p:nvCxnSpPr>
        <p:spPr>
          <a:xfrm>
            <a:off x="4571999" y="2160496"/>
            <a:ext cx="489905"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1" name="Connettore 2 10">
            <a:extLst>
              <a:ext uri="{FF2B5EF4-FFF2-40B4-BE49-F238E27FC236}">
                <a16:creationId xmlns:a16="http://schemas.microsoft.com/office/drawing/2014/main" id="{4D70D5A3-662B-4B91-AF3C-6BFC30A3BBDC}"/>
              </a:ext>
            </a:extLst>
          </p:cNvPr>
          <p:cNvCxnSpPr/>
          <p:nvPr/>
        </p:nvCxnSpPr>
        <p:spPr>
          <a:xfrm>
            <a:off x="4601797" y="4357708"/>
            <a:ext cx="489905"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2" name="Rettangolo 11">
            <a:extLst>
              <a:ext uri="{FF2B5EF4-FFF2-40B4-BE49-F238E27FC236}">
                <a16:creationId xmlns:a16="http://schemas.microsoft.com/office/drawing/2014/main" id="{31B23DBA-E60C-4707-B61E-6F72C3A8E9DB}"/>
              </a:ext>
            </a:extLst>
          </p:cNvPr>
          <p:cNvSpPr/>
          <p:nvPr/>
        </p:nvSpPr>
        <p:spPr>
          <a:xfrm>
            <a:off x="5278384" y="4193685"/>
            <a:ext cx="3272118" cy="310919"/>
          </a:xfrm>
          <a:prstGeom prst="rect">
            <a:avLst/>
          </a:prstGeom>
        </p:spPr>
        <p:txBody>
          <a:bodyPr wrap="square">
            <a:spAutoFit/>
          </a:bodyPr>
          <a:lstStyle/>
          <a:p>
            <a:pPr algn="just">
              <a:lnSpc>
                <a:spcPct val="110000"/>
              </a:lnSpc>
              <a:spcBef>
                <a:spcPts val="600"/>
              </a:spcBef>
              <a:spcAft>
                <a:spcPts val="600"/>
              </a:spcAft>
            </a:pPr>
            <a:r>
              <a:rPr lang="it-IT" sz="1400" dirty="0">
                <a:solidFill>
                  <a:srgbClr val="1A1A1A"/>
                </a:solidFill>
                <a:latin typeface="Arial"/>
                <a:cs typeface="Arial"/>
              </a:rPr>
              <a:t>Obbligo di motivazione </a:t>
            </a:r>
            <a:endParaRPr lang="it-IT" sz="1400" b="1" dirty="0">
              <a:solidFill>
                <a:srgbClr val="1A1A1A"/>
              </a:solidFill>
              <a:latin typeface="Arial"/>
              <a:cs typeface="Arial"/>
            </a:endParaRPr>
          </a:p>
        </p:txBody>
      </p:sp>
      <p:sp>
        <p:nvSpPr>
          <p:cNvPr id="14" name="Freeform 112">
            <a:extLst>
              <a:ext uri="{FF2B5EF4-FFF2-40B4-BE49-F238E27FC236}">
                <a16:creationId xmlns:a16="http://schemas.microsoft.com/office/drawing/2014/main" id="{22BE9E96-09AB-44C0-B50C-1BCC9481AE7A}"/>
              </a:ext>
            </a:extLst>
          </p:cNvPr>
          <p:cNvSpPr>
            <a:spLocks noChangeAspect="1"/>
          </p:cNvSpPr>
          <p:nvPr/>
        </p:nvSpPr>
        <p:spPr bwMode="auto">
          <a:xfrm>
            <a:off x="1777840" y="5380525"/>
            <a:ext cx="364244" cy="558666"/>
          </a:xfrm>
          <a:custGeom>
            <a:avLst/>
            <a:gdLst>
              <a:gd name="T0" fmla="*/ 2147483647 w 3092"/>
              <a:gd name="T1" fmla="*/ 2147483647 h 4763"/>
              <a:gd name="T2" fmla="*/ 2147483647 w 3092"/>
              <a:gd name="T3" fmla="*/ 2147483647 h 4763"/>
              <a:gd name="T4" fmla="*/ 2147483647 w 3092"/>
              <a:gd name="T5" fmla="*/ 2147483647 h 4763"/>
              <a:gd name="T6" fmla="*/ 0 w 3092"/>
              <a:gd name="T7" fmla="*/ 2147483647 h 4763"/>
              <a:gd name="T8" fmla="*/ 2147483647 w 3092"/>
              <a:gd name="T9" fmla="*/ 2147483647 h 4763"/>
              <a:gd name="T10" fmla="*/ 2147483647 w 3092"/>
              <a:gd name="T11" fmla="*/ 2147483647 h 4763"/>
              <a:gd name="T12" fmla="*/ 2147483647 w 3092"/>
              <a:gd name="T13" fmla="*/ 0 h 4763"/>
              <a:gd name="T14" fmla="*/ 2147483647 w 3092"/>
              <a:gd name="T15" fmla="*/ 0 h 4763"/>
              <a:gd name="T16" fmla="*/ 2147483647 w 3092"/>
              <a:gd name="T17" fmla="*/ 2147483647 h 4763"/>
              <a:gd name="T18" fmla="*/ 2147483647 w 3092"/>
              <a:gd name="T19" fmla="*/ 2147483647 h 4763"/>
              <a:gd name="T20" fmla="*/ 2147483647 w 3092"/>
              <a:gd name="T21" fmla="*/ 2147483647 h 4763"/>
              <a:gd name="T22" fmla="*/ 2147483647 w 3092"/>
              <a:gd name="T23" fmla="*/ 2147483647 h 4763"/>
              <a:gd name="T24" fmla="*/ 2147483647 w 3092"/>
              <a:gd name="T25" fmla="*/ 2147483647 h 4763"/>
              <a:gd name="T26" fmla="*/ 2147483647 w 3092"/>
              <a:gd name="T27" fmla="*/ 2147483647 h 4763"/>
              <a:gd name="T28" fmla="*/ 2147483647 w 3092"/>
              <a:gd name="T29" fmla="*/ 2147483647 h 4763"/>
              <a:gd name="T30" fmla="*/ 2147483647 w 3092"/>
              <a:gd name="T31" fmla="*/ 0 h 4763"/>
              <a:gd name="T32" fmla="*/ 2147483647 w 3092"/>
              <a:gd name="T33" fmla="*/ 0 h 4763"/>
              <a:gd name="T34" fmla="*/ 2147483647 w 3092"/>
              <a:gd name="T35" fmla="*/ 2147483647 h 47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2"/>
              <a:gd name="T55" fmla="*/ 0 h 4763"/>
              <a:gd name="T56" fmla="*/ 3092 w 3092"/>
              <a:gd name="T57" fmla="*/ 4763 h 47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2" h="4763">
                <a:moveTo>
                  <a:pt x="1700" y="1760"/>
                </a:moveTo>
                <a:lnTo>
                  <a:pt x="3092" y="1760"/>
                </a:lnTo>
                <a:lnTo>
                  <a:pt x="121" y="4763"/>
                </a:lnTo>
                <a:lnTo>
                  <a:pt x="0" y="4689"/>
                </a:lnTo>
                <a:lnTo>
                  <a:pt x="863" y="2859"/>
                </a:lnTo>
                <a:lnTo>
                  <a:pt x="11" y="2859"/>
                </a:lnTo>
                <a:lnTo>
                  <a:pt x="992" y="0"/>
                </a:lnTo>
                <a:lnTo>
                  <a:pt x="1192" y="0"/>
                </a:lnTo>
                <a:lnTo>
                  <a:pt x="282" y="2666"/>
                </a:lnTo>
                <a:lnTo>
                  <a:pt x="1168" y="2666"/>
                </a:lnTo>
                <a:lnTo>
                  <a:pt x="353" y="4393"/>
                </a:lnTo>
                <a:lnTo>
                  <a:pt x="2861" y="1857"/>
                </a:lnTo>
                <a:lnTo>
                  <a:pt x="1523" y="1857"/>
                </a:lnTo>
                <a:lnTo>
                  <a:pt x="2665" y="97"/>
                </a:lnTo>
                <a:lnTo>
                  <a:pt x="1362" y="97"/>
                </a:lnTo>
                <a:lnTo>
                  <a:pt x="1395" y="0"/>
                </a:lnTo>
                <a:lnTo>
                  <a:pt x="2842" y="0"/>
                </a:lnTo>
                <a:lnTo>
                  <a:pt x="1700" y="1760"/>
                </a:lnTo>
                <a:close/>
              </a:path>
            </a:pathLst>
          </a:custGeom>
          <a:solidFill>
            <a:schemeClr val="accent3"/>
          </a:solidFill>
          <a:ln w="9525">
            <a:noFill/>
            <a:round/>
            <a:headEnd/>
            <a:tailEnd/>
          </a:ln>
        </p:spPr>
        <p:txBody>
          <a:bodyPr/>
          <a:lstStyle/>
          <a:p>
            <a:endParaRPr lang="de-DE"/>
          </a:p>
        </p:txBody>
      </p:sp>
      <p:sp>
        <p:nvSpPr>
          <p:cNvPr id="13" name="Segnaposto numero diapositiva 4">
            <a:extLst>
              <a:ext uri="{FF2B5EF4-FFF2-40B4-BE49-F238E27FC236}">
                <a16:creationId xmlns:a16="http://schemas.microsoft.com/office/drawing/2014/main" id="{0E88D008-F25E-4A7E-8EA0-E7D9FF6922A8}"/>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8</a:t>
            </a:fld>
            <a:endParaRPr lang="en-US" dirty="0"/>
          </a:p>
        </p:txBody>
      </p:sp>
    </p:spTree>
    <p:extLst>
      <p:ext uri="{BB962C8B-B14F-4D97-AF65-F5344CB8AC3E}">
        <p14:creationId xmlns:p14="http://schemas.microsoft.com/office/powerpoint/2010/main" val="233910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ART 4 – </a:t>
            </a:r>
            <a:r>
              <a:rPr lang="it-IT" sz="2800" dirty="0"/>
              <a:t> Metodi per la determinazioni dei prezzi di trasferimento (2/2)</a:t>
            </a:r>
          </a:p>
        </p:txBody>
      </p:sp>
      <p:sp>
        <p:nvSpPr>
          <p:cNvPr id="5" name="CasellaDiTesto 4">
            <a:extLst>
              <a:ext uri="{FF2B5EF4-FFF2-40B4-BE49-F238E27FC236}">
                <a16:creationId xmlns:a16="http://schemas.microsoft.com/office/drawing/2014/main" id="{B1311737-90B4-427E-8F22-C7DE8542D174}"/>
              </a:ext>
            </a:extLst>
          </p:cNvPr>
          <p:cNvSpPr txBox="1"/>
          <p:nvPr/>
        </p:nvSpPr>
        <p:spPr>
          <a:xfrm>
            <a:off x="5101713" y="2828271"/>
            <a:ext cx="3729317" cy="9828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65113" lvl="1" algn="ctr">
              <a:lnSpc>
                <a:spcPct val="110000"/>
              </a:lnSpc>
              <a:spcBef>
                <a:spcPts val="1200"/>
              </a:spcBef>
              <a:spcAft>
                <a:spcPts val="1200"/>
              </a:spcAft>
            </a:pPr>
            <a:r>
              <a:rPr lang="it-IT" b="1" dirty="0">
                <a:solidFill>
                  <a:schemeClr val="tx1"/>
                </a:solidFill>
                <a:latin typeface="Arial"/>
                <a:cs typeface="Arial"/>
              </a:rPr>
              <a:t>Applicazione del metodo più appropriato in base alle circostanze</a:t>
            </a:r>
          </a:p>
        </p:txBody>
      </p:sp>
      <p:sp>
        <p:nvSpPr>
          <p:cNvPr id="7" name="TextBox 2">
            <a:extLst>
              <a:ext uri="{FF2B5EF4-FFF2-40B4-BE49-F238E27FC236}">
                <a16:creationId xmlns:a16="http://schemas.microsoft.com/office/drawing/2014/main" id="{609E268F-C2F4-4E1E-B71E-999BB7415CF6}"/>
              </a:ext>
            </a:extLst>
          </p:cNvPr>
          <p:cNvSpPr txBox="1"/>
          <p:nvPr/>
        </p:nvSpPr>
        <p:spPr>
          <a:xfrm>
            <a:off x="430307" y="1600425"/>
            <a:ext cx="4141694" cy="4481291"/>
          </a:xfrm>
          <a:prstGeom prst="rect">
            <a:avLst/>
          </a:prstGeom>
          <a:noFill/>
        </p:spPr>
        <p:txBody>
          <a:bodyPr wrap="square" rtlCol="0">
            <a:spAutoFit/>
          </a:bodyPr>
          <a:lstStyle/>
          <a:p>
            <a:pPr algn="just">
              <a:lnSpc>
                <a:spcPct val="110000"/>
              </a:lnSpc>
              <a:spcBef>
                <a:spcPts val="600"/>
              </a:spcBef>
              <a:spcAft>
                <a:spcPts val="600"/>
              </a:spcAft>
            </a:pPr>
            <a:r>
              <a:rPr lang="en-US" sz="1400" b="1" dirty="0">
                <a:solidFill>
                  <a:srgbClr val="1A1A1A"/>
                </a:solidFill>
                <a:latin typeface="Arial" panose="020B0604020202020204" pitchFamily="34" charset="0"/>
                <a:cs typeface="Arial" panose="020B0604020202020204" pitchFamily="34" charset="0"/>
              </a:rPr>
              <a:t>CRITERI DA SEGUIRE</a:t>
            </a:r>
          </a:p>
          <a:p>
            <a:pPr marL="342900" indent="-342900" algn="just">
              <a:lnSpc>
                <a:spcPct val="110000"/>
              </a:lnSpc>
              <a:spcBef>
                <a:spcPts val="600"/>
              </a:spcBef>
              <a:spcAft>
                <a:spcPts val="600"/>
              </a:spcAft>
              <a:buBlip>
                <a:blip r:embed="rId2"/>
              </a:buBlip>
            </a:pPr>
            <a:r>
              <a:rPr lang="it-IT" sz="1400" b="1" dirty="0">
                <a:solidFill>
                  <a:srgbClr val="1A1A1A"/>
                </a:solidFill>
                <a:latin typeface="Arial"/>
                <a:cs typeface="Arial"/>
              </a:rPr>
              <a:t>I punti di forza e di debolezza </a:t>
            </a:r>
            <a:r>
              <a:rPr lang="it-IT" sz="1400" dirty="0">
                <a:solidFill>
                  <a:srgbClr val="1A1A1A"/>
                </a:solidFill>
                <a:latin typeface="Arial"/>
                <a:cs typeface="Arial"/>
              </a:rPr>
              <a:t>di ciascun metodo</a:t>
            </a:r>
          </a:p>
          <a:p>
            <a:pPr marL="342900" indent="-342900" algn="just">
              <a:lnSpc>
                <a:spcPct val="110000"/>
              </a:lnSpc>
              <a:spcBef>
                <a:spcPts val="600"/>
              </a:spcBef>
              <a:spcAft>
                <a:spcPts val="600"/>
              </a:spcAft>
              <a:buBlip>
                <a:blip r:embed="rId2"/>
              </a:buBlip>
            </a:pPr>
            <a:r>
              <a:rPr lang="it-IT" sz="1400" dirty="0">
                <a:solidFill>
                  <a:srgbClr val="1A1A1A"/>
                </a:solidFill>
                <a:latin typeface="Arial"/>
                <a:cs typeface="Arial"/>
              </a:rPr>
              <a:t>l’adeguatezza del metodo in considerazione della </a:t>
            </a:r>
            <a:r>
              <a:rPr lang="it-IT" sz="1400" b="1" dirty="0">
                <a:solidFill>
                  <a:srgbClr val="1A1A1A"/>
                </a:solidFill>
                <a:latin typeface="Arial"/>
                <a:cs typeface="Arial"/>
              </a:rPr>
              <a:t>natura e delle caratteristiche dell’operazione controllata </a:t>
            </a:r>
            <a:r>
              <a:rPr lang="it-IT" sz="1400" dirty="0">
                <a:solidFill>
                  <a:srgbClr val="1A1A1A"/>
                </a:solidFill>
                <a:latin typeface="Arial"/>
                <a:cs typeface="Arial"/>
              </a:rPr>
              <a:t>come desunte dall’analisi funzionale e tenendo conto dei beni utilizzati e dei rischi assunti dalle parti della transazione</a:t>
            </a:r>
          </a:p>
          <a:p>
            <a:pPr marL="342900" indent="-342900" algn="just">
              <a:lnSpc>
                <a:spcPct val="110000"/>
              </a:lnSpc>
              <a:spcBef>
                <a:spcPts val="600"/>
              </a:spcBef>
              <a:spcAft>
                <a:spcPts val="600"/>
              </a:spcAft>
              <a:buBlip>
                <a:blip r:embed="rId2"/>
              </a:buBlip>
            </a:pPr>
            <a:r>
              <a:rPr lang="it-IT" sz="1400" dirty="0">
                <a:solidFill>
                  <a:srgbClr val="1A1A1A"/>
                </a:solidFill>
                <a:latin typeface="Arial"/>
                <a:cs typeface="Arial"/>
              </a:rPr>
              <a:t>la disponibilità di </a:t>
            </a:r>
            <a:r>
              <a:rPr lang="it-IT" sz="1400" b="1" dirty="0">
                <a:solidFill>
                  <a:srgbClr val="1A1A1A"/>
                </a:solidFill>
                <a:latin typeface="Arial"/>
                <a:cs typeface="Arial"/>
              </a:rPr>
              <a:t>informazioni affidabili</a:t>
            </a:r>
          </a:p>
          <a:p>
            <a:pPr marL="342900" indent="-342900" algn="just">
              <a:lnSpc>
                <a:spcPct val="110000"/>
              </a:lnSpc>
              <a:spcBef>
                <a:spcPts val="600"/>
              </a:spcBef>
              <a:spcAft>
                <a:spcPts val="600"/>
              </a:spcAft>
              <a:buBlip>
                <a:blip r:embed="rId2"/>
              </a:buBlip>
            </a:pPr>
            <a:r>
              <a:rPr lang="it-IT" sz="1400" dirty="0">
                <a:solidFill>
                  <a:srgbClr val="1A1A1A"/>
                </a:solidFill>
                <a:latin typeface="Arial"/>
                <a:cs typeface="Arial"/>
              </a:rPr>
              <a:t>il </a:t>
            </a:r>
            <a:r>
              <a:rPr lang="it-IT" sz="1400" b="1" dirty="0">
                <a:solidFill>
                  <a:srgbClr val="1A1A1A"/>
                </a:solidFill>
                <a:latin typeface="Arial"/>
                <a:cs typeface="Arial"/>
              </a:rPr>
              <a:t>grado di comparabilità </a:t>
            </a:r>
            <a:r>
              <a:rPr lang="it-IT" sz="1400" dirty="0">
                <a:solidFill>
                  <a:srgbClr val="1A1A1A"/>
                </a:solidFill>
                <a:latin typeface="Arial"/>
                <a:cs typeface="Arial"/>
              </a:rPr>
              <a:t>tra l'operazione tra imprese associate e quelle tra parti indipendenti, considerando anche l'affidabilità di </a:t>
            </a:r>
            <a:r>
              <a:rPr lang="it-IT" sz="1400" b="1" dirty="0">
                <a:solidFill>
                  <a:srgbClr val="1A1A1A"/>
                </a:solidFill>
                <a:latin typeface="Arial"/>
                <a:cs typeface="Arial"/>
              </a:rPr>
              <a:t>eventuali rettifiche di comparabilità </a:t>
            </a:r>
            <a:r>
              <a:rPr lang="it-IT" sz="1400" dirty="0">
                <a:solidFill>
                  <a:srgbClr val="1A1A1A"/>
                </a:solidFill>
                <a:latin typeface="Arial"/>
                <a:cs typeface="Arial"/>
              </a:rPr>
              <a:t>necessarie per eliminare gli effetti di eventuali differenze</a:t>
            </a:r>
            <a:endParaRPr lang="it-IT" sz="1600" b="1" dirty="0">
              <a:solidFill>
                <a:srgbClr val="1A1A1A"/>
              </a:solidFill>
              <a:latin typeface="Arial"/>
              <a:cs typeface="Arial"/>
            </a:endParaRPr>
          </a:p>
        </p:txBody>
      </p:sp>
      <p:pic>
        <p:nvPicPr>
          <p:cNvPr id="9" name="Picture 2" descr="C:\Users\bastian.k\Desktop\lupe.png">
            <a:extLst>
              <a:ext uri="{FF2B5EF4-FFF2-40B4-BE49-F238E27FC236}">
                <a16:creationId xmlns:a16="http://schemas.microsoft.com/office/drawing/2014/main" id="{53ED5318-AB92-4DCB-AD01-32EE5350B11C}"/>
              </a:ext>
            </a:extLst>
          </p:cNvPr>
          <p:cNvPicPr>
            <a:picLocks noChangeAspect="1" noChangeArrowheads="1"/>
          </p:cNvPicPr>
          <p:nvPr/>
        </p:nvPicPr>
        <p:blipFill>
          <a:blip r:embed="rId3" cstate="print"/>
          <a:srcRect/>
          <a:stretch>
            <a:fillRect/>
          </a:stretch>
        </p:blipFill>
        <p:spPr bwMode="gray">
          <a:xfrm rot="20330796" flipH="1">
            <a:off x="4978764" y="2562959"/>
            <a:ext cx="818918" cy="530623"/>
          </a:xfrm>
          <a:prstGeom prst="rect">
            <a:avLst/>
          </a:prstGeom>
          <a:noFill/>
          <a:effectLst/>
        </p:spPr>
      </p:pic>
      <p:sp>
        <p:nvSpPr>
          <p:cNvPr id="8" name="Segnaposto numero diapositiva 4">
            <a:extLst>
              <a:ext uri="{FF2B5EF4-FFF2-40B4-BE49-F238E27FC236}">
                <a16:creationId xmlns:a16="http://schemas.microsoft.com/office/drawing/2014/main" id="{8DBC3D29-2CA9-4CB2-A538-33443965BC10}"/>
              </a:ext>
            </a:extLst>
          </p:cNvPr>
          <p:cNvSpPr txBox="1">
            <a:spLocks/>
          </p:cNvSpPr>
          <p:nvPr/>
        </p:nvSpPr>
        <p:spPr>
          <a:xfrm>
            <a:off x="6787616"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9</a:t>
            </a:fld>
            <a:endParaRPr lang="en-US" dirty="0"/>
          </a:p>
        </p:txBody>
      </p:sp>
    </p:spTree>
    <p:extLst>
      <p:ext uri="{BB962C8B-B14F-4D97-AF65-F5344CB8AC3E}">
        <p14:creationId xmlns:p14="http://schemas.microsoft.com/office/powerpoint/2010/main" val="196296230"/>
      </p:ext>
    </p:extLst>
  </p:cSld>
  <p:clrMapOvr>
    <a:masterClrMapping/>
  </p:clrMapOvr>
</p:sld>
</file>

<file path=ppt/theme/theme1.xml><?xml version="1.0" encoding="utf-8"?>
<a:theme xmlns:a="http://schemas.openxmlformats.org/drawingml/2006/main" name="Office Theme">
  <a:themeElements>
    <a:clrScheme name="TAXAND NEW">
      <a:dk1>
        <a:srgbClr val="1A1A1A"/>
      </a:dk1>
      <a:lt1>
        <a:sysClr val="window" lastClr="FFFFFF"/>
      </a:lt1>
      <a:dk2>
        <a:srgbClr val="1A1A1A"/>
      </a:dk2>
      <a:lt2>
        <a:srgbClr val="CDCDCD"/>
      </a:lt2>
      <a:accent1>
        <a:srgbClr val="0089BC"/>
      </a:accent1>
      <a:accent2>
        <a:srgbClr val="D03D49"/>
      </a:accent2>
      <a:accent3>
        <a:srgbClr val="FCBE00"/>
      </a:accent3>
      <a:accent4>
        <a:srgbClr val="D6D300"/>
      </a:accent4>
      <a:accent5>
        <a:srgbClr val="4F7F9C"/>
      </a:accent5>
      <a:accent6>
        <a:srgbClr val="A4B26D"/>
      </a:accent6>
      <a:hlink>
        <a:srgbClr val="5C3E75"/>
      </a:hlink>
      <a:folHlink>
        <a:srgbClr val="CEB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TAXAND NEW">
      <a:dk1>
        <a:srgbClr val="1A1A1A"/>
      </a:dk1>
      <a:lt1>
        <a:sysClr val="window" lastClr="FFFFFF"/>
      </a:lt1>
      <a:dk2>
        <a:srgbClr val="1A1A1A"/>
      </a:dk2>
      <a:lt2>
        <a:srgbClr val="CDCDCD"/>
      </a:lt2>
      <a:accent1>
        <a:srgbClr val="0089BC"/>
      </a:accent1>
      <a:accent2>
        <a:srgbClr val="D03D49"/>
      </a:accent2>
      <a:accent3>
        <a:srgbClr val="FCBE00"/>
      </a:accent3>
      <a:accent4>
        <a:srgbClr val="D6D300"/>
      </a:accent4>
      <a:accent5>
        <a:srgbClr val="4F7F9C"/>
      </a:accent5>
      <a:accent6>
        <a:srgbClr val="A4B26D"/>
      </a:accent6>
      <a:hlink>
        <a:srgbClr val="5C3E75"/>
      </a:hlink>
      <a:folHlink>
        <a:srgbClr val="CEB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AXAND NEW">
    <a:dk1>
      <a:srgbClr val="1A1A1A"/>
    </a:dk1>
    <a:lt1>
      <a:sysClr val="window" lastClr="FFFFFF"/>
    </a:lt1>
    <a:dk2>
      <a:srgbClr val="1A1A1A"/>
    </a:dk2>
    <a:lt2>
      <a:srgbClr val="CDCDCD"/>
    </a:lt2>
    <a:accent1>
      <a:srgbClr val="0089BC"/>
    </a:accent1>
    <a:accent2>
      <a:srgbClr val="D03D49"/>
    </a:accent2>
    <a:accent3>
      <a:srgbClr val="FCBE00"/>
    </a:accent3>
    <a:accent4>
      <a:srgbClr val="D6D300"/>
    </a:accent4>
    <a:accent5>
      <a:srgbClr val="4F7F9C"/>
    </a:accent5>
    <a:accent6>
      <a:srgbClr val="A4B26D"/>
    </a:accent6>
    <a:hlink>
      <a:srgbClr val="5C3E75"/>
    </a:hlink>
    <a:folHlink>
      <a:srgbClr val="CEB1BD"/>
    </a:folHlink>
  </a:clrScheme>
</a:themeOverride>
</file>

<file path=docProps/app.xml><?xml version="1.0" encoding="utf-8"?>
<Properties xmlns="http://schemas.openxmlformats.org/officeDocument/2006/extended-properties" xmlns:vt="http://schemas.openxmlformats.org/officeDocument/2006/docPropsVTypes">
  <TotalTime>4617</TotalTime>
  <Words>1656</Words>
  <Application>Microsoft Office PowerPoint</Application>
  <PresentationFormat>Presentazione su schermo (4:3)</PresentationFormat>
  <Paragraphs>152</Paragraphs>
  <Slides>16</Slides>
  <Notes>1</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16</vt:i4>
      </vt:variant>
    </vt:vector>
  </HeadingPairs>
  <TitlesOfParts>
    <vt:vector size="22" baseType="lpstr">
      <vt:lpstr>Arial</vt:lpstr>
      <vt:lpstr>Calibri</vt:lpstr>
      <vt:lpstr>Times New Roman</vt:lpstr>
      <vt:lpstr>Wingdings</vt:lpstr>
      <vt:lpstr>Office Theme</vt:lpstr>
      <vt:lpstr>1_Office Theme</vt:lpstr>
      <vt:lpstr>le linee guida italiane in materia di prezzi di trasferimento:  il decreto ministeriale </vt:lpstr>
      <vt:lpstr>Agenda</vt:lpstr>
      <vt:lpstr>Decreto ministeriale - Timeline</vt:lpstr>
      <vt:lpstr>Presentazione standard di PowerPoint</vt:lpstr>
      <vt:lpstr>Presentazione standard di PowerPoint</vt:lpstr>
      <vt:lpstr>ART 2 – Definizioni (2/2)</vt:lpstr>
      <vt:lpstr>ART 3 – Nozione di comparabilità</vt:lpstr>
      <vt:lpstr>ART 4 – Metodi per la determinazioni dei prezzi di trasferimento (1/2)</vt:lpstr>
      <vt:lpstr>ART 4 –  Metodi per la determinazioni dei prezzi di trasferimento (2/2)</vt:lpstr>
      <vt:lpstr>ART 5 –  Aggregazione delle Operazioni</vt:lpstr>
      <vt:lpstr>ART 6 – Intervallo di valori</vt:lpstr>
      <vt:lpstr>ART 7 –  Servizi a basso valore aggiunto</vt:lpstr>
      <vt:lpstr>ART 8 –  Documentazione</vt:lpstr>
      <vt:lpstr>ART 9 –  Ulteriori disposizioni applicative</vt:lpstr>
      <vt:lpstr>CONCLUSIONI</vt:lpstr>
      <vt:lpstr>ABOUT TAXAND</vt:lpstr>
    </vt:vector>
  </TitlesOfParts>
  <Company>Dynamic Pear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Abram</dc:creator>
  <cp:lastModifiedBy>Sara Civardi</cp:lastModifiedBy>
  <cp:revision>167</cp:revision>
  <cp:lastPrinted>2018-07-05T15:56:07Z</cp:lastPrinted>
  <dcterms:created xsi:type="dcterms:W3CDTF">2017-01-10T13:34:19Z</dcterms:created>
  <dcterms:modified xsi:type="dcterms:W3CDTF">2018-10-09T15:40:43Z</dcterms:modified>
</cp:coreProperties>
</file>