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75" r:id="rId2"/>
    <p:sldMasterId id="2147483663" r:id="rId3"/>
  </p:sldMasterIdLst>
  <p:notesMasterIdLst>
    <p:notesMasterId r:id="rId11"/>
  </p:notesMasterIdLst>
  <p:handoutMasterIdLst>
    <p:handoutMasterId r:id="rId12"/>
  </p:handoutMasterIdLst>
  <p:sldIdLst>
    <p:sldId id="259" r:id="rId4"/>
    <p:sldId id="291" r:id="rId5"/>
    <p:sldId id="294" r:id="rId6"/>
    <p:sldId id="317" r:id="rId7"/>
    <p:sldId id="318" r:id="rId8"/>
    <p:sldId id="319" r:id="rId9"/>
    <p:sldId id="285" r:id="rId10"/>
  </p:sldIdLst>
  <p:sldSz cx="9906000" cy="6858000" type="A4"/>
  <p:notesSz cx="6742113" cy="987266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58">
          <p15:clr>
            <a:srgbClr val="A4A3A4"/>
          </p15:clr>
        </p15:guide>
        <p15:guide id="2" orient="horz" pos="1002">
          <p15:clr>
            <a:srgbClr val="A4A3A4"/>
          </p15:clr>
        </p15:guide>
        <p15:guide id="3" orient="horz" pos="2161">
          <p15:clr>
            <a:srgbClr val="A4A3A4"/>
          </p15:clr>
        </p15:guide>
        <p15:guide id="4" pos="299">
          <p15:clr>
            <a:srgbClr val="A4A3A4"/>
          </p15:clr>
        </p15:guide>
        <p15:guide id="5" pos="5932">
          <p15:clr>
            <a:srgbClr val="A4A3A4"/>
          </p15:clr>
        </p15:guide>
        <p15:guide id="6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89"/>
    <a:srgbClr val="969696"/>
    <a:srgbClr val="666666"/>
    <a:srgbClr val="4B4B4B"/>
    <a:srgbClr val="A3A3A3"/>
    <a:srgbClr val="52ACC5"/>
    <a:srgbClr val="98C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29" autoAdjust="0"/>
  </p:normalViewPr>
  <p:slideViewPr>
    <p:cSldViewPr>
      <p:cViewPr varScale="1">
        <p:scale>
          <a:sx n="97" d="100"/>
          <a:sy n="97" d="100"/>
        </p:scale>
        <p:origin x="96" y="132"/>
      </p:cViewPr>
      <p:guideLst>
        <p:guide orient="horz" pos="3858"/>
        <p:guide orient="horz" pos="1002"/>
        <p:guide orient="horz" pos="2161"/>
        <p:guide pos="299"/>
        <p:guide pos="5932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21582" cy="49363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18971" y="2"/>
            <a:ext cx="2921582" cy="49363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25014571-1CAC-4A7D-9299-5BAAD6867DAE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377318"/>
            <a:ext cx="2921582" cy="493633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18971" y="9377318"/>
            <a:ext cx="2921582" cy="493633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A5032B13-14AD-4BAC-B9BA-E517B51286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416656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21582" cy="49363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18971" y="2"/>
            <a:ext cx="2921582" cy="49363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12409459-9654-46D2-A64B-A6211EA784DD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39775"/>
            <a:ext cx="534828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377318"/>
            <a:ext cx="2921582" cy="493633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18971" y="9377318"/>
            <a:ext cx="2921582" cy="493633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00A5047E-ECFD-46F3-A8DB-CB3B4E816E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353097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300E-91B1-3245-B516-37DFA55BC04A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519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7906A3-28ED-4481-AD66-1CDDD0E969DB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B84B-A6B9-4563-8816-1FF7E341B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807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7906A3-28ED-4481-AD66-1CDDD0E969DB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B84B-A6B9-4563-8816-1FF7E341B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8948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7906A3-28ED-4481-AD66-1CDDD0E969DB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B84B-A6B9-4563-8816-1FF7E341B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9010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7906A3-28ED-4481-AD66-1CDDD0E969DB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B84B-A6B9-4563-8816-1FF7E341B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6126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7906A3-28ED-4481-AD66-1CDDD0E969DB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B84B-A6B9-4563-8816-1FF7E341B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2646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7906A3-28ED-4481-AD66-1CDDD0E969DB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B84B-A6B9-4563-8816-1FF7E341B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444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7906A3-28ED-4481-AD66-1CDDD0E969DB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B84B-A6B9-4563-8816-1FF7E341B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287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7906A3-28ED-4481-AD66-1CDDD0E969DB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B84B-A6B9-4563-8816-1FF7E341B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4674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7906A3-28ED-4481-AD66-1CDDD0E969DB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B84B-A6B9-4563-8816-1FF7E341B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08683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7906A3-28ED-4481-AD66-1CDDD0E969DB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B84B-A6B9-4563-8816-1FF7E341B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2035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300E-91B1-3245-B516-37DFA55BC0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043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7906A3-28ED-4481-AD66-1CDDD0E969DB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B84B-A6B9-4563-8816-1FF7E341B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2645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114606" y="6387678"/>
            <a:ext cx="497260" cy="268139"/>
          </a:xfrm>
          <a:prstGeom prst="rect">
            <a:avLst/>
          </a:prstGeom>
          <a:noFill/>
        </p:spPr>
        <p:txBody>
          <a:bodyPr/>
          <a:lstStyle>
            <a:lvl1pPr algn="ctr">
              <a:defRPr>
                <a:solidFill>
                  <a:srgbClr val="969696"/>
                </a:solidFill>
              </a:defRPr>
            </a:lvl1pPr>
          </a:lstStyle>
          <a:p>
            <a:fld id="{A17B4543-05D1-434E-8E60-5C2E75A6738E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100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A17B4543-05D1-434E-8E60-5C2E75A673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6573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A17B4543-05D1-434E-8E60-5C2E75A673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659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A17B4543-05D1-434E-8E60-5C2E75A673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8518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A17B4543-05D1-434E-8E60-5C2E75A673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476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A17B4543-05D1-434E-8E60-5C2E75A673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377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A17B4543-05D1-434E-8E60-5C2E75A673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147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A17B4543-05D1-434E-8E60-5C2E75A673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63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A17B4543-05D1-434E-8E60-5C2E75A673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649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300E-91B1-3245-B516-37DFA55BC0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850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A17B4543-05D1-434E-8E60-5C2E75A673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581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A17B4543-05D1-434E-8E60-5C2E75A673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8400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300E-91B1-3245-B516-37DFA55BC0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7534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300E-91B1-3245-B516-37DFA55BC04A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grafico 8"/>
          <p:cNvSpPr>
            <a:spLocks noGrp="1"/>
          </p:cNvSpPr>
          <p:nvPr>
            <p:ph type="chart" sz="quarter" idx="13"/>
          </p:nvPr>
        </p:nvSpPr>
        <p:spPr>
          <a:xfrm>
            <a:off x="4953000" y="1628800"/>
            <a:ext cx="4464050" cy="4464496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sull'icona per inserire un grafico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2353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300E-91B1-3245-B516-37DFA55BC0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750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300E-91B1-3245-B516-37DFA55BC0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573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1590674"/>
            <a:ext cx="9906000" cy="37664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88950" y="5367338"/>
            <a:ext cx="8928100" cy="757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300E-91B1-3245-B516-37DFA55BC04A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1"/>
          <p:cNvSpPr txBox="1">
            <a:spLocks/>
          </p:cNvSpPr>
          <p:nvPr userDrawn="1"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004489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561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88950" y="1590675"/>
            <a:ext cx="2952000" cy="18399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88950" y="5367338"/>
            <a:ext cx="8928100" cy="757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300E-91B1-3245-B516-37DFA55BC04A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1"/>
          <p:cNvSpPr txBox="1">
            <a:spLocks/>
          </p:cNvSpPr>
          <p:nvPr userDrawn="1"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004489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6" name="Segnaposto immagine 2"/>
          <p:cNvSpPr>
            <a:spLocks noGrp="1"/>
          </p:cNvSpPr>
          <p:nvPr>
            <p:ph type="pic" idx="13"/>
          </p:nvPr>
        </p:nvSpPr>
        <p:spPr>
          <a:xfrm>
            <a:off x="488950" y="3429000"/>
            <a:ext cx="2951882" cy="18399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9" name="Segnaposto immagine 2"/>
          <p:cNvSpPr>
            <a:spLocks noGrp="1"/>
          </p:cNvSpPr>
          <p:nvPr>
            <p:ph type="pic" idx="14"/>
          </p:nvPr>
        </p:nvSpPr>
        <p:spPr>
          <a:xfrm>
            <a:off x="3440832" y="1590675"/>
            <a:ext cx="2952296" cy="18399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10" name="Segnaposto immagine 2"/>
          <p:cNvSpPr>
            <a:spLocks noGrp="1"/>
          </p:cNvSpPr>
          <p:nvPr>
            <p:ph type="pic" idx="15"/>
          </p:nvPr>
        </p:nvSpPr>
        <p:spPr>
          <a:xfrm>
            <a:off x="3440832" y="3429000"/>
            <a:ext cx="2952296" cy="18399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11" name="Segnaposto immagine 2"/>
          <p:cNvSpPr>
            <a:spLocks noGrp="1"/>
          </p:cNvSpPr>
          <p:nvPr>
            <p:ph type="pic" idx="16"/>
          </p:nvPr>
        </p:nvSpPr>
        <p:spPr>
          <a:xfrm>
            <a:off x="6393160" y="1590675"/>
            <a:ext cx="2988223" cy="18399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12" name="Segnaposto immagine 2"/>
          <p:cNvSpPr>
            <a:spLocks noGrp="1"/>
          </p:cNvSpPr>
          <p:nvPr>
            <p:ph type="pic" idx="17"/>
          </p:nvPr>
        </p:nvSpPr>
        <p:spPr>
          <a:xfrm>
            <a:off x="6393160" y="3429000"/>
            <a:ext cx="2987998" cy="18399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2354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UI-ppt-19.png"/>
          <p:cNvPicPr>
            <a:picLocks noChangeAspect="1"/>
          </p:cNvPicPr>
          <p:nvPr/>
        </p:nvPicPr>
        <p:blipFill>
          <a:blip r:embed="rId11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  <a14:imgEffect>
                      <a14:colorTemperature colorTemp="16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9906000" cy="6858000"/>
          </a:xfrm>
          <a:prstGeom prst="rect">
            <a:avLst/>
          </a:prstGeom>
          <a:noFill/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70600" y="2276872"/>
            <a:ext cx="8946450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947944" y="6309320"/>
            <a:ext cx="466821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666666"/>
                </a:solidFill>
              </a:defRPr>
            </a:lvl1pPr>
          </a:lstStyle>
          <a:p>
            <a:fld id="{168B300E-91B1-3245-B516-37DFA55BC04A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3264" y="286936"/>
            <a:ext cx="2607528" cy="457704"/>
          </a:xfrm>
          <a:prstGeom prst="rect">
            <a:avLst/>
          </a:prstGeom>
        </p:spPr>
      </p:pic>
      <p:cxnSp>
        <p:nvCxnSpPr>
          <p:cNvPr id="5" name="Connettore 1 4"/>
          <p:cNvCxnSpPr>
            <a:endCxn id="6" idx="3"/>
          </p:cNvCxnSpPr>
          <p:nvPr/>
        </p:nvCxnSpPr>
        <p:spPr>
          <a:xfrm>
            <a:off x="473264" y="6491883"/>
            <a:ext cx="8941501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17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2" r:id="rId5"/>
    <p:sldLayoutId id="2147483654" r:id="rId6"/>
    <p:sldLayoutId id="2147483655" r:id="rId7"/>
    <p:sldLayoutId id="2147483657" r:id="rId8"/>
    <p:sldLayoutId id="2147483662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b="0" kern="1200">
          <a:solidFill>
            <a:srgbClr val="004489"/>
          </a:solidFill>
          <a:latin typeface="Century Gothic" panose="020B0502020202020204" pitchFamily="34" charset="0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666666"/>
          </a:solidFill>
          <a:latin typeface="Century Gothic" panose="020B0502020202020204" pitchFamily="34" charset="0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666666"/>
          </a:solidFill>
          <a:latin typeface="Century Gothic" panose="020B0502020202020204" pitchFamily="34" charset="0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666666"/>
          </a:solidFill>
          <a:latin typeface="Century Gothic" panose="020B0502020202020204" pitchFamily="34" charset="0"/>
          <a:ea typeface="+mn-ea"/>
          <a:cs typeface="Arial"/>
        </a:defRPr>
      </a:lvl3pPr>
      <a:lvl4pPr marL="0" indent="0" algn="r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rgbClr val="666666"/>
          </a:solidFill>
          <a:latin typeface="Century Gothic" panose="020B0502020202020204" pitchFamily="34" charset="0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rgbClr val="666666"/>
          </a:solidFill>
          <a:latin typeface="Century Gothic" panose="020B050202020202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5B84B-A6B9-4563-8816-1FF7E341B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59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UI-ppt-19.png"/>
          <p:cNvPicPr>
            <a:picLocks noChangeAspect="1"/>
          </p:cNvPicPr>
          <p:nvPr/>
        </p:nvPicPr>
        <p:blipFill>
          <a:blip r:embed="rId1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50000"/>
                    </a14:imgEffect>
                    <a14:imgEffect>
                      <a14:colorTemperature colorTemp="16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9906000" cy="6858000"/>
          </a:xfrm>
          <a:prstGeom prst="rect">
            <a:avLst/>
          </a:prstGeom>
          <a:noFill/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2792760" y="274638"/>
            <a:ext cx="661794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4663" y="1600200"/>
            <a:ext cx="89360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3028" y="338422"/>
            <a:ext cx="2093708" cy="367512"/>
          </a:xfrm>
          <a:prstGeom prst="rect">
            <a:avLst/>
          </a:prstGeom>
        </p:spPr>
      </p:pic>
      <p:cxnSp>
        <p:nvCxnSpPr>
          <p:cNvPr id="9" name="Connettore 1 8"/>
          <p:cNvCxnSpPr/>
          <p:nvPr/>
        </p:nvCxnSpPr>
        <p:spPr>
          <a:xfrm>
            <a:off x="2792760" y="718574"/>
            <a:ext cx="66242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094691" y="6423980"/>
            <a:ext cx="466821" cy="19877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A3A3A3"/>
                </a:solidFill>
                <a:latin typeface="Century Gothic" panose="020B0502020202020204" pitchFamily="34" charset="0"/>
              </a:defRPr>
            </a:lvl1pPr>
          </a:lstStyle>
          <a:p>
            <a:fld id="{168B300E-91B1-3245-B516-37DFA55BC04A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Connettore 1 10"/>
          <p:cNvCxnSpPr/>
          <p:nvPr/>
        </p:nvCxnSpPr>
        <p:spPr>
          <a:xfrm>
            <a:off x="2288704" y="6470588"/>
            <a:ext cx="6840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egnaposto piè di pagina 12"/>
          <p:cNvSpPr>
            <a:spLocks noGrp="1"/>
          </p:cNvSpPr>
          <p:nvPr>
            <p:ph type="ftr" sz="quarter" idx="3"/>
          </p:nvPr>
        </p:nvSpPr>
        <p:spPr>
          <a:xfrm>
            <a:off x="1224310" y="5085184"/>
            <a:ext cx="31369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4489"/>
                </a:solidFill>
                <a:latin typeface="Century Gothic" panose="020B0502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6" name="CasellaDiTesto 5"/>
          <p:cNvSpPr txBox="1"/>
          <p:nvPr userDrawn="1"/>
        </p:nvSpPr>
        <p:spPr>
          <a:xfrm>
            <a:off x="354013" y="6373311"/>
            <a:ext cx="1886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kern="1200" dirty="0" smtClean="0">
                <a:solidFill>
                  <a:srgbClr val="666666"/>
                </a:solidFill>
                <a:latin typeface="Century Gothic" panose="020B0502020202020204" pitchFamily="34" charset="0"/>
                <a:ea typeface="+mn-ea"/>
                <a:cs typeface="+mn-cs"/>
              </a:rPr>
              <a:t>Ufficio Studi Economici</a:t>
            </a:r>
            <a:endParaRPr lang="it-IT" sz="1200" i="1" kern="1200" dirty="0">
              <a:solidFill>
                <a:srgbClr val="666666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005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rgbClr val="004489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666666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666666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666666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666666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666666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.bella@ui.torino.it" TargetMode="External"/><Relationship Id="rId2" Type="http://schemas.openxmlformats.org/officeDocument/2006/relationships/hyperlink" Target="mailto:economico@ui.torino.i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04528" y="2780928"/>
            <a:ext cx="8420100" cy="1872208"/>
          </a:xfrm>
        </p:spPr>
        <p:txBody>
          <a:bodyPr>
            <a:normAutofit fontScale="90000"/>
          </a:bodyPr>
          <a:lstStyle/>
          <a:p>
            <a:r>
              <a:rPr lang="it-IT" sz="49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La finanza nell’Industria 4.0 e le misure agevolative a sostegno delle operazioni di investimento</a:t>
            </a:r>
            <a:r>
              <a:rPr lang="it-IT" sz="4900" dirty="0">
                <a:latin typeface="+mj-lt"/>
              </a:rPr>
              <a:t/>
            </a:r>
            <a:br>
              <a:rPr lang="it-IT" sz="4900" dirty="0">
                <a:latin typeface="+mj-lt"/>
              </a:rPr>
            </a:br>
            <a:r>
              <a:rPr lang="it-IT" sz="2200" b="1" dirty="0" smtClean="0"/>
              <a:t/>
            </a:r>
            <a:br>
              <a:rPr lang="it-IT" sz="2200" b="1" dirty="0" smtClean="0"/>
            </a:br>
            <a:r>
              <a:rPr lang="it-IT" b="1" dirty="0"/>
              <a:t/>
            </a:r>
            <a:br>
              <a:rPr lang="it-IT" b="1" dirty="0"/>
            </a:b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72480" y="5437673"/>
            <a:ext cx="6624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+mj-lt"/>
              </a:rPr>
              <a:t>Torino, </a:t>
            </a:r>
            <a:r>
              <a:rPr lang="it-IT" sz="2000" dirty="0">
                <a:latin typeface="+mj-lt"/>
              </a:rPr>
              <a:t>9</a:t>
            </a:r>
            <a:r>
              <a:rPr lang="it-IT" sz="2000" dirty="0" smtClean="0">
                <a:latin typeface="+mj-lt"/>
              </a:rPr>
              <a:t> Novembre 2017</a:t>
            </a:r>
          </a:p>
          <a:p>
            <a:endParaRPr lang="it-IT" sz="2000" dirty="0" smtClean="0">
              <a:latin typeface="+mj-lt"/>
            </a:endParaRPr>
          </a:p>
          <a:p>
            <a:r>
              <a:rPr lang="it-IT" sz="2000" dirty="0" smtClean="0">
                <a:latin typeface="+mj-lt"/>
              </a:rPr>
              <a:t>Dr. Giancarlo Somà – </a:t>
            </a:r>
            <a:r>
              <a:rPr lang="it-IT" sz="2000" dirty="0" smtClean="0">
                <a:latin typeface="+mj-lt"/>
              </a:rPr>
              <a:t>Responsabile Ufficio </a:t>
            </a:r>
            <a:r>
              <a:rPr lang="it-IT" sz="2000" dirty="0" smtClean="0">
                <a:latin typeface="+mj-lt"/>
              </a:rPr>
              <a:t>Economico</a:t>
            </a:r>
            <a:endParaRPr lang="it-IT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8068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16496" y="2204864"/>
            <a:ext cx="907300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Sostegno concreto agli investimenti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Nuova Sabatini - Contributo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economico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Fondo Rotativo - Finanziamento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a tasso 0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ü"/>
            </a:pPr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Rivolto alle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Piccole e Medie Imprese.</a:t>
            </a:r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Di carattere Nazionale (Nuova Sabatini) e Regionale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(Fondo Rotativo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  <a:p>
            <a:endParaRPr lang="it-IT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272480" y="980728"/>
            <a:ext cx="5924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solidFill>
                  <a:schemeClr val="accent1">
                    <a:lumMod val="75000"/>
                  </a:schemeClr>
                </a:solidFill>
              </a:rPr>
              <a:t>Strumenti di Finanza Agevolata</a:t>
            </a:r>
            <a:endParaRPr lang="it-IT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50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903410" y="188640"/>
            <a:ext cx="3802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416496" y="836712"/>
            <a:ext cx="8928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it-IT" sz="2000" dirty="0">
              <a:latin typeface="Century Gothic" panose="020B0502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60512" y="1521360"/>
            <a:ext cx="828092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Risorsa a carattere Nazionale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Contributo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pari all’ammontare complessivo degli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interessi calcolati  convenzionalmente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ad un tasso pari a: 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 2,75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% per gli investimenti ordinari; 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3,575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% per gli investimenti in tecnologie digitali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(Industria 4.0);</a:t>
            </a:r>
          </a:p>
          <a:p>
            <a:pPr lvl="1">
              <a:lnSpc>
                <a:spcPct val="150000"/>
              </a:lnSpc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su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un finanziamento della durata di 5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anni</a:t>
            </a:r>
            <a:r>
              <a:rPr lang="it-IT" sz="2000" dirty="0" smtClean="0"/>
              <a:t>. </a:t>
            </a:r>
          </a:p>
          <a:p>
            <a:pPr lvl="1">
              <a:lnSpc>
                <a:spcPct val="150000"/>
              </a:lnSpc>
            </a:pPr>
            <a:endParaRPr lang="it-I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La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concessione del finanziamento può essere assistita dalla garanzia del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«Fondo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di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garanzia» nella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misura massima dell'80% dell'ammontare del finanziamento. 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it-I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PMI che effettuano un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investimento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 compreso tra i 20.000 euro e i 2 milioni di euro</a:t>
            </a:r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it-IT" sz="2000" dirty="0" smtClean="0"/>
          </a:p>
          <a:p>
            <a:pPr lvl="1"/>
            <a:endParaRPr lang="it-IT" sz="2000" dirty="0" smtClean="0"/>
          </a:p>
          <a:p>
            <a:pPr lvl="1"/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68277" y="980728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accent1">
                    <a:lumMod val="75000"/>
                  </a:schemeClr>
                </a:solidFill>
              </a:rPr>
              <a:t>Nuova </a:t>
            </a:r>
            <a:r>
              <a:rPr lang="it-IT" sz="3200" dirty="0" smtClean="0">
                <a:solidFill>
                  <a:schemeClr val="accent1">
                    <a:lumMod val="75000"/>
                  </a:schemeClr>
                </a:solidFill>
              </a:rPr>
              <a:t>Sabatini 1/2</a:t>
            </a:r>
            <a:endParaRPr lang="it-IT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97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8277" y="980728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accent1">
                    <a:lumMod val="75000"/>
                  </a:schemeClr>
                </a:solidFill>
              </a:rPr>
              <a:t>Nuova </a:t>
            </a:r>
            <a:r>
              <a:rPr lang="it-IT" sz="3200" dirty="0" smtClean="0">
                <a:solidFill>
                  <a:schemeClr val="accent1">
                    <a:lumMod val="75000"/>
                  </a:schemeClr>
                </a:solidFill>
              </a:rPr>
              <a:t>Sabatini 2/2</a:t>
            </a:r>
            <a:endParaRPr lang="it-IT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32520" y="1916832"/>
            <a:ext cx="828092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Le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spese ammissibili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riguardano: </a:t>
            </a:r>
          </a:p>
          <a:p>
            <a:pPr lvl="1">
              <a:lnSpc>
                <a:spcPct val="150000"/>
              </a:lnSpc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  macchinari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; 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impianti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; 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beni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strumentali di impresa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attrezzature nuovi di fabbrica ad uso produttivo;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hardware, software e tecnologie digitali. 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beni devono essere nuovi e riferiti alle immobilizzazioni materiali per “impianti e macchinari”, “attrezzature industriali e commerciali” e “altri beni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”.</a:t>
            </a:r>
          </a:p>
          <a:p>
            <a:pPr lvl="1"/>
            <a:endParaRPr lang="it-IT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Fondi ancora disponibili e probabile rifinanziamento con la legge di bilancio 2018</a:t>
            </a:r>
            <a:r>
              <a:rPr lang="it-IT" sz="2000" dirty="0" smtClean="0"/>
              <a:t>.</a:t>
            </a:r>
            <a:endParaRPr lang="it-IT" sz="2000" dirty="0"/>
          </a:p>
          <a:p>
            <a:endParaRPr lang="it-IT" dirty="0" smtClean="0"/>
          </a:p>
          <a:p>
            <a:pPr marL="285750" indent="-285750">
              <a:buFontTx/>
              <a:buChar char="-"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5266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903410" y="188640"/>
            <a:ext cx="3802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416496" y="836712"/>
            <a:ext cx="8928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it-IT" sz="2000" dirty="0">
              <a:latin typeface="Century Gothic" panose="020B0502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0563" y="944434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solidFill>
                  <a:schemeClr val="accent1">
                    <a:lumMod val="75000"/>
                  </a:schemeClr>
                </a:solidFill>
              </a:rPr>
              <a:t>Fondo Rotativo PMI 1/2</a:t>
            </a:r>
            <a:endParaRPr lang="it-IT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60512" y="1700808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Risorsa a carattere Regionale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Finanziamento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agevolato composto da:</a:t>
            </a:r>
          </a:p>
          <a:p>
            <a:pPr marL="742950" lvl="1" indent="-285750">
              <a:buFontTx/>
              <a:buChar char="-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50% fondi regionali, a tasso zero,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con un limite massimo di 750.000 euro; </a:t>
            </a:r>
          </a:p>
          <a:p>
            <a:pPr marL="800100" lvl="1" indent="-342900">
              <a:buFontTx/>
              <a:buChar char="-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50% fondi bancari.</a:t>
            </a:r>
          </a:p>
          <a:p>
            <a:pPr lvl="1"/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Il fondo regionale a tasso ZERO è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incrementato del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10%,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con limite intervento di € 850.000,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in caso di possesso di un elemento di </a:t>
            </a:r>
            <a:r>
              <a:rPr lang="it-IT" sz="2000" dirty="0" err="1">
                <a:solidFill>
                  <a:schemeClr val="accent1">
                    <a:lumMod val="75000"/>
                  </a:schemeClr>
                </a:solidFill>
              </a:rPr>
              <a:t>premialità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 e del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20%,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con limite di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intervento di €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1.000.000,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in caso di possesso di 2 elementi di </a:t>
            </a:r>
            <a:r>
              <a:rPr lang="it-IT" sz="2000" dirty="0" err="1" smtClean="0">
                <a:solidFill>
                  <a:schemeClr val="accent1">
                    <a:lumMod val="75000"/>
                  </a:schemeClr>
                </a:solidFill>
              </a:rPr>
              <a:t>premialità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 (rating legalità, miglioramento sicurezza, miglioramento efficienza energetica). </a:t>
            </a:r>
          </a:p>
          <a:p>
            <a:pPr lvl="1"/>
            <a:endParaRPr lang="it-IT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PMI che effettuano un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investimento, in Piemonte,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 di importo minimo di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0.000 euro per linea A e importo minimo di 250 mila euro, per la linea B.</a:t>
            </a:r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it-IT" sz="2000" dirty="0" smtClean="0"/>
          </a:p>
          <a:p>
            <a:pPr lvl="1"/>
            <a:endParaRPr lang="it-IT" sz="2000" dirty="0" smtClean="0"/>
          </a:p>
          <a:p>
            <a:pPr lvl="1"/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16817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903410" y="188640"/>
            <a:ext cx="3802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416496" y="836712"/>
            <a:ext cx="8928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it-IT" sz="2000" dirty="0">
              <a:latin typeface="Century Gothic" panose="020B0502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39762" y="1556792"/>
            <a:ext cx="82809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Sono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 ammissibili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le seguenti spese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endParaRPr lang="it-IT" dirty="0"/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Acquisto di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macchinari e attrezzature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nuovi di fabbrica ad uso produttivo, compreso l'acquisto di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software; </a:t>
            </a:r>
            <a:endParaRPr lang="it-IT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‒"/>
            </a:pPr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Acquisto di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impianti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strumentali al progetto di innovazione. Ammissibili, inoltre, le opere murarie di esclusivo asservimento degli impianti/macchinari, nel limite del 20% degli investimenti ammessi al punto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precedente; 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Servizi di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consulenza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ed equipollenti nel limite del 20% del totale delle spese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ammissibili;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Acquisto di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licenze, brevetti, know-how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o di conoscenze tecniche non brevettate strumentali al progetto di innovazione nel limite del 10% dell'importo totale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ammesso.</a:t>
            </a:r>
          </a:p>
          <a:p>
            <a:pPr lvl="1"/>
            <a:endParaRPr lang="it-IT" sz="2000" dirty="0" smtClean="0"/>
          </a:p>
          <a:p>
            <a:pPr lvl="1"/>
            <a:endParaRPr lang="it-IT" sz="2000" dirty="0" smtClean="0"/>
          </a:p>
          <a:p>
            <a:pPr lvl="1"/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50563" y="944434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solidFill>
                  <a:schemeClr val="accent1">
                    <a:lumMod val="75000"/>
                  </a:schemeClr>
                </a:solidFill>
              </a:rPr>
              <a:t>Fondo Rotativo PMI 2/2</a:t>
            </a:r>
            <a:endParaRPr lang="it-IT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36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44488" y="1196752"/>
            <a:ext cx="9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88504" y="2204864"/>
            <a:ext cx="9001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Grazie per l’attenzione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endParaRPr lang="it-IT" sz="2000" dirty="0">
              <a:latin typeface="Century Gothic" panose="020B0502020202020204" pitchFamily="34" charset="0"/>
            </a:endParaRPr>
          </a:p>
          <a:p>
            <a:endParaRPr lang="it-IT" sz="2000" dirty="0" smtClean="0">
              <a:latin typeface="Century Gothic" panose="020B0502020202020204" pitchFamily="34" charset="0"/>
            </a:endParaRPr>
          </a:p>
          <a:p>
            <a:endParaRPr lang="it-IT" sz="2000" dirty="0">
              <a:latin typeface="Century Gothic" panose="020B0502020202020204" pitchFamily="34" charset="0"/>
            </a:endParaRPr>
          </a:p>
          <a:p>
            <a:r>
              <a:rPr lang="it-IT" sz="2000" u="sng" dirty="0" smtClean="0">
                <a:latin typeface="Century Gothic" panose="020B0502020202020204" pitchFamily="34" charset="0"/>
              </a:rPr>
              <a:t>Dott. Giancarlo </a:t>
            </a:r>
            <a:r>
              <a:rPr lang="it-IT" sz="2000" u="sng" dirty="0" smtClean="0">
                <a:latin typeface="Century Gothic" panose="020B0502020202020204" pitchFamily="34" charset="0"/>
              </a:rPr>
              <a:t>Somà</a:t>
            </a:r>
            <a:r>
              <a:rPr lang="it-IT" sz="2000" dirty="0" smtClean="0">
                <a:latin typeface="Century Gothic" panose="020B0502020202020204" pitchFamily="34" charset="0"/>
              </a:rPr>
              <a:t>								</a:t>
            </a:r>
            <a:r>
              <a:rPr lang="it-IT" sz="2000" u="sng" dirty="0" smtClean="0">
                <a:latin typeface="Century Gothic" panose="020B0502020202020204" pitchFamily="34" charset="0"/>
              </a:rPr>
              <a:t>Dott. Salvatore Bella</a:t>
            </a:r>
            <a:endParaRPr lang="it-IT" sz="2000" u="sng" dirty="0" smtClean="0">
              <a:latin typeface="Century Gothic" panose="020B0502020202020204" pitchFamily="34" charset="0"/>
            </a:endParaRPr>
          </a:p>
          <a:p>
            <a:endParaRPr lang="it-IT" sz="2000" u="sng" dirty="0">
              <a:latin typeface="Century Gothic" panose="020B0502020202020204" pitchFamily="34" charset="0"/>
            </a:endParaRPr>
          </a:p>
          <a:p>
            <a:r>
              <a:rPr lang="it-IT" sz="2000" dirty="0" smtClean="0">
                <a:latin typeface="Century Gothic" panose="020B0502020202020204" pitchFamily="34" charset="0"/>
              </a:rPr>
              <a:t>Responsabile </a:t>
            </a:r>
            <a:r>
              <a:rPr lang="it-IT" sz="2000" dirty="0" smtClean="0">
                <a:latin typeface="Century Gothic" panose="020B0502020202020204" pitchFamily="34" charset="0"/>
              </a:rPr>
              <a:t>Ufficio Economico</a:t>
            </a:r>
            <a:endParaRPr lang="it-IT" sz="2000" dirty="0">
              <a:latin typeface="Century Gothic" panose="020B0502020202020204" pitchFamily="34" charset="0"/>
            </a:endParaRPr>
          </a:p>
          <a:p>
            <a:r>
              <a:rPr lang="it-IT" sz="2000" dirty="0" smtClean="0">
                <a:latin typeface="Century Gothic" panose="020B0502020202020204" pitchFamily="34" charset="0"/>
                <a:hlinkClick r:id="rId2"/>
              </a:rPr>
              <a:t>economico@ui.torino.it</a:t>
            </a:r>
            <a:r>
              <a:rPr lang="it-IT" sz="2000" dirty="0" smtClean="0">
                <a:latin typeface="Century Gothic" panose="020B0502020202020204" pitchFamily="34" charset="0"/>
              </a:rPr>
              <a:t>  							</a:t>
            </a:r>
            <a:r>
              <a:rPr lang="it-IT" sz="2000" dirty="0" smtClean="0">
                <a:latin typeface="Century Gothic" panose="020B0502020202020204" pitchFamily="34" charset="0"/>
                <a:hlinkClick r:id="rId3"/>
              </a:rPr>
              <a:t>s.bella</a:t>
            </a:r>
            <a:r>
              <a:rPr lang="it-IT" sz="2000" dirty="0" smtClean="0">
                <a:latin typeface="Century Gothic" panose="020B0502020202020204" pitchFamily="34" charset="0"/>
                <a:hlinkClick r:id="rId3"/>
              </a:rPr>
              <a:t>@ui.torino.it</a:t>
            </a:r>
            <a:r>
              <a:rPr lang="it-IT" sz="2000" dirty="0" smtClean="0">
                <a:latin typeface="Century Gothic" panose="020B0502020202020204" pitchFamily="34" charset="0"/>
              </a:rPr>
              <a:t> </a:t>
            </a:r>
            <a:endParaRPr lang="it-IT" sz="2000" dirty="0">
              <a:latin typeface="Century Gothic" panose="020B0502020202020204" pitchFamily="34" charset="0"/>
            </a:endParaRPr>
          </a:p>
          <a:p>
            <a:r>
              <a:rPr lang="it-IT" sz="2000" dirty="0">
                <a:latin typeface="Century Gothic" panose="020B0502020202020204" pitchFamily="34" charset="0"/>
              </a:rPr>
              <a:t>Tel. </a:t>
            </a:r>
            <a:r>
              <a:rPr lang="it-IT" sz="2000" dirty="0">
                <a:latin typeface="Century Gothic" panose="020B0502020202020204" pitchFamily="34" charset="0"/>
              </a:rPr>
              <a:t>0115718-322				</a:t>
            </a:r>
            <a:r>
              <a:rPr lang="it-IT" sz="2000" dirty="0" smtClean="0">
                <a:latin typeface="Century Gothic" panose="020B0502020202020204" pitchFamily="34" charset="0"/>
              </a:rPr>
              <a:t>					Tel</a:t>
            </a:r>
            <a:r>
              <a:rPr lang="it-IT" sz="2000" dirty="0">
                <a:latin typeface="Century Gothic" panose="020B0502020202020204" pitchFamily="34" charset="0"/>
              </a:rPr>
              <a:t>. </a:t>
            </a:r>
            <a:r>
              <a:rPr lang="it-IT" sz="2000" dirty="0" smtClean="0">
                <a:latin typeface="Century Gothic" panose="020B0502020202020204" pitchFamily="34" charset="0"/>
              </a:rPr>
              <a:t>0115718-381</a:t>
            </a:r>
            <a:endParaRPr lang="it-IT" sz="2000" dirty="0">
              <a:latin typeface="Century Gothic" panose="020B0502020202020204" pitchFamily="34" charset="0"/>
            </a:endParaRPr>
          </a:p>
          <a:p>
            <a:endParaRPr lang="it-IT" sz="2000" dirty="0">
              <a:latin typeface="Century Gothic" panose="020B0502020202020204" pitchFamily="34" charset="0"/>
            </a:endParaRPr>
          </a:p>
          <a:p>
            <a:endParaRPr lang="it-IT" sz="2000" dirty="0">
              <a:latin typeface="Century Gothic" panose="020B0502020202020204" pitchFamily="34" charset="0"/>
            </a:endParaRPr>
          </a:p>
          <a:p>
            <a:endParaRPr lang="it-IT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86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OSTA UI-master uff_studi">
  <a:themeElements>
    <a:clrScheme name="UnioneIndustriale">
      <a:dk1>
        <a:srgbClr val="004489"/>
      </a:dk1>
      <a:lt1>
        <a:sysClr val="window" lastClr="FFFFFF"/>
      </a:lt1>
      <a:dk2>
        <a:srgbClr val="004489"/>
      </a:dk2>
      <a:lt2>
        <a:srgbClr val="FFFFFF"/>
      </a:lt2>
      <a:accent1>
        <a:srgbClr val="004489"/>
      </a:accent1>
      <a:accent2>
        <a:srgbClr val="52ACC5"/>
      </a:accent2>
      <a:accent3>
        <a:srgbClr val="4DC1A4"/>
      </a:accent3>
      <a:accent4>
        <a:srgbClr val="80659F"/>
      </a:accent4>
      <a:accent5>
        <a:srgbClr val="88B835"/>
      </a:accent5>
      <a:accent6>
        <a:srgbClr val="F29811"/>
      </a:accent6>
      <a:hlink>
        <a:srgbClr val="666666"/>
      </a:hlink>
      <a:folHlink>
        <a:srgbClr val="999999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PROPOSTA UI-master uff_studi</Template>
  <TotalTime>4458</TotalTime>
  <Words>470</Words>
  <Application>Microsoft Office PowerPoint</Application>
  <PresentationFormat>A4 (21x29,7 cm)</PresentationFormat>
  <Paragraphs>71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PROPOSTA UI-master uff_studi</vt:lpstr>
      <vt:lpstr>1_Personalizza struttura</vt:lpstr>
      <vt:lpstr>Personalizza struttura</vt:lpstr>
      <vt:lpstr>La finanza nell’Industria 4.0 e le misure agevolative a sostegno delle operazioni di investimento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Fattori di localizzazione e strategie internazionali per le imprese</dc:title>
  <dc:creator>Urbanistica Territorio UI Torino</dc:creator>
  <cp:lastModifiedBy>Somà Giancarlo UI Torino</cp:lastModifiedBy>
  <cp:revision>270</cp:revision>
  <cp:lastPrinted>2017-11-03T11:36:07Z</cp:lastPrinted>
  <dcterms:created xsi:type="dcterms:W3CDTF">2015-11-05T10:53:25Z</dcterms:created>
  <dcterms:modified xsi:type="dcterms:W3CDTF">2017-11-09T07:23:07Z</dcterms:modified>
</cp:coreProperties>
</file>