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2" r:id="rId1"/>
  </p:sldMasterIdLst>
  <p:notesMasterIdLst>
    <p:notesMasterId r:id="rId21"/>
  </p:notesMasterIdLst>
  <p:handoutMasterIdLst>
    <p:handoutMasterId r:id="rId22"/>
  </p:handoutMasterIdLst>
  <p:sldIdLst>
    <p:sldId id="256" r:id="rId2"/>
    <p:sldId id="390" r:id="rId3"/>
    <p:sldId id="392" r:id="rId4"/>
    <p:sldId id="393" r:id="rId5"/>
    <p:sldId id="394" r:id="rId6"/>
    <p:sldId id="383" r:id="rId7"/>
    <p:sldId id="384" r:id="rId8"/>
    <p:sldId id="385" r:id="rId9"/>
    <p:sldId id="386" r:id="rId10"/>
    <p:sldId id="387" r:id="rId11"/>
    <p:sldId id="388" r:id="rId12"/>
    <p:sldId id="389" r:id="rId13"/>
    <p:sldId id="379" r:id="rId14"/>
    <p:sldId id="380" r:id="rId15"/>
    <p:sldId id="382" r:id="rId16"/>
    <p:sldId id="363" r:id="rId17"/>
    <p:sldId id="362" r:id="rId18"/>
    <p:sldId id="258" r:id="rId19"/>
    <p:sldId id="259" r:id="rId20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2">
          <p15:clr>
            <a:srgbClr val="A4A3A4"/>
          </p15:clr>
        </p15:guide>
        <p15:guide id="2" pos="28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728C"/>
    <a:srgbClr val="A6BCE3"/>
    <a:srgbClr val="005B9D"/>
    <a:srgbClr val="99B2DF"/>
    <a:srgbClr val="8799F1"/>
    <a:srgbClr val="95A9E3"/>
    <a:srgbClr val="0C3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624" autoAdjust="0"/>
  </p:normalViewPr>
  <p:slideViewPr>
    <p:cSldViewPr snapToGrid="0" snapToObjects="1">
      <p:cViewPr varScale="1">
        <p:scale>
          <a:sx n="99" d="100"/>
          <a:sy n="99" d="100"/>
        </p:scale>
        <p:origin x="1866" y="90"/>
      </p:cViewPr>
      <p:guideLst>
        <p:guide orient="horz" pos="332"/>
        <p:guide pos="28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-378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ABA960-1E7F-488D-A03C-190682567450}" type="datetimeFigureOut">
              <a:rPr lang="it-IT" smtClean="0"/>
              <a:t>08/11/2017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F00CE-20E4-44BD-803C-CBB95EB93C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5267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3C321-DB09-184B-BF6C-7F1A39AEE08B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48A47-A5DC-B444-999E-065F9AD26B7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00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/>
          </a:p>
        </p:txBody>
      </p:sp>
      <p:sp>
        <p:nvSpPr>
          <p:cNvPr id="63492" name="Segnaposto numero diapositiva 3"/>
          <p:cNvSpPr txBox="1">
            <a:spLocks noGrp="1"/>
          </p:cNvSpPr>
          <p:nvPr/>
        </p:nvSpPr>
        <p:spPr bwMode="auto">
          <a:xfrm>
            <a:off x="3850445" y="9430093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fld id="{3FB0A5FB-273C-4FD3-8EFE-F428C239EE3D}" type="slidenum">
              <a:rPr lang="it-IT" sz="1200"/>
              <a:pPr eaLnBrk="0" hangingPunct="0"/>
              <a:t>4</a:t>
            </a:fld>
            <a:endParaRPr lang="it-IT" sz="1200"/>
          </a:p>
        </p:txBody>
      </p:sp>
    </p:spTree>
    <p:extLst>
      <p:ext uri="{BB962C8B-B14F-4D97-AF65-F5344CB8AC3E}">
        <p14:creationId xmlns:p14="http://schemas.microsoft.com/office/powerpoint/2010/main" val="3005165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/>
          </a:p>
        </p:txBody>
      </p:sp>
      <p:sp>
        <p:nvSpPr>
          <p:cNvPr id="63492" name="Segnaposto numero diapositiva 3"/>
          <p:cNvSpPr txBox="1">
            <a:spLocks noGrp="1"/>
          </p:cNvSpPr>
          <p:nvPr/>
        </p:nvSpPr>
        <p:spPr bwMode="auto">
          <a:xfrm>
            <a:off x="3850445" y="9430093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fld id="{3FB0A5FB-273C-4FD3-8EFE-F428C239EE3D}" type="slidenum">
              <a:rPr lang="it-IT" sz="1200"/>
              <a:pPr eaLnBrk="0" hangingPunct="0"/>
              <a:t>16</a:t>
            </a:fld>
            <a:endParaRPr lang="it-IT" sz="1200"/>
          </a:p>
        </p:txBody>
      </p:sp>
    </p:spTree>
    <p:extLst>
      <p:ext uri="{BB962C8B-B14F-4D97-AF65-F5344CB8AC3E}">
        <p14:creationId xmlns:p14="http://schemas.microsoft.com/office/powerpoint/2010/main" val="783308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54513" y="2410949"/>
            <a:ext cx="648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it-IT" sz="2400" b="1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</a:lstStyle>
          <a:p>
            <a:pPr marL="0" lvl="0" algn="l"/>
            <a:r>
              <a:rPr lang="it-IT" dirty="0"/>
              <a:t>Fare clic per modificare lo stile del titolo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62100" y="3374503"/>
            <a:ext cx="648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lang="it-IT" sz="2000" dirty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marL="0" lvl="0"/>
            <a:r>
              <a:rPr lang="it-IT" dirty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20690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71" y="-14943"/>
            <a:ext cx="9196294" cy="6897220"/>
          </a:xfrm>
          <a:prstGeom prst="rect">
            <a:avLst/>
          </a:prstGeom>
        </p:spPr>
      </p:pic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791269" y="452473"/>
            <a:ext cx="756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it-IT" sz="2400" b="1" dirty="0">
                <a:solidFill>
                  <a:srgbClr val="005B9D"/>
                </a:solidFill>
                <a:latin typeface="Verdana"/>
                <a:ea typeface="+mn-ea"/>
                <a:cs typeface="Verdana"/>
              </a:defRPr>
            </a:lvl1pPr>
          </a:lstStyle>
          <a:p>
            <a:pPr marL="0" lvl="0" algn="l"/>
            <a:r>
              <a:rPr lang="it-IT" dirty="0"/>
              <a:t>Fare clic per modificare lo stile del titolo</a:t>
            </a:r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778831" y="1162172"/>
            <a:ext cx="7560000" cy="4644000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º"/>
              <a:defRPr sz="1800">
                <a:solidFill>
                  <a:srgbClr val="005B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60000" indent="-18000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"/>
              <a:defRPr sz="1800">
                <a:solidFill>
                  <a:srgbClr val="005B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40000" indent="-180000" algn="l">
              <a:lnSpc>
                <a:spcPct val="120000"/>
              </a:lnSpc>
              <a:spcBef>
                <a:spcPts val="0"/>
              </a:spcBef>
              <a:buFont typeface="Trebuchet MS" panose="020B0603020202020204" pitchFamily="34" charset="0"/>
              <a:buChar char="–"/>
              <a:defRPr sz="1800">
                <a:solidFill>
                  <a:srgbClr val="005B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lnSpc>
                <a:spcPct val="120000"/>
              </a:lnSpc>
              <a:buFont typeface="Wingdings" pitchFamily="2" charset="2"/>
              <a:buChar char="n"/>
              <a:defRPr sz="1800">
                <a:solidFill>
                  <a:srgbClr val="005B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lnSpc>
                <a:spcPct val="120000"/>
              </a:lnSpc>
              <a:buFont typeface="Wingdings" pitchFamily="2" charset="2"/>
              <a:buChar char="n"/>
              <a:defRPr sz="1800">
                <a:solidFill>
                  <a:srgbClr val="005B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</p:txBody>
      </p:sp>
      <p:sp>
        <p:nvSpPr>
          <p:cNvPr id="8" name="Rectangle 12"/>
          <p:cNvSpPr>
            <a:spLocks noChangeArrowheads="1"/>
          </p:cNvSpPr>
          <p:nvPr userDrawn="1"/>
        </p:nvSpPr>
        <p:spPr bwMode="auto">
          <a:xfrm>
            <a:off x="4196779" y="6571334"/>
            <a:ext cx="766527" cy="250604"/>
          </a:xfrm>
          <a:prstGeom prst="rect">
            <a:avLst/>
          </a:prstGeom>
        </p:spPr>
        <p:txBody>
          <a:bodyPr/>
          <a:lstStyle/>
          <a:p>
            <a:pPr lvl="0" algn="ctr"/>
            <a:fld id="{6F9138C2-1E21-4D72-982A-F26F146CDD4A}" type="slidenum">
              <a:rPr lang="it-IT" sz="10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lvl="0" algn="ctr"/>
              <a:t>‹N›</a:t>
            </a:fld>
            <a:endParaRPr lang="it-IT" sz="10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550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71" y="-14943"/>
            <a:ext cx="9196294" cy="68972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1435099"/>
            <a:ext cx="4500000" cy="35086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>
            <a:lvl1pPr marL="465750" indent="-285750">
              <a:defRPr lang="it-IT" sz="1800" kern="1200" dirty="0" smtClean="0">
                <a:solidFill>
                  <a:srgbClr val="005B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80000" indent="180000">
              <a:defRPr lang="it-IT" sz="1400" kern="1200" dirty="0" smtClean="0">
                <a:solidFill>
                  <a:srgbClr val="005B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80000" indent="-216000">
              <a:defRPr lang="it-IT" sz="1800" smtClean="0"/>
            </a:lvl3pPr>
            <a:lvl4pPr marL="180000" indent="-216000">
              <a:defRPr lang="it-IT" sz="1800" smtClean="0"/>
            </a:lvl4pPr>
            <a:lvl5pPr marL="180000" indent="-216000">
              <a:defRPr lang="en-US" sz="1800"/>
            </a:lvl5pPr>
          </a:lstStyle>
          <a:p>
            <a:pPr marL="360000" lvl="1" indent="-18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"/>
            </a:pPr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099"/>
            <a:ext cx="3008313" cy="4680000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None/>
              <a:defRPr lang="it-IT" sz="1200" kern="1200" dirty="0" smtClean="0">
                <a:solidFill>
                  <a:srgbClr val="005B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180000" lvl="0" indent="-180000" algn="l" defTabSz="4572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º"/>
            </a:pPr>
            <a:r>
              <a:rPr lang="it-IT" dirty="0"/>
              <a:t>Click to </a:t>
            </a:r>
            <a:r>
              <a:rPr lang="it-IT" dirty="0" err="1"/>
              <a:t>edit</a:t>
            </a:r>
            <a:r>
              <a:rPr lang="it-IT" dirty="0"/>
              <a:t> Master text </a:t>
            </a:r>
            <a:r>
              <a:rPr lang="it-IT" dirty="0" err="1"/>
              <a:t>styles</a:t>
            </a:r>
            <a:endParaRPr lang="it-IT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53023" y="6452051"/>
            <a:ext cx="637953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D840897-C17D-AB48-B3E3-5BB61C60D936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0" name="Titolo 1"/>
          <p:cNvSpPr txBox="1">
            <a:spLocks/>
          </p:cNvSpPr>
          <p:nvPr userDrawn="1"/>
        </p:nvSpPr>
        <p:spPr>
          <a:xfrm>
            <a:off x="457200" y="419437"/>
            <a:ext cx="3008313" cy="101566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it-IT" sz="2800" b="0" kern="1200" dirty="0">
                <a:solidFill>
                  <a:srgbClr val="005B9D"/>
                </a:solidFill>
                <a:latin typeface="Verdana"/>
                <a:ea typeface="+mn-ea"/>
                <a:cs typeface="Verdana"/>
              </a:defRPr>
            </a:lvl1pPr>
          </a:lstStyle>
          <a:p>
            <a:pPr algn="l"/>
            <a:r>
              <a:rPr lang="it-IT" sz="2000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638120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71" y="-14943"/>
            <a:ext cx="9196294" cy="6897220"/>
          </a:xfrm>
          <a:prstGeom prst="rect">
            <a:avLst/>
          </a:prstGeom>
        </p:spPr>
      </p:pic>
      <p:pic>
        <p:nvPicPr>
          <p:cNvPr id="1027" name="Picture 3" descr="K:\Operations\COM\PUBBLICA\06_Loghi, marchi, carta int\Loghi\00_Logo ICIM\logo&amp;PayOff.ti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39" y="1831667"/>
            <a:ext cx="1974102" cy="32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53023" y="6452051"/>
            <a:ext cx="637953" cy="365125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D840897-C17D-AB48-B3E3-5BB61C60D936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04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42" y="-7471"/>
            <a:ext cx="9218706" cy="6914029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48867" y="5538067"/>
            <a:ext cx="3405958" cy="1092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it-IT" sz="1000" dirty="0">
                <a:solidFill>
                  <a:schemeClr val="bg1"/>
                </a:solidFill>
                <a:latin typeface="verdana"/>
                <a:cs typeface="verdana"/>
              </a:rPr>
              <a:t>ICIM S.p.A.</a:t>
            </a:r>
          </a:p>
          <a:p>
            <a:pPr>
              <a:lnSpc>
                <a:spcPct val="110000"/>
              </a:lnSpc>
            </a:pPr>
            <a:r>
              <a:rPr lang="it-IT" sz="1000" dirty="0">
                <a:solidFill>
                  <a:schemeClr val="bg1"/>
                </a:solidFill>
                <a:latin typeface="verdana"/>
                <a:cs typeface="verdana"/>
              </a:rPr>
              <a:t>Piazza Don Mapelli, 75</a:t>
            </a:r>
          </a:p>
          <a:p>
            <a:pPr>
              <a:lnSpc>
                <a:spcPct val="110000"/>
              </a:lnSpc>
            </a:pPr>
            <a:r>
              <a:rPr lang="it-IT" sz="1000" dirty="0">
                <a:solidFill>
                  <a:schemeClr val="bg1"/>
                </a:solidFill>
                <a:latin typeface="verdana"/>
                <a:cs typeface="verdana"/>
              </a:rPr>
              <a:t>20099 Sesto San Giovanni (MI) </a:t>
            </a:r>
            <a:r>
              <a:rPr lang="mr-IN" sz="1000" dirty="0">
                <a:solidFill>
                  <a:schemeClr val="bg1"/>
                </a:solidFill>
                <a:latin typeface="verdana"/>
                <a:cs typeface="verdana"/>
              </a:rPr>
              <a:t>–</a:t>
            </a:r>
            <a:r>
              <a:rPr lang="it-IT" sz="100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it-IT" sz="1000" dirty="0" err="1">
                <a:solidFill>
                  <a:schemeClr val="bg1"/>
                </a:solidFill>
                <a:latin typeface="verdana"/>
                <a:cs typeface="verdana"/>
              </a:rPr>
              <a:t>Italy</a:t>
            </a:r>
            <a:endParaRPr lang="it-IT" sz="1000" dirty="0">
              <a:solidFill>
                <a:schemeClr val="bg1"/>
              </a:solidFill>
              <a:latin typeface="verdana"/>
              <a:cs typeface="verdana"/>
            </a:endParaRPr>
          </a:p>
          <a:p>
            <a:pPr>
              <a:lnSpc>
                <a:spcPct val="110000"/>
              </a:lnSpc>
            </a:pPr>
            <a:r>
              <a:rPr lang="it-IT" sz="1000" dirty="0">
                <a:solidFill>
                  <a:schemeClr val="bg1"/>
                </a:solidFill>
                <a:latin typeface="verdana"/>
                <a:cs typeface="verdana"/>
              </a:rPr>
              <a:t>Tel. +39 02 725341</a:t>
            </a:r>
          </a:p>
          <a:p>
            <a:pPr>
              <a:lnSpc>
                <a:spcPct val="110000"/>
              </a:lnSpc>
            </a:pPr>
            <a:r>
              <a:rPr lang="it-IT" sz="1000" dirty="0">
                <a:solidFill>
                  <a:schemeClr val="bg1"/>
                </a:solidFill>
                <a:latin typeface="verdana"/>
                <a:cs typeface="verdana"/>
              </a:rPr>
              <a:t>Fax. +39 02 72002098</a:t>
            </a:r>
          </a:p>
          <a:p>
            <a:pPr>
              <a:lnSpc>
                <a:spcPct val="110000"/>
              </a:lnSpc>
            </a:pPr>
            <a:r>
              <a:rPr lang="it-IT" sz="1000" dirty="0" err="1">
                <a:solidFill>
                  <a:schemeClr val="bg1"/>
                </a:solidFill>
                <a:latin typeface="verdana"/>
                <a:cs typeface="verdana"/>
              </a:rPr>
              <a:t>www.icim.it</a:t>
            </a:r>
            <a:endParaRPr lang="en-US" sz="10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110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1882" y="465340"/>
            <a:ext cx="8027653" cy="7314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60031" y="1842684"/>
            <a:ext cx="8026294" cy="4282839"/>
          </a:xfrm>
          <a:prstGeom prst="rect">
            <a:avLst/>
          </a:prstGeom>
        </p:spPr>
        <p:txBody>
          <a:bodyPr/>
          <a:lstStyle>
            <a:lvl1pPr marL="266575" indent="-266575">
              <a:buFont typeface="Wingdings" pitchFamily="2" charset="2"/>
              <a:buChar char="n"/>
              <a:defRPr/>
            </a:lvl1pPr>
            <a:lvl2pPr marL="705276" indent="-285750">
              <a:buFont typeface="Trebuchet MS" pitchFamily="34" charset="0"/>
              <a:buChar char="–"/>
              <a:defRPr/>
            </a:lvl2pPr>
            <a:lvl3pPr marL="1124804" indent="-285750">
              <a:buFont typeface="Wingdings" pitchFamily="2" charset="2"/>
              <a:buChar char="n"/>
              <a:defRPr/>
            </a:lvl3pPr>
            <a:lvl4pPr>
              <a:buFont typeface="Wingdings" pitchFamily="2" charset="2"/>
              <a:buChar char="n"/>
              <a:defRPr/>
            </a:lvl4pPr>
            <a:lvl5pPr>
              <a:buFont typeface="Wingdings" pitchFamily="2" charset="2"/>
              <a:buChar char="n"/>
              <a:defRPr/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333237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71" y="-14943"/>
            <a:ext cx="9196294" cy="6897220"/>
          </a:xfrm>
          <a:prstGeom prst="rect">
            <a:avLst/>
          </a:prstGeom>
        </p:spPr>
      </p:pic>
      <p:sp>
        <p:nvSpPr>
          <p:cNvPr id="9" name="Titolo 1"/>
          <p:cNvSpPr txBox="1">
            <a:spLocks/>
          </p:cNvSpPr>
          <p:nvPr userDrawn="1"/>
        </p:nvSpPr>
        <p:spPr>
          <a:xfrm>
            <a:off x="791269" y="484372"/>
            <a:ext cx="756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lang="it-IT" sz="2800" b="0" kern="1200" dirty="0">
                <a:solidFill>
                  <a:srgbClr val="005B9D"/>
                </a:solidFill>
                <a:latin typeface="Verdana"/>
                <a:ea typeface="+mn-ea"/>
                <a:cs typeface="Verdana"/>
              </a:defRPr>
            </a:lvl1pPr>
          </a:lstStyle>
          <a:p>
            <a:pPr algn="l"/>
            <a:r>
              <a:rPr lang="it-IT" dirty="0"/>
              <a:t>Fare clic per modificare lo stile del titolo</a:t>
            </a:r>
          </a:p>
        </p:txBody>
      </p:sp>
      <p:sp>
        <p:nvSpPr>
          <p:cNvPr id="10" name="Segnaposto contenuto 2"/>
          <p:cNvSpPr txBox="1">
            <a:spLocks/>
          </p:cNvSpPr>
          <p:nvPr userDrawn="1"/>
        </p:nvSpPr>
        <p:spPr>
          <a:xfrm>
            <a:off x="778831" y="1353566"/>
            <a:ext cx="7560000" cy="4500000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4572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º"/>
              <a:defRPr sz="1800" kern="1200">
                <a:solidFill>
                  <a:srgbClr val="005B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60000" indent="-18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"/>
              <a:defRPr sz="1800" kern="1200">
                <a:solidFill>
                  <a:srgbClr val="005B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40000" indent="-18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Trebuchet MS" panose="020B0603020202020204" pitchFamily="34" charset="0"/>
              <a:buChar char="–"/>
              <a:defRPr sz="1800" kern="1200">
                <a:solidFill>
                  <a:srgbClr val="005B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n"/>
              <a:defRPr sz="1800" kern="1200">
                <a:solidFill>
                  <a:srgbClr val="005B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n"/>
              <a:defRPr sz="1800" kern="1200">
                <a:solidFill>
                  <a:srgbClr val="005B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/>
              <a:t>Fare clic per modificare stili del testo dello schema</a:t>
            </a:r>
          </a:p>
          <a:p>
            <a:pPr lvl="1" algn="l"/>
            <a:r>
              <a:rPr lang="it-IT" dirty="0"/>
              <a:t>Secondo livello</a:t>
            </a:r>
          </a:p>
          <a:p>
            <a:pPr lvl="2" algn="l"/>
            <a:r>
              <a:rPr lang="it-IT" dirty="0"/>
              <a:t>Terzo livello</a:t>
            </a:r>
          </a:p>
        </p:txBody>
      </p:sp>
      <p:sp>
        <p:nvSpPr>
          <p:cNvPr id="12" name="Rectangle 12"/>
          <p:cNvSpPr>
            <a:spLocks noChangeArrowheads="1"/>
          </p:cNvSpPr>
          <p:nvPr userDrawn="1"/>
        </p:nvSpPr>
        <p:spPr bwMode="auto">
          <a:xfrm>
            <a:off x="4196779" y="6422472"/>
            <a:ext cx="766527" cy="250604"/>
          </a:xfrm>
          <a:prstGeom prst="rect">
            <a:avLst/>
          </a:prstGeom>
        </p:spPr>
        <p:txBody>
          <a:bodyPr/>
          <a:lstStyle/>
          <a:p>
            <a:pPr lvl="0" algn="ctr"/>
            <a:fld id="{6F9138C2-1E21-4D72-982A-F26F146CDD4A}" type="slidenum">
              <a:rPr lang="it-IT" sz="100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lvl="0" algn="ctr"/>
              <a:t>‹N›</a:t>
            </a:fld>
            <a:endParaRPr lang="it-IT" sz="10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36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40" r:id="rId3"/>
    <p:sldLayoutId id="2147483741" r:id="rId4"/>
    <p:sldLayoutId id="2147483742" r:id="rId5"/>
    <p:sldLayoutId id="2147483744" r:id="rId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i4punto0.it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/>
          <p:nvPr/>
        </p:nvSpPr>
        <p:spPr>
          <a:xfrm>
            <a:off x="7171867" y="240586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verdana"/>
                <a:cs typeface="verdana"/>
              </a:rPr>
              <a:t>9 Novembre 2017</a:t>
            </a:r>
            <a:endParaRPr lang="en-US" sz="12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894846" y="2168668"/>
            <a:ext cx="6863116" cy="1384995"/>
          </a:xfrm>
        </p:spPr>
        <p:txBody>
          <a:bodyPr/>
          <a:lstStyle/>
          <a:p>
            <a:r>
              <a:rPr lang="it-IT" sz="2800" b="0" dirty="0"/>
              <a:t>Attestato di conformità all’</a:t>
            </a:r>
            <a:r>
              <a:rPr lang="it-IT" sz="2800" b="0" dirty="0" err="1"/>
              <a:t>Iperammortamento</a:t>
            </a:r>
            <a:r>
              <a:rPr lang="it-IT" sz="2800" b="0" dirty="0"/>
              <a:t>: l’esperienza di ICIM sul tema.</a:t>
            </a:r>
          </a:p>
        </p:txBody>
      </p:sp>
      <p:sp>
        <p:nvSpPr>
          <p:cNvPr id="6" name="TextBox 7"/>
          <p:cNvSpPr txBox="1"/>
          <p:nvPr/>
        </p:nvSpPr>
        <p:spPr>
          <a:xfrm>
            <a:off x="315575" y="6247946"/>
            <a:ext cx="18582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>
                <a:solidFill>
                  <a:schemeClr val="bg1"/>
                </a:solidFill>
                <a:latin typeface="verdana"/>
                <a:cs typeface="verdana"/>
              </a:rPr>
              <a:t>PAOLO GIANOGLIO</a:t>
            </a:r>
            <a:endParaRPr lang="en-US" sz="1200" b="1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2774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6CB345-981F-40B6-B890-B34700CE2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757" y="296217"/>
            <a:ext cx="7560000" cy="461665"/>
          </a:xfrm>
        </p:spPr>
        <p:txBody>
          <a:bodyPr/>
          <a:lstStyle/>
          <a:p>
            <a:r>
              <a:rPr lang="it-IT" dirty="0"/>
              <a:t>Tempi interconnessione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C298E9-75E9-4007-BB08-D0818B65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3713" y="1034232"/>
            <a:ext cx="5342021" cy="4666198"/>
          </a:xfrm>
        </p:spPr>
        <p:txBody>
          <a:bodyPr/>
          <a:lstStyle/>
          <a:p>
            <a:r>
              <a:rPr lang="it-IT" sz="1600" dirty="0"/>
              <a:t>Il beneficio dell’</a:t>
            </a:r>
            <a:r>
              <a:rPr lang="it-IT" sz="1600" dirty="0" err="1"/>
              <a:t>iperammortamento</a:t>
            </a:r>
            <a:r>
              <a:rPr lang="it-IT" sz="1600" dirty="0"/>
              <a:t> spetta - per gli investimenti conformi effettuati entro il 31/12/2017 (o sotto determinate condizioni entro il 30/9/2018) – solo dopo l’avvenuta interconnessione.</a:t>
            </a:r>
          </a:p>
          <a:p>
            <a:r>
              <a:rPr lang="it-IT" sz="1600" dirty="0"/>
              <a:t>Tale interconnessione non deve avvenire entro tempi prestabiliti. La relazione illustrativa al disegno di legge di bilancio 2017 precisa che il “ritardo” nell’interconnessione (conseguente, ad esempio, alla complessità dell’investimento) </a:t>
            </a:r>
            <a:r>
              <a:rPr lang="it-IT" sz="1600" b="1" dirty="0"/>
              <a:t>non è di ostacolo alla completa fruizione dell’</a:t>
            </a:r>
            <a:r>
              <a:rPr lang="it-IT" sz="1600" b="1" dirty="0" err="1"/>
              <a:t>iperammortamento</a:t>
            </a:r>
            <a:r>
              <a:rPr lang="it-IT" sz="1600" b="1" dirty="0"/>
              <a:t>, ma produce un semplice slittamento del momento dal quale si può iniziare a godere del beneficio.</a:t>
            </a:r>
            <a:endParaRPr lang="it-IT" sz="1600" dirty="0"/>
          </a:p>
        </p:txBody>
      </p:sp>
      <p:sp>
        <p:nvSpPr>
          <p:cNvPr id="4" name="Esagono 3">
            <a:extLst>
              <a:ext uri="{FF2B5EF4-FFF2-40B4-BE49-F238E27FC236}">
                <a16:creationId xmlns:a16="http://schemas.microsoft.com/office/drawing/2014/main" id="{D299498C-3B78-4F42-B671-7F8FD85E7F2A}"/>
              </a:ext>
            </a:extLst>
          </p:cNvPr>
          <p:cNvSpPr/>
          <p:nvPr/>
        </p:nvSpPr>
        <p:spPr>
          <a:xfrm>
            <a:off x="274821" y="2053331"/>
            <a:ext cx="2872639" cy="2628000"/>
          </a:xfrm>
          <a:prstGeom prst="hexagon">
            <a:avLst>
              <a:gd name="adj" fmla="val 27930"/>
              <a:gd name="vf" fmla="val 11547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2386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E3366E-3102-4C0F-A7E1-F6E0A56F0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00" y="281692"/>
            <a:ext cx="9026500" cy="490716"/>
          </a:xfrm>
        </p:spPr>
        <p:txBody>
          <a:bodyPr/>
          <a:lstStyle/>
          <a:p>
            <a:r>
              <a:rPr lang="it-IT" dirty="0"/>
              <a:t>Soggetti abilitati al rilascio di perizia o attestazione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4C8231-5CB5-41A4-AA01-24894741C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961" y="998539"/>
            <a:ext cx="7441144" cy="542150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it-IT" sz="1600" dirty="0"/>
              <a:t>I soggetti abilitati per il rilascio di una perizia giurata o un'attestazione di conformità sono:</a:t>
            </a:r>
          </a:p>
          <a:p>
            <a:pPr marL="1250950" indent="-173038">
              <a:lnSpc>
                <a:spcPct val="100000"/>
              </a:lnSpc>
              <a:spcBef>
                <a:spcPts val="1200"/>
              </a:spcBef>
            </a:pPr>
            <a:r>
              <a:rPr lang="it-IT" sz="1600" i="1" dirty="0"/>
              <a:t>ingegneri o periti industriali - che devono dichiarare la propria "terzietà" rispetto ai produttori e/o fornitori dei beni strumentali, servizi e beni immateriali oggetto della perizia - iscritti nei rispettivi albi professionali,</a:t>
            </a:r>
            <a:endParaRPr lang="it-IT" sz="1600" dirty="0"/>
          </a:p>
          <a:p>
            <a:pPr marL="1250950" indent="-173038">
              <a:lnSpc>
                <a:spcPct val="100000"/>
              </a:lnSpc>
            </a:pPr>
            <a:r>
              <a:rPr lang="it-IT" sz="1600" i="1" dirty="0"/>
              <a:t>enti di certificazione accreditati da </a:t>
            </a:r>
            <a:r>
              <a:rPr lang="it-IT" sz="1600" i="1" dirty="0" err="1"/>
              <a:t>Accredia</a:t>
            </a:r>
            <a:endParaRPr lang="it-IT" sz="16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it-IT" sz="1600" dirty="0"/>
              <a:t>Altri soggetti (società di consulenza, società fornitrici di </a:t>
            </a:r>
            <a:r>
              <a:rPr lang="it-IT" sz="1600" dirty="0" err="1"/>
              <a:t>Hw</a:t>
            </a:r>
            <a:r>
              <a:rPr lang="it-IT" sz="1600" dirty="0"/>
              <a:t> e </a:t>
            </a:r>
            <a:r>
              <a:rPr lang="it-IT" sz="1600" dirty="0" err="1"/>
              <a:t>Sw</a:t>
            </a:r>
            <a:r>
              <a:rPr lang="it-IT" sz="1600" dirty="0"/>
              <a:t>) non possono eseguire l'attività direttamente, ma devono affidarla a professionisti iscritti all'albo. Trattandosi di "perizia giurata" questi professionisti si assumono in proprio la responsabilità di quanto dichiarano.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1600" dirty="0"/>
              <a:t>Nella scelta del soggetto a cui richiedere perizia o attestazione è quindi opportuno che le aziende verifichino chi si assume la responsabilità in caso di controversia con l'Agenzia delle Entrate, poiché - se non si tratta di organismo di certificazione - il soggetto con cui hanno stipulato il contratto potrebbe non essere il medesimo che ha firmato la perizia, e al momento opportuno declinare ogni responsabilità.</a:t>
            </a:r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719609E5-5F29-4E66-B5C2-E964E1689BC2}"/>
              </a:ext>
            </a:extLst>
          </p:cNvPr>
          <p:cNvSpPr/>
          <p:nvPr/>
        </p:nvSpPr>
        <p:spPr>
          <a:xfrm>
            <a:off x="1078030" y="1715376"/>
            <a:ext cx="1004508" cy="354055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A6BCE3"/>
          </a:solidFill>
          <a:ln>
            <a:solidFill>
              <a:srgbClr val="A6BCE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4D8B1C56-4E3F-45C6-8A18-8F8CFD2AB271}"/>
              </a:ext>
            </a:extLst>
          </p:cNvPr>
          <p:cNvSpPr/>
          <p:nvPr/>
        </p:nvSpPr>
        <p:spPr>
          <a:xfrm>
            <a:off x="1078030" y="2849553"/>
            <a:ext cx="1004508" cy="354055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A6BCE3"/>
          </a:solidFill>
          <a:ln>
            <a:solidFill>
              <a:srgbClr val="A6BCE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77851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4EA56A3-A562-4580-8093-4825438D5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269" y="240717"/>
            <a:ext cx="7560000" cy="830997"/>
          </a:xfrm>
        </p:spPr>
        <p:txBody>
          <a:bodyPr/>
          <a:lstStyle/>
          <a:p>
            <a:r>
              <a:rPr lang="it-IT" dirty="0"/>
              <a:t>Valore dell’attestazione o perizia per beni di valore inferiore a 500.000€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D58763-2F1B-4A3A-A645-2B5A92DEC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6967" y="1624184"/>
            <a:ext cx="4921863" cy="4362729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Oltre che ad una maggior tutela che è conseguenza della competenza specifica che chi redige la perizia o attestazione dovrebbe garantire al proprio committente, il legale rappresentante che sostituisca alla propria dichiarazione una perizia o attestazione evita le possibili conseguenza penali previste per la falsa dichiarazione nel caso in cui l'Agenzia delle Entrate ritenga che l'investimento non sia conforme ai requisiti. </a:t>
            </a:r>
          </a:p>
        </p:txBody>
      </p:sp>
      <p:sp>
        <p:nvSpPr>
          <p:cNvPr id="4" name="Pentagono 3">
            <a:extLst>
              <a:ext uri="{FF2B5EF4-FFF2-40B4-BE49-F238E27FC236}">
                <a16:creationId xmlns:a16="http://schemas.microsoft.com/office/drawing/2014/main" id="{B7406F83-B3CD-4BF7-B2D2-3A4B613DD9DD}"/>
              </a:ext>
            </a:extLst>
          </p:cNvPr>
          <p:cNvSpPr/>
          <p:nvPr/>
        </p:nvSpPr>
        <p:spPr>
          <a:xfrm>
            <a:off x="0" y="1158342"/>
            <a:ext cx="3447916" cy="1360967"/>
          </a:xfrm>
          <a:prstGeom prst="homePlat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4238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856865" y="1866631"/>
            <a:ext cx="7072664" cy="1646593"/>
          </a:xfrm>
        </p:spPr>
        <p:txBody>
          <a:bodyPr/>
          <a:lstStyle/>
          <a:p>
            <a:pPr lvl="0"/>
            <a:r>
              <a:rPr lang="it-IT" b="1" dirty="0"/>
              <a:t>Requisito numero</a:t>
            </a:r>
            <a:r>
              <a:rPr lang="it-IT" dirty="0"/>
              <a:t> </a:t>
            </a:r>
            <a:r>
              <a:rPr lang="it-IT" b="1" dirty="0"/>
              <a:t>2</a:t>
            </a:r>
            <a:r>
              <a:rPr lang="it-IT" dirty="0"/>
              <a:t> – caricamento da remoto di istruzioni e/o part </a:t>
            </a:r>
            <a:r>
              <a:rPr lang="it-IT" dirty="0" err="1"/>
              <a:t>program</a:t>
            </a:r>
            <a:r>
              <a:rPr lang="it-IT" dirty="0"/>
              <a:t>.</a:t>
            </a:r>
          </a:p>
          <a:p>
            <a:r>
              <a:rPr lang="it-IT" b="1" dirty="0"/>
              <a:t>Requisito numero 3 </a:t>
            </a:r>
            <a:r>
              <a:rPr lang="it-IT" dirty="0"/>
              <a:t>– integrazione automatizzata con il sistema logistico di fabbrica.</a:t>
            </a:r>
            <a:endParaRPr lang="it-IT" sz="1600" dirty="0"/>
          </a:p>
        </p:txBody>
      </p:sp>
      <p:sp>
        <p:nvSpPr>
          <p:cNvPr id="9" name="Titolo 3"/>
          <p:cNvSpPr>
            <a:spLocks noGrp="1"/>
          </p:cNvSpPr>
          <p:nvPr>
            <p:ph type="title"/>
          </p:nvPr>
        </p:nvSpPr>
        <p:spPr>
          <a:xfrm>
            <a:off x="372792" y="284816"/>
            <a:ext cx="8356531" cy="461665"/>
          </a:xfrm>
        </p:spPr>
        <p:txBody>
          <a:bodyPr/>
          <a:lstStyle/>
          <a:p>
            <a:r>
              <a:rPr lang="it-IT" dirty="0"/>
              <a:t>Iperammortamento – la nostra esperienza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CF09740C-BF57-4FA6-937A-CB5C31F2F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868817" y="835748"/>
            <a:ext cx="609629" cy="11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FD4FCD3-4C97-4C5E-8362-4FA7655CD13C}"/>
              </a:ext>
            </a:extLst>
          </p:cNvPr>
          <p:cNvSpPr txBox="1"/>
          <p:nvPr/>
        </p:nvSpPr>
        <p:spPr>
          <a:xfrm>
            <a:off x="856865" y="1428021"/>
            <a:ext cx="4108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005B9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CRITICITÀ PIÙ FREQUENTI</a:t>
            </a:r>
          </a:p>
        </p:txBody>
      </p:sp>
      <p:sp>
        <p:nvSpPr>
          <p:cNvPr id="6" name="Segnaposto contenuto 4">
            <a:extLst>
              <a:ext uri="{FF2B5EF4-FFF2-40B4-BE49-F238E27FC236}">
                <a16:creationId xmlns:a16="http://schemas.microsoft.com/office/drawing/2014/main" id="{3566A5E7-F091-4D09-BD86-2B19D34384CA}"/>
              </a:ext>
            </a:extLst>
          </p:cNvPr>
          <p:cNvSpPr txBox="1">
            <a:spLocks/>
          </p:cNvSpPr>
          <p:nvPr/>
        </p:nvSpPr>
        <p:spPr>
          <a:xfrm>
            <a:off x="856123" y="4425348"/>
            <a:ext cx="7229098" cy="1888826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4572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º"/>
              <a:defRPr sz="1800" kern="1200">
                <a:solidFill>
                  <a:srgbClr val="005B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60000" indent="-18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"/>
              <a:defRPr sz="1800" kern="1200">
                <a:solidFill>
                  <a:srgbClr val="005B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40000" indent="-18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Trebuchet MS" panose="020B0603020202020204" pitchFamily="34" charset="0"/>
              <a:buChar char="–"/>
              <a:defRPr sz="1800" kern="1200">
                <a:solidFill>
                  <a:srgbClr val="005B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n"/>
              <a:defRPr sz="1800" kern="1200">
                <a:solidFill>
                  <a:srgbClr val="005B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n"/>
              <a:defRPr sz="1800" kern="1200">
                <a:solidFill>
                  <a:srgbClr val="005B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it-IT" dirty="0"/>
              <a:t>Produzione non di serie, per commessa (es. produzione stampi).</a:t>
            </a:r>
          </a:p>
          <a:p>
            <a:r>
              <a:rPr lang="it-IT" dirty="0"/>
              <a:t>Macchine dedicate a processi specifici che non richiedono particolari istruzioni, o per le quali è fondamentale l’intervento dell’operatore (es. attrezzaggi).</a:t>
            </a:r>
            <a:endParaRPr lang="it-IT" sz="16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B76ADB4-4E4A-43B9-81E5-618D14E5C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868075" y="3394465"/>
            <a:ext cx="609629" cy="11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ABD3FDC-D27F-46E2-A35B-21AEE8080C3F}"/>
              </a:ext>
            </a:extLst>
          </p:cNvPr>
          <p:cNvSpPr txBox="1"/>
          <p:nvPr/>
        </p:nvSpPr>
        <p:spPr>
          <a:xfrm>
            <a:off x="856123" y="3986738"/>
            <a:ext cx="3369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005B9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QUESTIONI DELICATE</a:t>
            </a:r>
          </a:p>
        </p:txBody>
      </p:sp>
    </p:spTree>
    <p:extLst>
      <p:ext uri="{BB962C8B-B14F-4D97-AF65-F5344CB8AC3E}">
        <p14:creationId xmlns:p14="http://schemas.microsoft.com/office/powerpoint/2010/main" val="165887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030115" y="1991756"/>
            <a:ext cx="6689346" cy="3061505"/>
          </a:xfrm>
        </p:spPr>
        <p:txBody>
          <a:bodyPr/>
          <a:lstStyle/>
          <a:p>
            <a:pPr lvl="0"/>
            <a:r>
              <a:rPr lang="it-IT" dirty="0"/>
              <a:t>Mancanza approccio strategico.</a:t>
            </a:r>
          </a:p>
          <a:p>
            <a:pPr lvl="0"/>
            <a:r>
              <a:rPr lang="it-IT" dirty="0"/>
              <a:t>Mancanza interdisciplinarietà – team con competenze diverse che seguano il progetto.</a:t>
            </a:r>
          </a:p>
          <a:p>
            <a:pPr lvl="0"/>
            <a:r>
              <a:rPr lang="it-IT" dirty="0"/>
              <a:t>Resistenze al cambiamento organizzativo.</a:t>
            </a:r>
          </a:p>
          <a:p>
            <a:pPr lvl="0"/>
            <a:r>
              <a:rPr lang="it-IT" dirty="0"/>
              <a:t>Difficoltà a trovare fornitori competenti, sia per Hardware che Software</a:t>
            </a:r>
            <a:r>
              <a:rPr lang="it-IT" sz="1600" dirty="0"/>
              <a:t>.</a:t>
            </a:r>
            <a:endParaRPr lang="it-IT" dirty="0"/>
          </a:p>
        </p:txBody>
      </p:sp>
      <p:sp>
        <p:nvSpPr>
          <p:cNvPr id="9" name="Titolo 3"/>
          <p:cNvSpPr>
            <a:spLocks noGrp="1"/>
          </p:cNvSpPr>
          <p:nvPr>
            <p:ph type="title"/>
          </p:nvPr>
        </p:nvSpPr>
        <p:spPr>
          <a:xfrm>
            <a:off x="372792" y="409941"/>
            <a:ext cx="8356531" cy="461665"/>
          </a:xfrm>
        </p:spPr>
        <p:txBody>
          <a:bodyPr/>
          <a:lstStyle/>
          <a:p>
            <a:r>
              <a:rPr lang="it-IT" dirty="0"/>
              <a:t>Iperammortamento – la nostra esperienza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CF09740C-BF57-4FA6-937A-CB5C31F2F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868817" y="960873"/>
            <a:ext cx="609629" cy="11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FD4FCD3-4C97-4C5E-8362-4FA7655CD13C}"/>
              </a:ext>
            </a:extLst>
          </p:cNvPr>
          <p:cNvSpPr txBox="1"/>
          <p:nvPr/>
        </p:nvSpPr>
        <p:spPr>
          <a:xfrm>
            <a:off x="1030115" y="1553146"/>
            <a:ext cx="43043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005B9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 PROBLEMI DELLE IMPRESE</a:t>
            </a:r>
          </a:p>
        </p:txBody>
      </p:sp>
    </p:spTree>
    <p:extLst>
      <p:ext uri="{BB962C8B-B14F-4D97-AF65-F5344CB8AC3E}">
        <p14:creationId xmlns:p14="http://schemas.microsoft.com/office/powerpoint/2010/main" val="4236057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856865" y="1943631"/>
            <a:ext cx="7072664" cy="1328956"/>
          </a:xfrm>
        </p:spPr>
        <p:txBody>
          <a:bodyPr/>
          <a:lstStyle/>
          <a:p>
            <a:pPr lvl="0"/>
            <a:r>
              <a:rPr lang="it-IT" dirty="0"/>
              <a:t>Irrigidimento dei processi, mancanza di flessibilità.</a:t>
            </a:r>
          </a:p>
          <a:p>
            <a:pPr lvl="0"/>
            <a:r>
              <a:rPr lang="it-IT" dirty="0"/>
              <a:t>Iniziare un progetto lungo e complesso senza garanzie sui tempi di chiusura e sui risultati.</a:t>
            </a:r>
          </a:p>
        </p:txBody>
      </p:sp>
      <p:sp>
        <p:nvSpPr>
          <p:cNvPr id="9" name="Titolo 3"/>
          <p:cNvSpPr>
            <a:spLocks noGrp="1"/>
          </p:cNvSpPr>
          <p:nvPr>
            <p:ph type="title"/>
          </p:nvPr>
        </p:nvSpPr>
        <p:spPr>
          <a:xfrm>
            <a:off x="372792" y="284816"/>
            <a:ext cx="8356531" cy="461665"/>
          </a:xfrm>
        </p:spPr>
        <p:txBody>
          <a:bodyPr/>
          <a:lstStyle/>
          <a:p>
            <a:r>
              <a:rPr lang="it-IT" dirty="0"/>
              <a:t>Iperammortamento – la nostra esperienza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CF09740C-BF57-4FA6-937A-CB5C31F2F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868817" y="835748"/>
            <a:ext cx="609629" cy="11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FD4FCD3-4C97-4C5E-8362-4FA7655CD13C}"/>
              </a:ext>
            </a:extLst>
          </p:cNvPr>
          <p:cNvSpPr txBox="1"/>
          <p:nvPr/>
        </p:nvSpPr>
        <p:spPr>
          <a:xfrm>
            <a:off x="856866" y="1120013"/>
            <a:ext cx="7872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5B9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PAURE PIÙ FREQUENTI NEI CONFRONTI DELLA DIGITALIZZAZIONE DELLA FABBRICA</a:t>
            </a:r>
          </a:p>
        </p:txBody>
      </p:sp>
      <p:sp>
        <p:nvSpPr>
          <p:cNvPr id="6" name="Segnaposto contenuto 4">
            <a:extLst>
              <a:ext uri="{FF2B5EF4-FFF2-40B4-BE49-F238E27FC236}">
                <a16:creationId xmlns:a16="http://schemas.microsoft.com/office/drawing/2014/main" id="{3566A5E7-F091-4D09-BD86-2B19D34384CA}"/>
              </a:ext>
            </a:extLst>
          </p:cNvPr>
          <p:cNvSpPr txBox="1">
            <a:spLocks/>
          </p:cNvSpPr>
          <p:nvPr/>
        </p:nvSpPr>
        <p:spPr>
          <a:xfrm>
            <a:off x="856123" y="4425348"/>
            <a:ext cx="7229098" cy="1157305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4572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º"/>
              <a:defRPr sz="1800" kern="1200">
                <a:solidFill>
                  <a:srgbClr val="005B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60000" indent="-18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"/>
              <a:defRPr sz="1800" kern="1200">
                <a:solidFill>
                  <a:srgbClr val="005B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40000" indent="-18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Trebuchet MS" panose="020B0603020202020204" pitchFamily="34" charset="0"/>
              <a:buChar char="–"/>
              <a:defRPr sz="1800" kern="1200">
                <a:solidFill>
                  <a:srgbClr val="005B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n"/>
              <a:defRPr sz="1800" kern="1200">
                <a:solidFill>
                  <a:srgbClr val="005B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n"/>
              <a:defRPr sz="1800" kern="1200">
                <a:solidFill>
                  <a:srgbClr val="005B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it-IT" dirty="0"/>
              <a:t>Progetti già in corso prima del 2017.</a:t>
            </a:r>
          </a:p>
          <a:p>
            <a:pPr lvl="0"/>
            <a:r>
              <a:rPr lang="it-IT" dirty="0"/>
              <a:t>Stabilimenti nuovi (green </a:t>
            </a:r>
            <a:r>
              <a:rPr lang="it-IT" dirty="0" err="1"/>
              <a:t>field</a:t>
            </a:r>
            <a:r>
              <a:rPr lang="it-IT" dirty="0"/>
              <a:t>).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B76ADB4-4E4A-43B9-81E5-618D14E5C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868075" y="3394465"/>
            <a:ext cx="609629" cy="11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ABD3FDC-D27F-46E2-A35B-21AEE8080C3F}"/>
              </a:ext>
            </a:extLst>
          </p:cNvPr>
          <p:cNvSpPr txBox="1"/>
          <p:nvPr/>
        </p:nvSpPr>
        <p:spPr>
          <a:xfrm>
            <a:off x="856123" y="3986738"/>
            <a:ext cx="2767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005B9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BEST PERFORMER</a:t>
            </a:r>
          </a:p>
        </p:txBody>
      </p:sp>
    </p:spTree>
    <p:extLst>
      <p:ext uri="{BB962C8B-B14F-4D97-AF65-F5344CB8AC3E}">
        <p14:creationId xmlns:p14="http://schemas.microsoft.com/office/powerpoint/2010/main" val="2182304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5"/>
          <p:cNvSpPr txBox="1">
            <a:spLocks/>
          </p:cNvSpPr>
          <p:nvPr/>
        </p:nvSpPr>
        <p:spPr bwMode="auto">
          <a:xfrm>
            <a:off x="660030" y="584546"/>
            <a:ext cx="7029458" cy="452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3899" tIns="41950" rIns="83899" bIns="41950"/>
          <a:lstStyle/>
          <a:p>
            <a:pPr algn="l" defTabSz="840511" eaLnBrk="0" hangingPunct="0"/>
            <a:endParaRPr lang="it-IT" sz="2200">
              <a:solidFill>
                <a:srgbClr val="005B9D"/>
              </a:solidFill>
              <a:latin typeface="Trebuchet MS" pitchFamily="34" charset="0"/>
            </a:endParaRP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324853" y="349087"/>
            <a:ext cx="8386010" cy="461665"/>
          </a:xfrm>
        </p:spPr>
        <p:txBody>
          <a:bodyPr/>
          <a:lstStyle/>
          <a:p>
            <a:pPr algn="ctr"/>
            <a:r>
              <a:rPr lang="it-IT" dirty="0"/>
              <a:t>Industria 4.0 - Il Portale dedicato alle imprese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194" y="2655867"/>
            <a:ext cx="562734" cy="11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5547" y="2655867"/>
            <a:ext cx="562734" cy="11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egnaposto contenuto 4">
            <a:extLst>
              <a:ext uri="{FF2B5EF4-FFF2-40B4-BE49-F238E27FC236}">
                <a16:creationId xmlns:a16="http://schemas.microsoft.com/office/drawing/2014/main" id="{A78646EB-7B00-4851-A220-96FC21C7D9B5}"/>
              </a:ext>
            </a:extLst>
          </p:cNvPr>
          <p:cNvSpPr txBox="1">
            <a:spLocks/>
          </p:cNvSpPr>
          <p:nvPr/>
        </p:nvSpPr>
        <p:spPr>
          <a:xfrm>
            <a:off x="1195331" y="1281765"/>
            <a:ext cx="6623812" cy="4417577"/>
          </a:xfrm>
          <a:prstGeom prst="rect">
            <a:avLst/>
          </a:prstGeom>
        </p:spPr>
        <p:txBody>
          <a:bodyPr>
            <a:noAutofit/>
          </a:bodyPr>
          <a:lstStyle>
            <a:lvl1pPr marL="180000" indent="-180000" algn="l" defTabSz="4572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 2" panose="05020102010507070707" pitchFamily="18" charset="2"/>
              <a:buChar char="º"/>
              <a:defRPr sz="1800" kern="1200">
                <a:solidFill>
                  <a:srgbClr val="005B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60000" indent="-18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"/>
              <a:defRPr sz="1800" kern="1200">
                <a:solidFill>
                  <a:srgbClr val="005B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40000" indent="-18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Trebuchet MS" panose="020B0603020202020204" pitchFamily="34" charset="0"/>
              <a:buChar char="–"/>
              <a:defRPr sz="1800" kern="1200">
                <a:solidFill>
                  <a:srgbClr val="005B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n"/>
              <a:defRPr sz="1800" kern="1200">
                <a:solidFill>
                  <a:srgbClr val="005B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457200" rtl="0" eaLnBrk="1" latinLnBrk="0" hangingPunct="1">
              <a:lnSpc>
                <a:spcPct val="120000"/>
              </a:lnSpc>
              <a:spcBef>
                <a:spcPct val="20000"/>
              </a:spcBef>
              <a:buFont typeface="Wingdings" pitchFamily="2" charset="2"/>
              <a:buChar char="n"/>
              <a:defRPr sz="1800" kern="1200">
                <a:solidFill>
                  <a:srgbClr val="005B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 panose="05020102010507070707" pitchFamily="18" charset="2"/>
              <a:buNone/>
            </a:pPr>
            <a:r>
              <a:rPr lang="it-IT" sz="1600" dirty="0"/>
              <a:t>Creato con il supporto di Anima e </a:t>
            </a:r>
            <a:r>
              <a:rPr lang="it-IT" sz="1600" dirty="0" err="1"/>
              <a:t>Ucimu</a:t>
            </a:r>
            <a:r>
              <a:rPr lang="it-IT" sz="1600" dirty="0"/>
              <a:t>, il Portale «Industria 4.0 e </a:t>
            </a:r>
            <a:r>
              <a:rPr lang="it-IT" sz="1600" dirty="0" err="1"/>
              <a:t>Iperammortamento</a:t>
            </a:r>
            <a:r>
              <a:rPr lang="it-IT" sz="1600" dirty="0"/>
              <a:t>» è offre alle imprese la possibilità di:</a:t>
            </a:r>
          </a:p>
          <a:p>
            <a:pPr algn="just"/>
            <a:r>
              <a:rPr lang="it-IT" sz="1600" b="1" dirty="0"/>
              <a:t>CONSULTARE</a:t>
            </a:r>
            <a:r>
              <a:rPr lang="it-IT" sz="1600" dirty="0"/>
              <a:t> </a:t>
            </a:r>
            <a:r>
              <a:rPr lang="it-IT" sz="1600" b="1" dirty="0"/>
              <a:t>documentazione e informazioni aggiornate </a:t>
            </a:r>
            <a:r>
              <a:rPr lang="it-IT" sz="1600" dirty="0"/>
              <a:t>sulle modalità di accesso all’</a:t>
            </a:r>
            <a:r>
              <a:rPr lang="it-IT" sz="1600" dirty="0" err="1"/>
              <a:t>iperammortamento</a:t>
            </a:r>
            <a:r>
              <a:rPr lang="it-IT" sz="1600" dirty="0"/>
              <a:t>.</a:t>
            </a:r>
          </a:p>
          <a:p>
            <a:pPr algn="just"/>
            <a:r>
              <a:rPr lang="it-IT" sz="1600" b="1" dirty="0"/>
              <a:t>PROPORRE</a:t>
            </a:r>
            <a:r>
              <a:rPr lang="it-IT" sz="1600" dirty="0"/>
              <a:t> </a:t>
            </a:r>
            <a:r>
              <a:rPr lang="it-IT" sz="1600" b="1" dirty="0"/>
              <a:t>quesiti nella sezione "Domande e Risposte" </a:t>
            </a:r>
            <a:r>
              <a:rPr lang="it-IT" sz="1600" dirty="0"/>
              <a:t>ai nostri esperti tecnici, ricevendo così aggiornamenti rispetto alle tematiche di maggiore rilievo e ai progressivi pronunciamenti del MISE.</a:t>
            </a:r>
          </a:p>
          <a:p>
            <a:pPr algn="just"/>
            <a:r>
              <a:rPr lang="it-IT" sz="1600" b="1" dirty="0"/>
              <a:t>INTERAGIRE caricando la documentazione </a:t>
            </a:r>
            <a:r>
              <a:rPr lang="it-IT" sz="1600" dirty="0"/>
              <a:t>necessaria per la redazione dell’analisi tecnica a supporto dell’attestato di conformità, con il team di esperti che condurranno la valutazione. </a:t>
            </a:r>
          </a:p>
        </p:txBody>
      </p:sp>
    </p:spTree>
    <p:extLst>
      <p:ext uri="{BB962C8B-B14F-4D97-AF65-F5344CB8AC3E}">
        <p14:creationId xmlns:p14="http://schemas.microsoft.com/office/powerpoint/2010/main" val="2367870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olo 3"/>
          <p:cNvSpPr>
            <a:spLocks noGrp="1"/>
          </p:cNvSpPr>
          <p:nvPr>
            <p:ph type="title"/>
          </p:nvPr>
        </p:nvSpPr>
        <p:spPr>
          <a:xfrm>
            <a:off x="328757" y="349091"/>
            <a:ext cx="7936995" cy="497224"/>
          </a:xfrm>
        </p:spPr>
        <p:txBody>
          <a:bodyPr/>
          <a:lstStyle/>
          <a:p>
            <a:r>
              <a:rPr lang="it-IT" dirty="0"/>
              <a:t>Benvenuto nel portale ANIMA-ICIM-UCIMU!</a:t>
            </a:r>
            <a:endParaRPr lang="it-IT" sz="2400" b="1" dirty="0"/>
          </a:p>
        </p:txBody>
      </p:sp>
      <p:sp>
        <p:nvSpPr>
          <p:cNvPr id="2" name="AutoShape 2" descr="https://outlook.office.com/owa/service.svc/s/GetFileAttachment?id=AAMkADdjNTVjNTM1LTFjNTktNDU1Zi04ZDNjLTFjMGQ4YTBlNGM1NgBGAAAAAAAYq4DKeFw9QKJlzQjlc9y2BwD93yGZMEXNRaS%2BEGXzGx90AAAAAAEPAAAP3tmXa54kQYQowxRUHGkTAAAcZBqsAAABEgAQAAetQ6EVvV5LilVtWL6ZNHU%3D&amp;X-OWA-CANARY=EhueKy35EUiVcIn7KhthOmCDuB6HjNQYaQRccvNnzXB2hPp9wQDbPPdX5wpcAXlhsQkmGHjjyeE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AutoShape 4" descr="https://outlook.office.com/owa/service.svc/s/GetFileAttachment?id=AAMkADdjNTVjNTM1LTFjNTktNDU1Zi04ZDNjLTFjMGQ4YTBlNGM1NgBGAAAAAAAYq4DKeFw9QKJlzQjlc9y2BwD93yGZMEXNRaS%2BEGXzGx90AAAAAAEPAAAP3tmXa54kQYQowxRUHGkTAAAcZBqsAAABEgAQAAetQ6EVvV5LilVtWL6ZNHU%3D&amp;X-OWA-CANARY=EhueKy35EUiVcIn7KhthOmCDuB6HjNQYaQRccvNnzXB2hPp9wQDbPPdX5wpcAXlhsQkmGHjjyeE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" name="Immagin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6" y="1064081"/>
            <a:ext cx="7031470" cy="528921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78404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40897-C17D-AB48-B3E3-5BB61C60D93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extBox 3"/>
          <p:cNvSpPr txBox="1"/>
          <p:nvPr/>
        </p:nvSpPr>
        <p:spPr>
          <a:xfrm>
            <a:off x="4572000" y="2566825"/>
            <a:ext cx="39668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500" b="1" dirty="0">
                <a:solidFill>
                  <a:srgbClr val="005B9D"/>
                </a:solidFill>
                <a:latin typeface="Verdana"/>
                <a:cs typeface="Verdana"/>
              </a:rPr>
              <a:t>Grazie</a:t>
            </a:r>
          </a:p>
          <a:p>
            <a:pPr algn="l"/>
            <a:r>
              <a:rPr lang="en-US" sz="2500" b="1" dirty="0">
                <a:solidFill>
                  <a:srgbClr val="005B9D"/>
                </a:solidFill>
                <a:latin typeface="Verdana"/>
                <a:cs typeface="Verdana"/>
              </a:rPr>
              <a:t>per </a:t>
            </a:r>
            <a:r>
              <a:rPr lang="en-US" sz="2500" b="1" dirty="0" err="1">
                <a:solidFill>
                  <a:srgbClr val="005B9D"/>
                </a:solidFill>
                <a:latin typeface="Verdana"/>
                <a:cs typeface="Verdana"/>
              </a:rPr>
              <a:t>l’attenzione</a:t>
            </a:r>
            <a:endParaRPr lang="en-US" sz="2500" b="1" dirty="0">
              <a:solidFill>
                <a:srgbClr val="005B9D"/>
              </a:solidFill>
              <a:latin typeface="Verdana"/>
              <a:cs typeface="Verdana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4586171" y="3452902"/>
            <a:ext cx="3966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www.icim.it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4586171" y="3764797"/>
            <a:ext cx="3966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/>
                <a:cs typeface="Verdana"/>
              </a:rPr>
              <a:t>industry4.0@icim.it</a:t>
            </a:r>
          </a:p>
        </p:txBody>
      </p:sp>
    </p:spTree>
    <p:extLst>
      <p:ext uri="{BB962C8B-B14F-4D97-AF65-F5344CB8AC3E}">
        <p14:creationId xmlns:p14="http://schemas.microsoft.com/office/powerpoint/2010/main" val="2516962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946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:\Operations\COM\PUBBLICA\06_Loghi, marchi, carta int\Loghi\00_Logo ICIM\logo ICI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79" y="2390707"/>
            <a:ext cx="1433404" cy="161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90073" y="452473"/>
            <a:ext cx="7560000" cy="461665"/>
          </a:xfrm>
        </p:spPr>
        <p:txBody>
          <a:bodyPr/>
          <a:lstStyle/>
          <a:p>
            <a:r>
              <a:rPr lang="it-IT" dirty="0"/>
              <a:t>ICIM </a:t>
            </a:r>
            <a:r>
              <a:rPr lang="it-IT" dirty="0" err="1"/>
              <a:t>SpA</a:t>
            </a:r>
            <a:endParaRPr lang="it-IT" dirty="0"/>
          </a:p>
        </p:txBody>
      </p:sp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2266749" y="1227221"/>
            <a:ext cx="5783324" cy="4848726"/>
          </a:xfrm>
        </p:spPr>
        <p:txBody>
          <a:bodyPr/>
          <a:lstStyle/>
          <a:p>
            <a:pPr marL="0" indent="0">
              <a:buNone/>
            </a:pPr>
            <a:r>
              <a:rPr lang="it-IT" sz="1600" dirty="0"/>
              <a:t>ICIM è un Ente di Certificazione indipendente italiano. Con </a:t>
            </a:r>
            <a:r>
              <a:rPr lang="it-IT" sz="1600" b="1" dirty="0"/>
              <a:t>un’esperienza pluriennale nella certificazione cogente e volontaria</a:t>
            </a:r>
            <a:r>
              <a:rPr lang="it-IT" sz="1600" dirty="0"/>
              <a:t>, di prodotto e di sistema, è punto di riferimento per la certificazione nei sistemi di gestione, nell’efficienza energetica, nella sicurezza (antieffrazione, vigilanza, antincendio), nella gestione del rischio e business </a:t>
            </a:r>
            <a:r>
              <a:rPr lang="it-IT" sz="1600" dirty="0" err="1"/>
              <a:t>continuity</a:t>
            </a:r>
            <a:r>
              <a:rPr lang="it-IT" sz="1600" dirty="0"/>
              <a:t>, nella sostenibilità, nelle competenze professionali e nella certificazione di prodotti, tracciabilità e filiere. </a:t>
            </a:r>
          </a:p>
          <a:p>
            <a:pPr marL="0" indent="0">
              <a:spcBef>
                <a:spcPts val="815"/>
              </a:spcBef>
              <a:buNone/>
            </a:pPr>
            <a:r>
              <a:rPr lang="it-IT" sz="1600" dirty="0"/>
              <a:t>Come membro della Federazione CISQ, ICIM aderisce al circuito internazionale </a:t>
            </a:r>
            <a:r>
              <a:rPr lang="it-IT" sz="1600" dirty="0" err="1"/>
              <a:t>IQNet</a:t>
            </a:r>
            <a:r>
              <a:rPr lang="it-IT" sz="1600" dirty="0"/>
              <a:t> (The International </a:t>
            </a:r>
            <a:r>
              <a:rPr lang="it-IT" sz="1600" dirty="0" err="1"/>
              <a:t>Certification</a:t>
            </a:r>
            <a:r>
              <a:rPr lang="it-IT" sz="1600" dirty="0"/>
              <a:t> Network), il più grande network di organismi di certificazione, grazie al quale è in grado di garantire una certificazione con riconoscibilità in tutte le nazioni aderenti al network.</a:t>
            </a:r>
          </a:p>
        </p:txBody>
      </p:sp>
    </p:spTree>
    <p:extLst>
      <p:ext uri="{BB962C8B-B14F-4D97-AF65-F5344CB8AC3E}">
        <p14:creationId xmlns:p14="http://schemas.microsoft.com/office/powerpoint/2010/main" val="2469469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87170" y="284758"/>
            <a:ext cx="7560000" cy="461665"/>
          </a:xfrm>
        </p:spPr>
        <p:txBody>
          <a:bodyPr/>
          <a:lstStyle/>
          <a:p>
            <a:r>
              <a:rPr lang="it-IT" dirty="0"/>
              <a:t>I soci di ICIM </a:t>
            </a:r>
            <a:r>
              <a:rPr lang="it-IT" dirty="0" err="1"/>
              <a:t>SpA</a:t>
            </a:r>
            <a:endParaRPr lang="it-IT" dirty="0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B124CC38-1122-489D-9FD0-6F729612B2E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2911391" y="1510667"/>
            <a:ext cx="5051362" cy="4805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04380" tIns="52191" rIns="104380" bIns="52191" numCol="1" anchor="t" anchorCtr="0" compatLnSpc="1">
            <a:prstTxWarp prst="textNoShape">
              <a:avLst/>
            </a:prstTxWarp>
          </a:bodyPr>
          <a:lstStyle>
            <a:lvl1pPr marL="248534" indent="-248534" algn="l" defTabSz="783628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n"/>
              <a:defRPr sz="1711">
                <a:solidFill>
                  <a:srgbClr val="005B9D"/>
                </a:solidFill>
                <a:latin typeface="+mn-lt"/>
                <a:ea typeface="+mn-ea"/>
                <a:cs typeface="+mn-cs"/>
              </a:defRPr>
            </a:lvl1pPr>
            <a:lvl2pPr marL="445459" indent="-54324" algn="l" defTabSz="783628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rgbClr val="005B9D"/>
                </a:solidFill>
                <a:latin typeface="+mn-lt"/>
              </a:defRPr>
            </a:lvl2pPr>
            <a:lvl3pPr marL="783628" indent="-1359" algn="l" defTabSz="783628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rgbClr val="005B9D"/>
                </a:solidFill>
                <a:latin typeface="+mn-lt"/>
              </a:defRPr>
            </a:lvl3pPr>
            <a:lvl4pPr marL="1712572" indent="-539169" algn="l" defTabSz="783628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rgbClr val="005B9D"/>
                </a:solidFill>
                <a:latin typeface="+mn-lt"/>
              </a:defRPr>
            </a:lvl4pPr>
            <a:lvl5pPr marL="2160747" indent="-596209" algn="l" defTabSz="783628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rgbClr val="005B9D"/>
                </a:solidFill>
                <a:latin typeface="+mn-lt"/>
              </a:defRPr>
            </a:lvl5pPr>
            <a:lvl6pPr marL="2551882" indent="-596209" algn="l" defTabSz="783628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rgbClr val="005B9D"/>
                </a:solidFill>
                <a:latin typeface="+mn-lt"/>
              </a:defRPr>
            </a:lvl6pPr>
            <a:lvl7pPr marL="2943017" indent="-596209" algn="l" defTabSz="783628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rgbClr val="005B9D"/>
                </a:solidFill>
                <a:latin typeface="+mn-lt"/>
              </a:defRPr>
            </a:lvl7pPr>
            <a:lvl8pPr marL="3334151" indent="-596209" algn="l" defTabSz="783628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rgbClr val="005B9D"/>
                </a:solidFill>
                <a:latin typeface="+mn-lt"/>
              </a:defRPr>
            </a:lvl8pPr>
            <a:lvl9pPr marL="3725286" indent="-596209" algn="l" defTabSz="783628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defRPr>
                <a:solidFill>
                  <a:srgbClr val="005B9D"/>
                </a:solidFill>
                <a:latin typeface="+mn-lt"/>
              </a:defRPr>
            </a:lvl9pPr>
          </a:lstStyle>
          <a:p>
            <a:pPr marL="0" marR="0" lvl="0" indent="0" algn="l" defTabSz="783628" rtl="0" eaLnBrk="0" fontAlgn="base" latinLnBrk="0" hangingPunct="0">
              <a:lnSpc>
                <a:spcPct val="100000"/>
              </a:lnSpc>
              <a:spcBef>
                <a:spcPts val="513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it-IT" sz="2053" b="1" i="0" u="none" strike="noStrike" kern="0" cap="none" spc="0" normalizeH="0" baseline="0" noProof="0" dirty="0">
                <a:ln>
                  <a:noFill/>
                </a:ln>
                <a:solidFill>
                  <a:srgbClr val="005B9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</a:t>
            </a:r>
            <a:endParaRPr kumimoji="0" lang="it-IT" sz="1198" b="1" i="0" u="none" strike="noStrike" kern="0" cap="none" spc="0" normalizeH="0" baseline="0" noProof="0" dirty="0">
              <a:ln>
                <a:noFill/>
              </a:ln>
              <a:solidFill>
                <a:srgbClr val="005B9D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1027"/>
              </a:spcBef>
              <a:buClr>
                <a:srgbClr val="005B9D"/>
              </a:buClr>
              <a:buFont typeface="Wingdings 2" panose="05020102010507070707" pitchFamily="18" charset="2"/>
              <a:buChar char="º"/>
              <a:defRPr/>
            </a:pPr>
            <a:r>
              <a:rPr kumimoji="0" lang="it-IT" sz="154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ACIMIT</a:t>
            </a:r>
            <a:r>
              <a:rPr kumimoji="0" lang="it-IT" sz="154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– Associazione Costruttori Italiani di Macchinario per l’Industria Tessile</a:t>
            </a:r>
          </a:p>
          <a:p>
            <a:pPr>
              <a:lnSpc>
                <a:spcPct val="100000"/>
              </a:lnSpc>
              <a:spcBef>
                <a:spcPts val="1027"/>
              </a:spcBef>
              <a:buClr>
                <a:srgbClr val="005B9D"/>
              </a:buClr>
              <a:buFont typeface="Wingdings 2" panose="05020102010507070707" pitchFamily="18" charset="2"/>
              <a:buChar char="º"/>
              <a:defRPr/>
            </a:pPr>
            <a:r>
              <a:rPr kumimoji="0" lang="it-IT" sz="154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ANIMA</a:t>
            </a:r>
            <a:r>
              <a:rPr kumimoji="0" lang="it-IT" sz="154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– Federazione delle Associazioni Nazionali dell’Industria Meccanica varia ed Affine</a:t>
            </a:r>
          </a:p>
          <a:p>
            <a:pPr>
              <a:lnSpc>
                <a:spcPct val="100000"/>
              </a:lnSpc>
              <a:spcBef>
                <a:spcPts val="1027"/>
              </a:spcBef>
              <a:buClr>
                <a:srgbClr val="005B9D"/>
              </a:buClr>
              <a:buFont typeface="Wingdings 2" panose="05020102010507070707" pitchFamily="18" charset="2"/>
              <a:buChar char="º"/>
              <a:defRPr/>
            </a:pPr>
            <a:r>
              <a:rPr kumimoji="0" lang="it-IT" sz="154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ANSALDO ENERGIA</a:t>
            </a:r>
          </a:p>
          <a:p>
            <a:pPr>
              <a:lnSpc>
                <a:spcPct val="100000"/>
              </a:lnSpc>
              <a:spcBef>
                <a:spcPts val="1027"/>
              </a:spcBef>
              <a:buClr>
                <a:srgbClr val="005B9D"/>
              </a:buClr>
              <a:buFont typeface="Wingdings 2" panose="05020102010507070707" pitchFamily="18" charset="2"/>
              <a:buChar char="º"/>
              <a:defRPr/>
            </a:pPr>
            <a:r>
              <a:rPr kumimoji="0" lang="it-IT" sz="154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ASA</a:t>
            </a:r>
            <a:r>
              <a:rPr kumimoji="0" lang="it-IT" sz="154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– Azienda Servizi ANIMA</a:t>
            </a:r>
          </a:p>
          <a:p>
            <a:pPr>
              <a:lnSpc>
                <a:spcPct val="100000"/>
              </a:lnSpc>
              <a:spcBef>
                <a:spcPts val="1027"/>
              </a:spcBef>
              <a:buClr>
                <a:srgbClr val="005B9D"/>
              </a:buClr>
              <a:buFont typeface="Wingdings 2" panose="05020102010507070707" pitchFamily="18" charset="2"/>
              <a:buChar char="º"/>
              <a:defRPr/>
            </a:pPr>
            <a:r>
              <a:rPr kumimoji="0" lang="it-IT" sz="154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ASSISTAL</a:t>
            </a:r>
            <a:r>
              <a:rPr kumimoji="0" lang="it-IT" sz="154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– Associazione Nazionale Costruttori di Impianti</a:t>
            </a:r>
          </a:p>
          <a:p>
            <a:pPr>
              <a:lnSpc>
                <a:spcPct val="100000"/>
              </a:lnSpc>
              <a:spcBef>
                <a:spcPts val="1027"/>
              </a:spcBef>
              <a:buClr>
                <a:srgbClr val="005B9D"/>
              </a:buClr>
              <a:buFont typeface="Wingdings 2" panose="05020102010507070707" pitchFamily="18" charset="2"/>
              <a:buChar char="º"/>
              <a:defRPr/>
            </a:pPr>
            <a:r>
              <a:rPr kumimoji="0" lang="it-IT" sz="154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CTI</a:t>
            </a:r>
            <a:r>
              <a:rPr kumimoji="0" lang="it-IT" sz="154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– Comitato Termotecnico Italiano</a:t>
            </a:r>
          </a:p>
          <a:p>
            <a:pPr>
              <a:lnSpc>
                <a:spcPct val="100000"/>
              </a:lnSpc>
              <a:spcBef>
                <a:spcPts val="1027"/>
              </a:spcBef>
              <a:buClr>
                <a:srgbClr val="005B9D"/>
              </a:buClr>
              <a:buFont typeface="Wingdings 2" panose="05020102010507070707" pitchFamily="18" charset="2"/>
              <a:buChar char="º"/>
              <a:defRPr/>
            </a:pPr>
            <a:r>
              <a:rPr kumimoji="0" lang="it-IT" sz="154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UCIMU</a:t>
            </a:r>
            <a:r>
              <a:rPr kumimoji="0" lang="it-IT" sz="154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– Associazione Costruttori Italiani Macchine Utensili, Robot e Automazione</a:t>
            </a:r>
          </a:p>
          <a:p>
            <a:pPr>
              <a:lnSpc>
                <a:spcPct val="100000"/>
              </a:lnSpc>
              <a:spcBef>
                <a:spcPts val="1027"/>
              </a:spcBef>
              <a:buClr>
                <a:srgbClr val="005B9D"/>
              </a:buClr>
              <a:buFont typeface="Wingdings 2" panose="05020102010507070707" pitchFamily="18" charset="2"/>
              <a:buChar char="º"/>
              <a:defRPr/>
            </a:pPr>
            <a:r>
              <a:rPr kumimoji="0" lang="it-IT" sz="154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UNIONMECCANICA</a:t>
            </a:r>
            <a:r>
              <a:rPr kumimoji="0" lang="it-IT" sz="154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– Unione Nazionale della Piccola e Media Industria Metalmeccanica</a:t>
            </a:r>
          </a:p>
        </p:txBody>
      </p:sp>
      <p:pic>
        <p:nvPicPr>
          <p:cNvPr id="6" name="Picture 4" descr="K:\Operations\COM\PUBBLICA\07_Immagini\Fotolia\Fotolia_105448770_XS.jpg">
            <a:extLst>
              <a:ext uri="{FF2B5EF4-FFF2-40B4-BE49-F238E27FC236}">
                <a16:creationId xmlns:a16="http://schemas.microsoft.com/office/drawing/2014/main" id="{6C025CFF-04FB-4CBB-9853-18B3C4822646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0" t="9828" r="8913" b="9826"/>
          <a:stretch/>
        </p:blipFill>
        <p:spPr bwMode="auto">
          <a:xfrm>
            <a:off x="292865" y="1510667"/>
            <a:ext cx="2463805" cy="246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366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CB526282-EF1E-4049-A9D1-34FBA59606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77379" y="300024"/>
            <a:ext cx="8134834" cy="4540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3899" tIns="41950" rIns="83899" bIns="4195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lang="it-IT" dirty="0"/>
              <a:t>Industria 4.0 – I servizi ICIM</a:t>
            </a:r>
          </a:p>
        </p:txBody>
      </p:sp>
      <p:sp>
        <p:nvSpPr>
          <p:cNvPr id="10" name="Segnaposto contenuto 4">
            <a:extLst>
              <a:ext uri="{FF2B5EF4-FFF2-40B4-BE49-F238E27FC236}">
                <a16:creationId xmlns:a16="http://schemas.microsoft.com/office/drawing/2014/main" id="{3A086A9E-7735-40F3-A59D-9F3A8B8D5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4238" y="1761538"/>
            <a:ext cx="7538484" cy="466757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it-IT" sz="1600" b="1" dirty="0"/>
              <a:t>ATTESTAZIONE per investimenti sopra i 500 mila euro</a:t>
            </a:r>
            <a:r>
              <a:rPr lang="it-IT" sz="1600" dirty="0"/>
              <a:t>: obbligatoria per fruire dell’agevolazione fiscale, come previsto dalla Legge di Bilancio 2017 e successive modifiche.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it-IT" sz="1600" b="1" dirty="0"/>
              <a:t>ATTESTAZIONE per investimenti sotto i 500 mila euro</a:t>
            </a:r>
            <a:r>
              <a:rPr lang="it-IT" sz="1600" dirty="0"/>
              <a:t>: facoltativa a maggiore garanzia dell’investitore che deve produrre la dichiarazione del legale rappresentante.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it-IT" sz="1600" b="1" dirty="0"/>
              <a:t>ASSESSMENT PRE-ATTESTAZIONE</a:t>
            </a:r>
            <a:r>
              <a:rPr lang="it-IT" sz="1600" dirty="0"/>
              <a:t>: nella fase in cui l’investitore deve valutare se l’investimento che intende fare potrà ricadere tra quelli per cui sono previsti i benefici dalla Legge di Bilancio.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it-IT" sz="1600" b="1" dirty="0"/>
              <a:t>L’ATTESTAZIONE DI CONFORMITÀ</a:t>
            </a:r>
            <a:r>
              <a:rPr lang="it-IT" sz="1600" dirty="0"/>
              <a:t>, equivale alla PERIZIA GIURATA [Legge N. 18-2017] ed è ammessa, per investimenti di valore inferiore ai 500.000,00 Euro, in sostituzione della dichiarazione resa dal legale rappresentante. [Circolare N.4/E del 30/03/2017, pag. 60].</a:t>
            </a:r>
          </a:p>
          <a:p>
            <a:pPr marL="0" indent="0">
              <a:spcBef>
                <a:spcPts val="1200"/>
              </a:spcBef>
              <a:buNone/>
            </a:pPr>
            <a:endParaRPr lang="it-IT" sz="1600" b="1" dirty="0"/>
          </a:p>
          <a:p>
            <a:pPr marL="0" indent="0">
              <a:spcBef>
                <a:spcPts val="1200"/>
              </a:spcBef>
              <a:buNone/>
            </a:pPr>
            <a:endParaRPr lang="it-IT" sz="1600" dirty="0"/>
          </a:p>
          <a:p>
            <a:pPr marL="0" indent="0">
              <a:spcBef>
                <a:spcPts val="1200"/>
              </a:spcBef>
              <a:buNone/>
            </a:pPr>
            <a:endParaRPr lang="it-IT" sz="1600" b="1" dirty="0"/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id="{EEA8C50C-937E-4CAD-BC85-95DAFC8E2AEC}"/>
              </a:ext>
            </a:extLst>
          </p:cNvPr>
          <p:cNvSpPr/>
          <p:nvPr/>
        </p:nvSpPr>
        <p:spPr>
          <a:xfrm>
            <a:off x="366746" y="1740272"/>
            <a:ext cx="490024" cy="46800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A6BCE3"/>
          </a:solidFill>
          <a:ln>
            <a:solidFill>
              <a:srgbClr val="A6BCE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180EFB19-16B2-46EC-B4AD-EF61F4C3E227}"/>
              </a:ext>
            </a:extLst>
          </p:cNvPr>
          <p:cNvSpPr/>
          <p:nvPr/>
        </p:nvSpPr>
        <p:spPr>
          <a:xfrm>
            <a:off x="366746" y="2828337"/>
            <a:ext cx="490024" cy="46800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A6BCE3"/>
          </a:solidFill>
          <a:ln>
            <a:solidFill>
              <a:srgbClr val="A6BCE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F13D9667-C7AE-4C52-96F4-B815584B06A5}"/>
              </a:ext>
            </a:extLst>
          </p:cNvPr>
          <p:cNvSpPr/>
          <p:nvPr/>
        </p:nvSpPr>
        <p:spPr>
          <a:xfrm>
            <a:off x="366746" y="3955388"/>
            <a:ext cx="490024" cy="46800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A6BCE3"/>
          </a:solidFill>
          <a:ln>
            <a:solidFill>
              <a:srgbClr val="A6BCE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B36B665E-8EE1-4BEE-B6AE-B2D4E5236A8C}"/>
              </a:ext>
            </a:extLst>
          </p:cNvPr>
          <p:cNvSpPr/>
          <p:nvPr/>
        </p:nvSpPr>
        <p:spPr>
          <a:xfrm>
            <a:off x="366746" y="5061174"/>
            <a:ext cx="490024" cy="46800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A6BCE3"/>
          </a:solidFill>
          <a:ln>
            <a:solidFill>
              <a:srgbClr val="A6BCE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C2B53BBA-9945-47E4-82E2-ACD4F5E5970B}"/>
              </a:ext>
            </a:extLst>
          </p:cNvPr>
          <p:cNvSpPr/>
          <p:nvPr/>
        </p:nvSpPr>
        <p:spPr>
          <a:xfrm>
            <a:off x="302656" y="944538"/>
            <a:ext cx="8124493" cy="66107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</a:pPr>
            <a:r>
              <a:rPr lang="it-IT" sz="1600" dirty="0">
                <a:solidFill>
                  <a:srgbClr val="005B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 chi investe in beni e tecnologie Industria 4.0 e vuole beneficiare delle agevolazioni fiscali connesse, ICIM propone:</a:t>
            </a:r>
          </a:p>
        </p:txBody>
      </p:sp>
    </p:spTree>
    <p:extLst>
      <p:ext uri="{BB962C8B-B14F-4D97-AF65-F5344CB8AC3E}">
        <p14:creationId xmlns:p14="http://schemas.microsoft.com/office/powerpoint/2010/main" val="1448189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1030115" y="1991756"/>
            <a:ext cx="7072664" cy="3061505"/>
          </a:xfrm>
        </p:spPr>
        <p:txBody>
          <a:bodyPr/>
          <a:lstStyle/>
          <a:p>
            <a:pPr lvl="0"/>
            <a:r>
              <a:rPr lang="it-IT" dirty="0"/>
              <a:t>Visitate oltre 240 aziende.</a:t>
            </a:r>
          </a:p>
          <a:p>
            <a:pPr lvl="0"/>
            <a:r>
              <a:rPr lang="it-IT" dirty="0"/>
              <a:t>Trend in crescita da settembre.</a:t>
            </a:r>
          </a:p>
          <a:p>
            <a:pPr lvl="0"/>
            <a:r>
              <a:rPr lang="it-IT" dirty="0"/>
              <a:t>Acquisite attività per attestazione relative ad investimenti di circa 150M€.</a:t>
            </a:r>
          </a:p>
          <a:p>
            <a:pPr lvl="0"/>
            <a:r>
              <a:rPr lang="it-IT" dirty="0"/>
              <a:t>Valore minimo: 150.000€; valore massimo 23M€.</a:t>
            </a:r>
          </a:p>
          <a:p>
            <a:pPr lvl="0"/>
            <a:r>
              <a:rPr lang="it-IT" dirty="0"/>
              <a:t>Investimenti più frequenti: tra 1 e 2 M€.</a:t>
            </a:r>
            <a:endParaRPr lang="it-IT" sz="16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1600" dirty="0"/>
          </a:p>
        </p:txBody>
      </p:sp>
      <p:sp>
        <p:nvSpPr>
          <p:cNvPr id="9" name="Titolo 3"/>
          <p:cNvSpPr>
            <a:spLocks noGrp="1"/>
          </p:cNvSpPr>
          <p:nvPr>
            <p:ph type="title"/>
          </p:nvPr>
        </p:nvSpPr>
        <p:spPr>
          <a:xfrm>
            <a:off x="372792" y="409941"/>
            <a:ext cx="8356531" cy="461665"/>
          </a:xfrm>
        </p:spPr>
        <p:txBody>
          <a:bodyPr/>
          <a:lstStyle/>
          <a:p>
            <a:r>
              <a:rPr lang="it-IT" dirty="0"/>
              <a:t>Iperammortamento – la nostra esperienza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CF09740C-BF57-4FA6-937A-CB5C31F2F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868817" y="960873"/>
            <a:ext cx="609629" cy="11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FD4FCD3-4C97-4C5E-8362-4FA7655CD13C}"/>
              </a:ext>
            </a:extLst>
          </p:cNvPr>
          <p:cNvSpPr txBox="1"/>
          <p:nvPr/>
        </p:nvSpPr>
        <p:spPr>
          <a:xfrm>
            <a:off x="1030115" y="1553146"/>
            <a:ext cx="1595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005B9D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 NUMERI</a:t>
            </a:r>
          </a:p>
        </p:txBody>
      </p:sp>
    </p:spTree>
    <p:extLst>
      <p:ext uri="{BB962C8B-B14F-4D97-AF65-F5344CB8AC3E}">
        <p14:creationId xmlns:p14="http://schemas.microsoft.com/office/powerpoint/2010/main" val="282425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1AFAE249-92F2-4783-AABB-7D251ABE6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331" y="180717"/>
            <a:ext cx="7560000" cy="461665"/>
          </a:xfrm>
        </p:spPr>
        <p:txBody>
          <a:bodyPr/>
          <a:lstStyle/>
          <a:p>
            <a:r>
              <a:rPr lang="it-IT" dirty="0"/>
              <a:t>Requisiti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1D53424-73E5-4655-80B7-1BD4FB82A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143" y="748288"/>
            <a:ext cx="7834964" cy="5633264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it-IT" i="1" dirty="0"/>
              <a:t>Le macchine che possono fruire della maggiorazione in esame sono agevolabili solo nella misura in cui siano utilizzate secondo il paradigma di “Industria 4.0” e non soltanto per le loro caratteristiche intrinseche (circolare 4/E Agenzia delle Entrate – pag. 48)</a:t>
            </a:r>
          </a:p>
          <a:p>
            <a:pPr marL="0" indent="0">
              <a:lnSpc>
                <a:spcPct val="110000"/>
              </a:lnSpc>
              <a:buNone/>
            </a:pPr>
            <a:endParaRPr lang="it-IT" sz="2800" i="1" dirty="0"/>
          </a:p>
          <a:p>
            <a:pPr marL="0" indent="0">
              <a:lnSpc>
                <a:spcPct val="110000"/>
              </a:lnSpc>
              <a:buNone/>
            </a:pPr>
            <a:endParaRPr lang="it-IT" sz="3600" i="1" dirty="0"/>
          </a:p>
          <a:p>
            <a:pPr>
              <a:lnSpc>
                <a:spcPct val="110000"/>
              </a:lnSpc>
            </a:pPr>
            <a:r>
              <a:rPr lang="it-IT" sz="1600" dirty="0"/>
              <a:t>non esistono “macchine Industria 4.0”, l’agevolazione interviene solo quando le macchine siano interconnesse e integrate ai sistemi informativi di fabbrica, ed effettivamente utilizzate in questo modo;</a:t>
            </a:r>
          </a:p>
          <a:p>
            <a:pPr>
              <a:lnSpc>
                <a:spcPct val="110000"/>
              </a:lnSpc>
            </a:pPr>
            <a:r>
              <a:rPr lang="it-IT" sz="1600" dirty="0"/>
              <a:t>nessun fornitore di macchine può “certificare” che la propria macchina sia conforme ai requisiti, ma al più dichiarare che è “predisposta” per poter soddisfare i requisiti;</a:t>
            </a:r>
          </a:p>
          <a:p>
            <a:pPr>
              <a:lnSpc>
                <a:spcPct val="110000"/>
              </a:lnSpc>
            </a:pPr>
            <a:r>
              <a:rPr lang="it-IT" sz="1600" dirty="0"/>
              <a:t>applicare il paradigma “Industria 4.0” significa riflettere sui processi di produzione e sull’organizzazione.</a:t>
            </a:r>
          </a:p>
        </p:txBody>
      </p:sp>
      <p:sp>
        <p:nvSpPr>
          <p:cNvPr id="6" name="Freccia curva 5">
            <a:extLst>
              <a:ext uri="{FF2B5EF4-FFF2-40B4-BE49-F238E27FC236}">
                <a16:creationId xmlns:a16="http://schemas.microsoft.com/office/drawing/2014/main" id="{D6C55ACA-D33D-4EE5-8AE4-8CCF9FDD53F1}"/>
              </a:ext>
            </a:extLst>
          </p:cNvPr>
          <p:cNvSpPr/>
          <p:nvPr/>
        </p:nvSpPr>
        <p:spPr>
          <a:xfrm rot="5400000">
            <a:off x="2414460" y="1670004"/>
            <a:ext cx="1404000" cy="2603069"/>
          </a:xfrm>
          <a:prstGeom prst="bentArrow">
            <a:avLst>
              <a:gd name="adj1" fmla="val 40818"/>
              <a:gd name="adj2" fmla="val 38526"/>
              <a:gd name="adj3" fmla="val 45096"/>
              <a:gd name="adj4" fmla="val 43750"/>
            </a:avLst>
          </a:prstGeom>
          <a:solidFill>
            <a:srgbClr val="A6BCE3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6520364C-D49D-4399-9B00-85CE3AA4B536}"/>
              </a:ext>
            </a:extLst>
          </p:cNvPr>
          <p:cNvSpPr/>
          <p:nvPr/>
        </p:nvSpPr>
        <p:spPr>
          <a:xfrm>
            <a:off x="1814924" y="2416413"/>
            <a:ext cx="2121807" cy="3231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800"/>
              </a:lnSpc>
            </a:pPr>
            <a:r>
              <a:rPr lang="it-IT" sz="1600" b="1" dirty="0">
                <a:solidFill>
                  <a:srgbClr val="005B9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 consegue che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3903091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2D6B675D-69B1-4944-AAAF-4B967D3F8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269" y="452474"/>
            <a:ext cx="7919594" cy="895064"/>
          </a:xfrm>
        </p:spPr>
        <p:txBody>
          <a:bodyPr/>
          <a:lstStyle/>
          <a:p>
            <a:r>
              <a:rPr lang="it-IT" dirty="0"/>
              <a:t>“Momento di effettuazione”, rilevante ai fini della spettanza dell’</a:t>
            </a:r>
            <a:r>
              <a:rPr lang="it-IT" dirty="0" err="1"/>
              <a:t>iperammortamento</a:t>
            </a:r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30C672E-A08E-4BF9-A703-AAD9A2F3A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8165" y="1508759"/>
            <a:ext cx="6615909" cy="4333776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data della consegna o spedizione, ovvero, se diversa e successiva, alla data in cui si verifica l’effetto traslativo o costitutivo della proprietà o di altro diritto reale, senza tener conto delle clausole di riserva della proprietà.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it-IT" dirty="0"/>
              <a:t>per le acquisizioni di beni con contratti di </a:t>
            </a:r>
            <a:r>
              <a:rPr lang="it-IT" i="1" dirty="0"/>
              <a:t>leasing </a:t>
            </a:r>
            <a:r>
              <a:rPr lang="it-IT" dirty="0"/>
              <a:t>rileva il momento in cui il bene viene consegnato, ossia entra nella disponibilità del locatario. Nel caso in cui il contratto di </a:t>
            </a:r>
            <a:r>
              <a:rPr lang="it-IT" i="1" dirty="0"/>
              <a:t>leasing </a:t>
            </a:r>
            <a:r>
              <a:rPr lang="it-IT" dirty="0"/>
              <a:t>preveda la clausola di prova a favore del locatario, ai fini dell’agevolazione diviene rilevante la dichiarazione di esito positivo del collaudo da parte dello stesso locatario.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527DD0E-B81E-425D-9727-A00648C43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33779" y="1774621"/>
            <a:ext cx="609629" cy="11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864D549-87BC-4577-93EE-6D7880DA5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33779" y="4102331"/>
            <a:ext cx="609629" cy="11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614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425150-2DE7-4419-8E06-3CA957A66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62" y="452473"/>
            <a:ext cx="7560000" cy="461665"/>
          </a:xfrm>
        </p:spPr>
        <p:txBody>
          <a:bodyPr/>
          <a:lstStyle/>
          <a:p>
            <a:r>
              <a:rPr lang="it-IT" dirty="0"/>
              <a:t>Consegne 2018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58BA1B-62E7-487F-9D8A-A1ADD5493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483" y="1162172"/>
            <a:ext cx="4344347" cy="3421907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Devono essere rispettate le seguenti condizioni:</a:t>
            </a:r>
          </a:p>
          <a:p>
            <a:pPr lvl="0"/>
            <a:r>
              <a:rPr lang="it-IT" dirty="0"/>
              <a:t>entro la data del 31 dicembre 2017 il relativo ordine risulti </a:t>
            </a:r>
            <a:r>
              <a:rPr lang="it-IT" b="1" dirty="0"/>
              <a:t>accettato dal venditore</a:t>
            </a:r>
            <a:r>
              <a:rPr lang="it-IT" dirty="0"/>
              <a:t>;</a:t>
            </a:r>
          </a:p>
          <a:p>
            <a:pPr lvl="0"/>
            <a:r>
              <a:rPr lang="it-IT" dirty="0"/>
              <a:t>entro il 31 dicembre 2017 sia avvenuto il pagamento di acconti in misura </a:t>
            </a:r>
            <a:r>
              <a:rPr lang="it-IT" b="1" dirty="0"/>
              <a:t>almeno pari al 20 per cento</a:t>
            </a:r>
            <a:r>
              <a:rPr lang="it-IT" dirty="0"/>
              <a:t> del costo di acquisizione.</a:t>
            </a:r>
          </a:p>
        </p:txBody>
      </p:sp>
      <p:sp>
        <p:nvSpPr>
          <p:cNvPr id="4" name="Freccia curva 3">
            <a:extLst>
              <a:ext uri="{FF2B5EF4-FFF2-40B4-BE49-F238E27FC236}">
                <a16:creationId xmlns:a16="http://schemas.microsoft.com/office/drawing/2014/main" id="{FA2BEE38-D589-4EA5-B2D4-A4CCDD8B15FE}"/>
              </a:ext>
            </a:extLst>
          </p:cNvPr>
          <p:cNvSpPr/>
          <p:nvPr/>
        </p:nvSpPr>
        <p:spPr>
          <a:xfrm>
            <a:off x="1693041" y="2288008"/>
            <a:ext cx="2222205" cy="2678628"/>
          </a:xfrm>
          <a:prstGeom prst="bentArrow">
            <a:avLst/>
          </a:prstGeom>
          <a:solidFill>
            <a:schemeClr val="bg1"/>
          </a:solidFill>
          <a:ln w="38100">
            <a:solidFill>
              <a:srgbClr val="02728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9606FB20-A3AC-4319-92ED-78EE6EABDBF6}"/>
              </a:ext>
            </a:extLst>
          </p:cNvPr>
          <p:cNvSpPr/>
          <p:nvPr/>
        </p:nvSpPr>
        <p:spPr>
          <a:xfrm>
            <a:off x="681322" y="1964010"/>
            <a:ext cx="2530549" cy="2530549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20847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2FF8DA-54DE-41B3-9846-346A57773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141" y="212274"/>
            <a:ext cx="7560000" cy="461665"/>
          </a:xfrm>
        </p:spPr>
        <p:txBody>
          <a:bodyPr/>
          <a:lstStyle/>
          <a:p>
            <a:r>
              <a:rPr lang="it-IT" dirty="0"/>
              <a:t>Consegne 2018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B0B006-572A-4719-930B-44238E2EE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6187" y="938314"/>
            <a:ext cx="5001046" cy="5450384"/>
          </a:xfrm>
        </p:spPr>
        <p:txBody>
          <a:bodyPr/>
          <a:lstStyle/>
          <a:p>
            <a:pPr marL="0" indent="0">
              <a:buNone/>
            </a:pPr>
            <a:r>
              <a:rPr lang="it-IT" sz="1600" dirty="0"/>
              <a:t>Agenzia delle Entrate - Risoluzione n.132/E del 24/10/2017</a:t>
            </a:r>
          </a:p>
          <a:p>
            <a:r>
              <a:rPr lang="it-IT" sz="1600" dirty="0"/>
              <a:t>La risoluzione precisa che è facoltà dell’investitore decidere, anche dopo la data del 31/12/2017, se acquistare un bene Industria 4.0 in proprietà o in leasing, purché entro tale data sia stato sottoscritto un ordine, accettato dal fornitore, e sia stato pagato un acconto che ammonta almeno al 20% del costo di acquisizione del bene stesso. L’investitore, una volta deciso di acquistare il bene in leasing, potrà compensare l’acconto versato al fornitore con il </a:t>
            </a:r>
            <a:r>
              <a:rPr lang="it-IT" sz="1600" dirty="0" err="1"/>
              <a:t>maxicanone</a:t>
            </a:r>
            <a:r>
              <a:rPr lang="it-IT" sz="1600" dirty="0"/>
              <a:t> iniziale da corrispondere alla società di leasing, oppure potrà ottenere la restituzione dell’acconto versato da parte del finitore.</a:t>
            </a:r>
          </a:p>
        </p:txBody>
      </p:sp>
      <p:sp>
        <p:nvSpPr>
          <p:cNvPr id="4" name="Freccia curva 3">
            <a:extLst>
              <a:ext uri="{FF2B5EF4-FFF2-40B4-BE49-F238E27FC236}">
                <a16:creationId xmlns:a16="http://schemas.microsoft.com/office/drawing/2014/main" id="{D080E293-D220-4946-86B7-05EA1D264963}"/>
              </a:ext>
            </a:extLst>
          </p:cNvPr>
          <p:cNvSpPr/>
          <p:nvPr/>
        </p:nvSpPr>
        <p:spPr>
          <a:xfrm flipV="1">
            <a:off x="1420235" y="1241659"/>
            <a:ext cx="2222205" cy="2926079"/>
          </a:xfrm>
          <a:prstGeom prst="bentArrow">
            <a:avLst/>
          </a:prstGeom>
          <a:solidFill>
            <a:schemeClr val="bg1"/>
          </a:solidFill>
          <a:ln w="38100">
            <a:solidFill>
              <a:srgbClr val="02728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D93C49C1-6457-47C8-983F-A66D8463AE9B}"/>
              </a:ext>
            </a:extLst>
          </p:cNvPr>
          <p:cNvSpPr/>
          <p:nvPr/>
        </p:nvSpPr>
        <p:spPr>
          <a:xfrm>
            <a:off x="418141" y="1867757"/>
            <a:ext cx="2530549" cy="2530549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404474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3piFn950ojD9QCvPMAXsL"/>
</p:tagLst>
</file>

<file path=ppt/theme/theme1.xml><?xml version="1.0" encoding="utf-8"?>
<a:theme xmlns:a="http://schemas.openxmlformats.org/drawingml/2006/main" name="ICIM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ICIM1.thmx</Template>
  <TotalTime>1445</TotalTime>
  <Words>1219</Words>
  <Application>Microsoft Office PowerPoint</Application>
  <PresentationFormat>Presentazione su schermo (4:3)</PresentationFormat>
  <Paragraphs>92</Paragraphs>
  <Slides>19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7" baseType="lpstr">
      <vt:lpstr>Arial</vt:lpstr>
      <vt:lpstr>Calibri</vt:lpstr>
      <vt:lpstr>Trebuchet MS</vt:lpstr>
      <vt:lpstr>Verdana</vt:lpstr>
      <vt:lpstr>Verdana</vt:lpstr>
      <vt:lpstr>Wingdings</vt:lpstr>
      <vt:lpstr>Wingdings 2</vt:lpstr>
      <vt:lpstr>ICIM1</vt:lpstr>
      <vt:lpstr>Attestato di conformità all’Iperammortamento: l’esperienza di ICIM sul tema.</vt:lpstr>
      <vt:lpstr>ICIM SpA</vt:lpstr>
      <vt:lpstr>I soci di ICIM SpA</vt:lpstr>
      <vt:lpstr>Industria 4.0 – I servizi ICIM</vt:lpstr>
      <vt:lpstr>Iperammortamento – la nostra esperienza</vt:lpstr>
      <vt:lpstr>Requisiti</vt:lpstr>
      <vt:lpstr>“Momento di effettuazione”, rilevante ai fini della spettanza dell’iperammortamento</vt:lpstr>
      <vt:lpstr>Consegne 2018</vt:lpstr>
      <vt:lpstr>Consegne 2018</vt:lpstr>
      <vt:lpstr>Tempi interconnessione</vt:lpstr>
      <vt:lpstr>Soggetti abilitati al rilascio di perizia o attestazione</vt:lpstr>
      <vt:lpstr>Valore dell’attestazione o perizia per beni di valore inferiore a 500.000€</vt:lpstr>
      <vt:lpstr>Iperammortamento – la nostra esperienza</vt:lpstr>
      <vt:lpstr>Iperammortamento – la nostra esperienza</vt:lpstr>
      <vt:lpstr>Iperammortamento – la nostra esperienza</vt:lpstr>
      <vt:lpstr>Industria 4.0 - Il Portale dedicato alle imprese</vt:lpstr>
      <vt:lpstr>Benvenuto nel portale ANIMA-ICIM-UCIMU!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nobilio</dc:creator>
  <cp:lastModifiedBy>Daniela Di Martino</cp:lastModifiedBy>
  <cp:revision>138</cp:revision>
  <dcterms:created xsi:type="dcterms:W3CDTF">2017-02-08T13:06:10Z</dcterms:created>
  <dcterms:modified xsi:type="dcterms:W3CDTF">2017-11-08T08:48:40Z</dcterms:modified>
</cp:coreProperties>
</file>