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83" r:id="rId2"/>
    <p:sldId id="297" r:id="rId3"/>
    <p:sldId id="300" r:id="rId4"/>
    <p:sldId id="301" r:id="rId5"/>
    <p:sldId id="325" r:id="rId6"/>
    <p:sldId id="302" r:id="rId7"/>
    <p:sldId id="306" r:id="rId8"/>
    <p:sldId id="299" r:id="rId9"/>
    <p:sldId id="304" r:id="rId10"/>
    <p:sldId id="307" r:id="rId11"/>
    <p:sldId id="308" r:id="rId12"/>
    <p:sldId id="290" r:id="rId13"/>
    <p:sldId id="295" r:id="rId14"/>
    <p:sldId id="310" r:id="rId15"/>
    <p:sldId id="322" r:id="rId16"/>
    <p:sldId id="321" r:id="rId17"/>
    <p:sldId id="316" r:id="rId18"/>
    <p:sldId id="317" r:id="rId19"/>
    <p:sldId id="324" r:id="rId20"/>
    <p:sldId id="318" r:id="rId21"/>
    <p:sldId id="319" r:id="rId22"/>
    <p:sldId id="323" r:id="rId23"/>
    <p:sldId id="326" r:id="rId24"/>
    <p:sldId id="284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1358" autoAdjust="0"/>
  </p:normalViewPr>
  <p:slideViewPr>
    <p:cSldViewPr snapToGrid="0" showGuides="1">
      <p:cViewPr varScale="1">
        <p:scale>
          <a:sx n="91" d="100"/>
          <a:sy n="91" d="100"/>
        </p:scale>
        <p:origin x="1212" y="84"/>
      </p:cViewPr>
      <p:guideLst>
        <p:guide orient="horz" pos="39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288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EDF0C-A305-4E0B-9BF2-815450C3CB2F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14C37-42AA-4198-A75D-95779E4602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37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59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44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49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116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906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91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5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89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15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68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13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202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709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4C37-42AA-4198-A75D-95779E4602F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91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8900" y="3516745"/>
            <a:ext cx="1035420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94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08003" y="1788698"/>
            <a:ext cx="11171438" cy="4051451"/>
          </a:xfrm>
        </p:spPr>
        <p:txBody>
          <a:bodyPr>
            <a:noAutofit/>
          </a:bodyPr>
          <a:lstStyle>
            <a:lvl1pPr marL="0" indent="0" algn="just">
              <a:buFontTx/>
              <a:buNone/>
              <a:defRPr sz="1867" b="0" i="0" kern="0" spc="-13" baseline="0">
                <a:solidFill>
                  <a:schemeClr val="tx1"/>
                </a:solidFill>
                <a:latin typeface="+mn-lt"/>
              </a:defRPr>
            </a:lvl1pPr>
            <a:lvl2pPr marL="253994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07987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761981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15975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09600" y="334667"/>
            <a:ext cx="10972800" cy="926444"/>
          </a:xfrm>
        </p:spPr>
        <p:txBody>
          <a:bodyPr/>
          <a:lstStyle>
            <a:lvl1pPr>
              <a:defRPr sz="3200" b="1" u="none" kern="0" spc="-67" baseline="0">
                <a:solidFill>
                  <a:srgbClr val="0046AD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3"/>
          </p:nvPr>
        </p:nvSpPr>
        <p:spPr>
          <a:xfrm>
            <a:off x="11012855" y="6402458"/>
            <a:ext cx="574549" cy="365125"/>
          </a:xfrm>
        </p:spPr>
        <p:txBody>
          <a:bodyPr/>
          <a:lstStyle/>
          <a:p>
            <a:fld id="{168B300E-91B1-3245-B516-37DFA55BC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53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2EBD130-9EC5-41AC-83A2-8C572BA2540E}" type="datetime1">
              <a:rPr lang="it-IT" smtClean="0">
                <a:solidFill>
                  <a:srgbClr val="004489"/>
                </a:solidFill>
              </a:rPr>
              <a:t>09/11/2017</a:t>
            </a:fld>
            <a:endParaRPr lang="it-IT">
              <a:solidFill>
                <a:srgbClr val="0044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srgbClr val="0044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6D2-06F2-4E8A-91A1-E7A494E667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264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34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60E60A3-322A-4BE2-B46E-AF2FCFF1037B}" type="datetime1">
              <a:rPr lang="it-IT" smtClean="0">
                <a:solidFill>
                  <a:srgbClr val="004489"/>
                </a:solidFill>
              </a:rPr>
              <a:t>09/11/2017</a:t>
            </a:fld>
            <a:endParaRPr lang="it-IT">
              <a:solidFill>
                <a:srgbClr val="0044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srgbClr val="0044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6D2-06F2-4E8A-91A1-E7A494E667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0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012855" y="6402458"/>
            <a:ext cx="574549" cy="365125"/>
          </a:xfrm>
        </p:spPr>
        <p:txBody>
          <a:bodyPr/>
          <a:lstStyle/>
          <a:p>
            <a:fld id="{168B300E-91B1-3245-B516-37DFA55BC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23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84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8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grafico 8"/>
          <p:cNvSpPr>
            <a:spLocks noGrp="1"/>
          </p:cNvSpPr>
          <p:nvPr>
            <p:ph type="chart" sz="quarter" idx="13"/>
          </p:nvPr>
        </p:nvSpPr>
        <p:spPr>
          <a:xfrm>
            <a:off x="6096000" y="1628800"/>
            <a:ext cx="5494215" cy="4464496"/>
          </a:xfr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21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1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446601" y="236405"/>
            <a:ext cx="5313600" cy="491728"/>
          </a:xfrm>
        </p:spPr>
        <p:txBody>
          <a:bodyPr>
            <a:noAutofit/>
          </a:bodyPr>
          <a:lstStyle>
            <a:lvl1pPr algn="r">
              <a:defRPr sz="2000" b="1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86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1590675"/>
            <a:ext cx="12192000" cy="376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1785" y="5367339"/>
            <a:ext cx="10988431" cy="757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448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05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01785" y="1590675"/>
            <a:ext cx="3633231" cy="18399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1785" y="5367339"/>
            <a:ext cx="10988431" cy="757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448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6" name="Segnaposto immagine 2"/>
          <p:cNvSpPr>
            <a:spLocks noGrp="1"/>
          </p:cNvSpPr>
          <p:nvPr>
            <p:ph type="pic" idx="13"/>
          </p:nvPr>
        </p:nvSpPr>
        <p:spPr>
          <a:xfrm>
            <a:off x="601784" y="3429000"/>
            <a:ext cx="3633086" cy="18399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9" name="Segnaposto immagine 2"/>
          <p:cNvSpPr>
            <a:spLocks noGrp="1"/>
          </p:cNvSpPr>
          <p:nvPr>
            <p:ph type="pic" idx="14"/>
          </p:nvPr>
        </p:nvSpPr>
        <p:spPr>
          <a:xfrm>
            <a:off x="4234870" y="1590675"/>
            <a:ext cx="3633595" cy="18399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5"/>
          </p:nvPr>
        </p:nvSpPr>
        <p:spPr>
          <a:xfrm>
            <a:off x="4234870" y="3429000"/>
            <a:ext cx="3633595" cy="18399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1" name="Segnaposto immagine 2"/>
          <p:cNvSpPr>
            <a:spLocks noGrp="1"/>
          </p:cNvSpPr>
          <p:nvPr>
            <p:ph type="pic" idx="16"/>
          </p:nvPr>
        </p:nvSpPr>
        <p:spPr>
          <a:xfrm>
            <a:off x="7868505" y="1590675"/>
            <a:ext cx="3677813" cy="18399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2" name="Segnaposto immagine 2"/>
          <p:cNvSpPr>
            <a:spLocks noGrp="1"/>
          </p:cNvSpPr>
          <p:nvPr>
            <p:ph type="pic" idx="17"/>
          </p:nvPr>
        </p:nvSpPr>
        <p:spPr>
          <a:xfrm>
            <a:off x="7868505" y="3429000"/>
            <a:ext cx="3677536" cy="18399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51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79200" y="2276872"/>
            <a:ext cx="11011015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4201" y="5949281"/>
            <a:ext cx="10998199" cy="389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3"/>
            <a:r>
              <a:rPr lang="it-IT" dirty="0" smtClean="0"/>
              <a:t>Quarto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012855" y="6402458"/>
            <a:ext cx="57454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66666"/>
                </a:solidFill>
              </a:defRPr>
            </a:lvl1pPr>
          </a:lstStyle>
          <a:p>
            <a:pPr defTabSz="457200"/>
            <a:fld id="{168B300E-91B1-3245-B516-37DFA55BC04A}" type="slidenum">
              <a:rPr lang="it-IT" smtClean="0"/>
              <a:pPr defTabSz="457200"/>
              <a:t>‹N›</a:t>
            </a:fld>
            <a:endParaRPr lang="it-IT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582480" y="6458015"/>
            <a:ext cx="11004924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8188" y="6203243"/>
            <a:ext cx="566174" cy="526343"/>
          </a:xfrm>
          <a:prstGeom prst="rect">
            <a:avLst/>
          </a:prstGeom>
        </p:spPr>
      </p:pic>
      <p:pic>
        <p:nvPicPr>
          <p:cNvPr id="1026" name="Picture 2" descr="60%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0" y="383534"/>
            <a:ext cx="1647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7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0" kern="1200">
          <a:solidFill>
            <a:srgbClr val="004489"/>
          </a:solidFill>
          <a:latin typeface="Century Gothic" panose="020B0502020202020204" pitchFamily="34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66666"/>
          </a:solidFill>
          <a:latin typeface="Century Gothic" panose="020B0502020202020204" pitchFamily="34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66666"/>
          </a:solidFill>
          <a:latin typeface="Century Gothic" panose="020B0502020202020204" pitchFamily="34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66666"/>
          </a:solidFill>
          <a:latin typeface="Century Gothic" panose="020B0502020202020204" pitchFamily="34" charset="0"/>
          <a:ea typeface="+mn-ea"/>
          <a:cs typeface="Arial"/>
        </a:defRPr>
      </a:lvl3pPr>
      <a:lvl4pPr marL="0" indent="0" algn="r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666666"/>
          </a:solidFill>
          <a:latin typeface="Century Gothic" panose="020B0502020202020204" pitchFamily="34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66666"/>
          </a:solidFill>
          <a:latin typeface="Century Gothic" panose="020B050202020202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h.piemonte.i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25683"/>
            <a:ext cx="10363200" cy="1951389"/>
          </a:xfrm>
        </p:spPr>
        <p:txBody>
          <a:bodyPr>
            <a:normAutofit fontScale="90000"/>
          </a:bodyPr>
          <a:lstStyle/>
          <a:p>
            <a:r>
              <a:rPr lang="it-IT" sz="4900" b="1" dirty="0" smtClean="0"/>
              <a:t>Il Piano Industria 4.0 e l’</a:t>
            </a:r>
            <a:r>
              <a:rPr lang="it-IT" sz="4900" b="1" dirty="0" err="1" smtClean="0"/>
              <a:t>iperammortamento</a:t>
            </a:r>
            <a:r>
              <a:rPr lang="it-IT" sz="4900" b="1" dirty="0" smtClean="0"/>
              <a:t/>
            </a:r>
            <a:br>
              <a:rPr lang="it-IT" sz="4900" b="1" dirty="0" smtClean="0"/>
            </a:br>
            <a:r>
              <a:rPr lang="it-IT" sz="3600" dirty="0"/>
              <a:t>Aspetti </a:t>
            </a:r>
            <a:r>
              <a:rPr lang="it-IT" sz="3600" dirty="0" smtClean="0"/>
              <a:t>tecnici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2906" y="5949280"/>
            <a:ext cx="11007310" cy="504056"/>
          </a:xfrm>
        </p:spPr>
        <p:txBody>
          <a:bodyPr>
            <a:normAutofit/>
          </a:bodyPr>
          <a:lstStyle/>
          <a:p>
            <a:pPr algn="r"/>
            <a:r>
              <a:rPr lang="it-IT" sz="2000" dirty="0" smtClean="0"/>
              <a:t>Torino, 9 Novembre 2017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1841990" y="4355812"/>
            <a:ext cx="868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it-IT" dirty="0">
                <a:solidFill>
                  <a:srgbClr val="004489"/>
                </a:solidFill>
              </a:rPr>
              <a:t>Franco Deregibus – Responsabile Digital Innovation </a:t>
            </a:r>
            <a:r>
              <a:rPr lang="it-IT" dirty="0" smtClean="0">
                <a:solidFill>
                  <a:srgbClr val="004489"/>
                </a:solidFill>
              </a:rPr>
              <a:t>Hub Piemonte</a:t>
            </a:r>
            <a:endParaRPr lang="it-IT" dirty="0">
              <a:solidFill>
                <a:srgbClr val="004489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1236" y="5375473"/>
            <a:ext cx="88625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ounded Rectangle 63"/>
          <p:cNvSpPr/>
          <p:nvPr/>
        </p:nvSpPr>
        <p:spPr>
          <a:xfrm>
            <a:off x="1056025" y="3537178"/>
            <a:ext cx="3493040" cy="892423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8"/>
          <p:cNvSpPr/>
          <p:nvPr/>
        </p:nvSpPr>
        <p:spPr>
          <a:xfrm>
            <a:off x="1080901" y="2303149"/>
            <a:ext cx="3493040" cy="892423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32"/>
          <p:cNvGrpSpPr/>
          <p:nvPr/>
        </p:nvGrpSpPr>
        <p:grpSpPr>
          <a:xfrm>
            <a:off x="6343529" y="2125896"/>
            <a:ext cx="3056977" cy="3602946"/>
            <a:chOff x="394480" y="2801373"/>
            <a:chExt cx="3281451" cy="3602946"/>
          </a:xfrm>
        </p:grpSpPr>
        <p:sp>
          <p:nvSpPr>
            <p:cNvPr id="32" name="Right Triangle 101"/>
            <p:cNvSpPr/>
            <p:nvPr/>
          </p:nvSpPr>
          <p:spPr bwMode="gray">
            <a:xfrm flipH="1">
              <a:off x="394481" y="4612039"/>
              <a:ext cx="3281448" cy="1792278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" name="Right Triangle 78"/>
            <p:cNvSpPr/>
            <p:nvPr/>
          </p:nvSpPr>
          <p:spPr bwMode="gray">
            <a:xfrm rot="5400000">
              <a:off x="-586630" y="3782484"/>
              <a:ext cx="3602945" cy="1640725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" name="Rectangle 96"/>
            <p:cNvSpPr/>
            <p:nvPr/>
          </p:nvSpPr>
          <p:spPr bwMode="gray">
            <a:xfrm>
              <a:off x="394485" y="2801375"/>
              <a:ext cx="1640723" cy="1801472"/>
            </a:xfrm>
            <a:prstGeom prst="rect">
              <a:avLst/>
            </a:prstGeom>
            <a:noFill/>
            <a:ln w="19050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 marL="0" marR="0" lvl="0" indent="0" algn="ctr" defTabSz="121917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it-IT" sz="1200" b="0" i="1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" name="Rectangle 97"/>
            <p:cNvSpPr/>
            <p:nvPr/>
          </p:nvSpPr>
          <p:spPr bwMode="gray">
            <a:xfrm>
              <a:off x="2035208" y="2801373"/>
              <a:ext cx="1640723" cy="1801472"/>
            </a:xfrm>
            <a:prstGeom prst="rect">
              <a:avLst/>
            </a:prstGeom>
            <a:noFill/>
            <a:ln w="19050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 lvl="0" algn="ctr" defTabSz="914400">
                <a:defRPr/>
              </a:pPr>
              <a:endParaRPr lang="it-IT" sz="1050" i="1" kern="0" dirty="0">
                <a:solidFill>
                  <a:srgbClr val="012169"/>
                </a:solidFill>
                <a:latin typeface="Verdana"/>
              </a:endParaRPr>
            </a:p>
          </p:txBody>
        </p:sp>
        <p:sp>
          <p:nvSpPr>
            <p:cNvPr id="36" name="Rectangle 99"/>
            <p:cNvSpPr/>
            <p:nvPr/>
          </p:nvSpPr>
          <p:spPr bwMode="gray">
            <a:xfrm>
              <a:off x="394485" y="4602847"/>
              <a:ext cx="1640723" cy="1801472"/>
            </a:xfrm>
            <a:prstGeom prst="rect">
              <a:avLst/>
            </a:prstGeom>
            <a:noFill/>
            <a:ln w="19050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b"/>
            <a:lstStyle/>
            <a:p>
              <a:pPr lvl="0" algn="ctr" defTabSz="914400">
                <a:defRPr/>
              </a:pPr>
              <a:endParaRPr lang="it-IT" sz="900" i="1" kern="0" dirty="0">
                <a:solidFill>
                  <a:srgbClr val="012169"/>
                </a:solidFill>
                <a:latin typeface="Verdana"/>
              </a:endParaRPr>
            </a:p>
          </p:txBody>
        </p:sp>
        <p:sp>
          <p:nvSpPr>
            <p:cNvPr id="37" name="Rectangle 100"/>
            <p:cNvSpPr/>
            <p:nvPr/>
          </p:nvSpPr>
          <p:spPr bwMode="gray">
            <a:xfrm>
              <a:off x="2035208" y="4602845"/>
              <a:ext cx="1640723" cy="1801472"/>
            </a:xfrm>
            <a:prstGeom prst="rect">
              <a:avLst/>
            </a:prstGeom>
            <a:noFill/>
            <a:ln w="19050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b"/>
            <a:lstStyle/>
            <a:p>
              <a:pPr lvl="0" algn="ctr" defTabSz="914400">
                <a:defRPr/>
              </a:pPr>
              <a:endParaRPr lang="it-IT" sz="900" i="1" kern="0" dirty="0">
                <a:solidFill>
                  <a:srgbClr val="012169"/>
                </a:solidFill>
                <a:latin typeface="Verdana"/>
              </a:endParaRPr>
            </a:p>
          </p:txBody>
        </p:sp>
        <p:cxnSp>
          <p:nvCxnSpPr>
            <p:cNvPr id="38" name="Straight Arrow Connector 55"/>
            <p:cNvCxnSpPr/>
            <p:nvPr/>
          </p:nvCxnSpPr>
          <p:spPr>
            <a:xfrm flipV="1">
              <a:off x="407051" y="6145248"/>
              <a:ext cx="1049884" cy="259069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117"/>
            <p:cNvCxnSpPr/>
            <p:nvPr/>
          </p:nvCxnSpPr>
          <p:spPr>
            <a:xfrm flipH="1" flipV="1">
              <a:off x="711595" y="5293925"/>
              <a:ext cx="745340" cy="884761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126"/>
            <p:cNvCxnSpPr/>
            <p:nvPr/>
          </p:nvCxnSpPr>
          <p:spPr>
            <a:xfrm flipV="1">
              <a:off x="735404" y="5273058"/>
              <a:ext cx="1444816" cy="36545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146"/>
            <p:cNvCxnSpPr/>
            <p:nvPr/>
          </p:nvCxnSpPr>
          <p:spPr>
            <a:xfrm flipH="1" flipV="1">
              <a:off x="1188557" y="4617193"/>
              <a:ext cx="972425" cy="635408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147"/>
            <p:cNvCxnSpPr/>
            <p:nvPr/>
          </p:nvCxnSpPr>
          <p:spPr>
            <a:xfrm>
              <a:off x="1188555" y="4624273"/>
              <a:ext cx="1544783" cy="261003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148"/>
            <p:cNvCxnSpPr/>
            <p:nvPr/>
          </p:nvCxnSpPr>
          <p:spPr>
            <a:xfrm flipH="1" flipV="1">
              <a:off x="2016968" y="3804439"/>
              <a:ext cx="716370" cy="1080838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149"/>
            <p:cNvCxnSpPr/>
            <p:nvPr/>
          </p:nvCxnSpPr>
          <p:spPr>
            <a:xfrm flipV="1">
              <a:off x="2074345" y="3844131"/>
              <a:ext cx="1190311" cy="840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1026"/>
            <p:cNvSpPr/>
            <p:nvPr/>
          </p:nvSpPr>
          <p:spPr>
            <a:xfrm>
              <a:off x="3136706" y="3762489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68"/>
            <p:cNvSpPr/>
            <p:nvPr/>
          </p:nvSpPr>
          <p:spPr>
            <a:xfrm>
              <a:off x="2005799" y="3784752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69"/>
            <p:cNvSpPr/>
            <p:nvPr/>
          </p:nvSpPr>
          <p:spPr>
            <a:xfrm>
              <a:off x="2631403" y="4800640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70"/>
            <p:cNvSpPr/>
            <p:nvPr/>
          </p:nvSpPr>
          <p:spPr>
            <a:xfrm>
              <a:off x="1188553" y="4596164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73"/>
            <p:cNvSpPr/>
            <p:nvPr/>
          </p:nvSpPr>
          <p:spPr>
            <a:xfrm>
              <a:off x="2057777" y="5201050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74"/>
            <p:cNvSpPr/>
            <p:nvPr/>
          </p:nvSpPr>
          <p:spPr>
            <a:xfrm>
              <a:off x="1339976" y="6088918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75"/>
            <p:cNvSpPr/>
            <p:nvPr/>
          </p:nvSpPr>
          <p:spPr>
            <a:xfrm>
              <a:off x="702319" y="5280901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155"/>
            <p:cNvCxnSpPr/>
            <p:nvPr/>
          </p:nvCxnSpPr>
          <p:spPr>
            <a:xfrm flipV="1">
              <a:off x="3195130" y="3075340"/>
              <a:ext cx="319470" cy="769631"/>
            </a:xfrm>
            <a:prstGeom prst="straightConnector1">
              <a:avLst/>
            </a:prstGeom>
            <a:ln w="28575">
              <a:solidFill>
                <a:srgbClr val="CC00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34"/>
          <p:cNvGrpSpPr/>
          <p:nvPr/>
        </p:nvGrpSpPr>
        <p:grpSpPr>
          <a:xfrm>
            <a:off x="6427337" y="5739463"/>
            <a:ext cx="4578617" cy="267365"/>
            <a:chOff x="478288" y="6414940"/>
            <a:chExt cx="4578617" cy="267365"/>
          </a:xfrm>
        </p:grpSpPr>
        <p:cxnSp>
          <p:nvCxnSpPr>
            <p:cNvPr id="30" name="Straight Arrow Connector 81"/>
            <p:cNvCxnSpPr/>
            <p:nvPr/>
          </p:nvCxnSpPr>
          <p:spPr bwMode="auto">
            <a:xfrm rot="5400000" flipV="1">
              <a:off x="2767597" y="4254941"/>
              <a:ext cx="0" cy="4578617"/>
            </a:xfrm>
            <a:prstGeom prst="straightConnector1">
              <a:avLst/>
            </a:prstGeom>
            <a:noFill/>
            <a:ln w="9525" cap="flat" cmpd="sng" algn="ctr">
              <a:solidFill>
                <a:srgbClr val="01216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Rectangle 80"/>
            <p:cNvSpPr/>
            <p:nvPr/>
          </p:nvSpPr>
          <p:spPr>
            <a:xfrm>
              <a:off x="2000964" y="6414940"/>
              <a:ext cx="1037262" cy="2673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kern="0" dirty="0" smtClean="0">
                  <a:solidFill>
                    <a:srgbClr val="012169"/>
                  </a:solidFill>
                  <a:latin typeface="+mj-lt"/>
                </a:rPr>
                <a:t>Focus</a:t>
              </a:r>
              <a:r>
                <a:rPr kumimoji="0" lang="it-IT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interno</a:t>
              </a:r>
            </a:p>
          </p:txBody>
        </p:sp>
      </p:grpSp>
      <p:grpSp>
        <p:nvGrpSpPr>
          <p:cNvPr id="9" name="Group 1033"/>
          <p:cNvGrpSpPr/>
          <p:nvPr/>
        </p:nvGrpSpPr>
        <p:grpSpPr>
          <a:xfrm>
            <a:off x="6056554" y="1123762"/>
            <a:ext cx="261610" cy="4578617"/>
            <a:chOff x="107505" y="1799239"/>
            <a:chExt cx="261610" cy="4578617"/>
          </a:xfrm>
        </p:grpSpPr>
        <p:cxnSp>
          <p:nvCxnSpPr>
            <p:cNvPr id="28" name="Straight Arrow Connector 81"/>
            <p:cNvCxnSpPr/>
            <p:nvPr/>
          </p:nvCxnSpPr>
          <p:spPr bwMode="auto">
            <a:xfrm flipV="1">
              <a:off x="238309" y="1799239"/>
              <a:ext cx="0" cy="4578617"/>
            </a:xfrm>
            <a:prstGeom prst="straightConnector1">
              <a:avLst/>
            </a:prstGeom>
            <a:noFill/>
            <a:ln w="9525" cap="flat" cmpd="sng" algn="ctr">
              <a:solidFill>
                <a:srgbClr val="01216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Rectangle 83"/>
            <p:cNvSpPr/>
            <p:nvPr/>
          </p:nvSpPr>
          <p:spPr>
            <a:xfrm rot="16200000">
              <a:off x="-319696" y="4347129"/>
              <a:ext cx="1116011" cy="26161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Focus esterno </a:t>
              </a:r>
            </a:p>
          </p:txBody>
        </p:sp>
      </p:grpSp>
      <p:sp>
        <p:nvSpPr>
          <p:cNvPr id="10" name="Rectangle 164"/>
          <p:cNvSpPr/>
          <p:nvPr/>
        </p:nvSpPr>
        <p:spPr>
          <a:xfrm>
            <a:off x="9768660" y="4553656"/>
            <a:ext cx="1630878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Azienda</a:t>
            </a:r>
            <a:r>
              <a:rPr kumimoji="0" lang="it-IT" sz="1100" b="1" i="0" u="none" strike="noStrike" kern="0" cap="none" spc="0" normalizeH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«digitalizzata»</a:t>
            </a:r>
          </a:p>
        </p:txBody>
      </p:sp>
      <p:grpSp>
        <p:nvGrpSpPr>
          <p:cNvPr id="11" name="Group 52"/>
          <p:cNvGrpSpPr/>
          <p:nvPr/>
        </p:nvGrpSpPr>
        <p:grpSpPr>
          <a:xfrm>
            <a:off x="6297108" y="1104587"/>
            <a:ext cx="1774109" cy="949289"/>
            <a:chOff x="365015" y="1698298"/>
            <a:chExt cx="1774109" cy="949289"/>
          </a:xfrm>
        </p:grpSpPr>
        <p:sp>
          <p:nvSpPr>
            <p:cNvPr id="24" name="Rounded Rectangle 50"/>
            <p:cNvSpPr/>
            <p:nvPr/>
          </p:nvSpPr>
          <p:spPr>
            <a:xfrm>
              <a:off x="395536" y="2011934"/>
              <a:ext cx="1743588" cy="624977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02"/>
            <p:cNvSpPr/>
            <p:nvPr/>
          </p:nvSpPr>
          <p:spPr>
            <a:xfrm>
              <a:off x="793842" y="2001256"/>
              <a:ext cx="1281178" cy="646331"/>
            </a:xfrm>
            <a:prstGeom prst="rect">
              <a:avLst/>
            </a:prstGeom>
            <a:solidFill>
              <a:srgbClr val="ECECEC"/>
            </a:solidFill>
            <a:ln cap="rnd">
              <a:noFill/>
            </a:ln>
            <a:effectLst>
              <a:softEdge rad="0"/>
            </a:effec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Nuovi servizi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digitali per i clienti</a:t>
              </a:r>
            </a:p>
          </p:txBody>
        </p:sp>
        <p:sp>
          <p:nvSpPr>
            <p:cNvPr id="26" name="Rectangle 163"/>
            <p:cNvSpPr/>
            <p:nvPr/>
          </p:nvSpPr>
          <p:spPr>
            <a:xfrm>
              <a:off x="365015" y="1698298"/>
              <a:ext cx="1642743" cy="2616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n-lt"/>
                </a:rPr>
                <a:t>Clienti</a:t>
              </a:r>
              <a:r>
                <a:rPr kumimoji="0" lang="it-IT" sz="1100" b="1" i="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it-IT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n-lt"/>
                </a:rPr>
                <a:t>«digitalizzati»</a:t>
              </a:r>
            </a:p>
          </p:txBody>
        </p:sp>
        <p:pic>
          <p:nvPicPr>
            <p:cNvPr id="27" name="Picture 4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88" y="2145548"/>
              <a:ext cx="390413" cy="390413"/>
            </a:xfrm>
            <a:prstGeom prst="rect">
              <a:avLst/>
            </a:prstGeom>
          </p:spPr>
        </p:pic>
      </p:grpSp>
      <p:grpSp>
        <p:nvGrpSpPr>
          <p:cNvPr id="12" name="Group 57"/>
          <p:cNvGrpSpPr/>
          <p:nvPr/>
        </p:nvGrpSpPr>
        <p:grpSpPr>
          <a:xfrm>
            <a:off x="9571180" y="4997942"/>
            <a:ext cx="2016224" cy="830997"/>
            <a:chOff x="4454906" y="5740141"/>
            <a:chExt cx="2016224" cy="830997"/>
          </a:xfrm>
        </p:grpSpPr>
        <p:sp>
          <p:nvSpPr>
            <p:cNvPr id="21" name="Rounded Rectangle 56"/>
            <p:cNvSpPr/>
            <p:nvPr/>
          </p:nvSpPr>
          <p:spPr>
            <a:xfrm>
              <a:off x="4454906" y="5755903"/>
              <a:ext cx="2016224" cy="815096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03"/>
            <p:cNvSpPr/>
            <p:nvPr/>
          </p:nvSpPr>
          <p:spPr>
            <a:xfrm>
              <a:off x="4830300" y="5740141"/>
              <a:ext cx="1640829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Digitalizzazione </a:t>
              </a:r>
              <a:r>
                <a:rPr lang="it-IT" sz="1200" kern="0" dirty="0" smtClean="0">
                  <a:solidFill>
                    <a:srgbClr val="012169"/>
                  </a:solidFill>
                  <a:latin typeface="+mj-lt"/>
                </a:rPr>
                <a:t>d</a:t>
              </a:r>
              <a:r>
                <a:rPr lang="it-IT" sz="1200" kern="0" noProof="0" dirty="0" smtClean="0">
                  <a:solidFill>
                    <a:srgbClr val="012169"/>
                  </a:solidFill>
                  <a:latin typeface="+mj-lt"/>
                </a:rPr>
                <a:t>ei processi</a:t>
              </a:r>
              <a:r>
                <a:rPr kumimoji="0" lang="it-IT" sz="1200" i="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aziendali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(operations 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backoffice) </a:t>
              </a:r>
              <a:endParaRPr kumimoji="0" lang="it-IT" sz="1200" i="0" u="none" strike="noStrike" kern="0" cap="none" spc="0" normalizeH="0" baseline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23" name="Picture 4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021" y="5944317"/>
              <a:ext cx="435940" cy="435940"/>
            </a:xfrm>
            <a:prstGeom prst="rect">
              <a:avLst/>
            </a:prstGeom>
          </p:spPr>
        </p:pic>
      </p:grpSp>
      <p:sp>
        <p:nvSpPr>
          <p:cNvPr id="13" name="Rectangle 160"/>
          <p:cNvSpPr/>
          <p:nvPr/>
        </p:nvSpPr>
        <p:spPr>
          <a:xfrm>
            <a:off x="9271075" y="1097214"/>
            <a:ext cx="267423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Nuovo modello di business</a:t>
            </a:r>
            <a:r>
              <a:rPr kumimoji="0" lang="it-IT" sz="1100" b="1" i="0" u="none" strike="noStrike" kern="0" cap="none" spc="0" normalizeH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 «digitale»</a:t>
            </a:r>
            <a:endParaRPr kumimoji="0" lang="it-IT" sz="1100" b="1" i="0" u="none" strike="noStrike" kern="0" cap="none" spc="0" normalizeH="0" baseline="0" noProof="0" dirty="0" smtClean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Rounded Rectangle 54"/>
          <p:cNvSpPr/>
          <p:nvPr/>
        </p:nvSpPr>
        <p:spPr>
          <a:xfrm>
            <a:off x="9512936" y="1516774"/>
            <a:ext cx="2190514" cy="972448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71"/>
          <p:cNvSpPr/>
          <p:nvPr/>
        </p:nvSpPr>
        <p:spPr>
          <a:xfrm>
            <a:off x="10335298" y="1660215"/>
            <a:ext cx="1274822" cy="64633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0" dirty="0" smtClean="0">
                <a:solidFill>
                  <a:srgbClr val="CD041A"/>
                </a:solidFill>
                <a:latin typeface="+mj-lt"/>
              </a:rPr>
              <a:t>Ri-orientamento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0" dirty="0" smtClean="0">
                <a:solidFill>
                  <a:srgbClr val="CD041A"/>
                </a:solidFill>
                <a:latin typeface="+mj-lt"/>
              </a:rPr>
              <a:t> del business</a:t>
            </a:r>
            <a:r>
              <a:rPr kumimoji="0" lang="it-IT" sz="1200" i="0" u="none" strike="noStrike" kern="0" cap="none" spc="0" normalizeH="0" noProof="0" dirty="0" smtClean="0">
                <a:ln>
                  <a:noFill/>
                </a:ln>
                <a:solidFill>
                  <a:srgbClr val="CD041A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0" dirty="0">
                <a:solidFill>
                  <a:srgbClr val="CD041A"/>
                </a:solidFill>
                <a:latin typeface="+mj-lt"/>
              </a:rPr>
              <a:t>i</a:t>
            </a:r>
            <a:r>
              <a:rPr lang="it-IT" sz="1200" kern="0" dirty="0" smtClean="0">
                <a:solidFill>
                  <a:srgbClr val="CD041A"/>
                </a:solidFill>
                <a:latin typeface="+mj-lt"/>
              </a:rPr>
              <a:t>n ottica digitale</a:t>
            </a:r>
            <a:endParaRPr kumimoji="0" lang="it-IT" sz="1200" i="0" u="none" strike="noStrike" kern="0" cap="none" spc="0" normalizeH="0" baseline="0" noProof="0" dirty="0" smtClean="0">
              <a:ln>
                <a:noFill/>
              </a:ln>
              <a:solidFill>
                <a:srgbClr val="CD041A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6" name="Group 1024"/>
          <p:cNvGrpSpPr>
            <a:grpSpLocks noChangeAspect="1"/>
          </p:cNvGrpSpPr>
          <p:nvPr/>
        </p:nvGrpSpPr>
        <p:grpSpPr>
          <a:xfrm>
            <a:off x="9614869" y="1600548"/>
            <a:ext cx="805240" cy="778513"/>
            <a:chOff x="-11801506" y="-2276616"/>
            <a:chExt cx="8963695" cy="8666181"/>
          </a:xfrm>
        </p:grpSpPr>
        <p:pic>
          <p:nvPicPr>
            <p:cNvPr id="17" name="Picture 6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01506" y="2260533"/>
              <a:ext cx="4129032" cy="4129032"/>
            </a:xfrm>
            <a:prstGeom prst="rect">
              <a:avLst/>
            </a:prstGeom>
          </p:spPr>
        </p:pic>
        <p:pic>
          <p:nvPicPr>
            <p:cNvPr id="18" name="Picture 6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38693" y="-2276616"/>
              <a:ext cx="4697248" cy="4697248"/>
            </a:xfrm>
            <a:prstGeom prst="rect">
              <a:avLst/>
            </a:prstGeom>
          </p:spPr>
        </p:pic>
        <p:pic>
          <p:nvPicPr>
            <p:cNvPr id="19" name="Picture 6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01506" y="-1847967"/>
              <a:ext cx="4278551" cy="4278551"/>
            </a:xfrm>
            <a:prstGeom prst="rect">
              <a:avLst/>
            </a:prstGeom>
          </p:spPr>
        </p:pic>
        <p:pic>
          <p:nvPicPr>
            <p:cNvPr id="20" name="Picture 102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55634" y="1385219"/>
              <a:ext cx="4917823" cy="4917823"/>
            </a:xfrm>
            <a:prstGeom prst="rect">
              <a:avLst/>
            </a:prstGeom>
          </p:spPr>
        </p:pic>
      </p:grpSp>
      <p:grpSp>
        <p:nvGrpSpPr>
          <p:cNvPr id="53" name="Group 24"/>
          <p:cNvGrpSpPr/>
          <p:nvPr/>
        </p:nvGrpSpPr>
        <p:grpSpPr>
          <a:xfrm>
            <a:off x="1062495" y="1418223"/>
            <a:ext cx="3493346" cy="4411558"/>
            <a:chOff x="180707" y="1902712"/>
            <a:chExt cx="3493346" cy="4411558"/>
          </a:xfrm>
        </p:grpSpPr>
        <p:sp>
          <p:nvSpPr>
            <p:cNvPr id="54" name="Rectangle 197"/>
            <p:cNvSpPr/>
            <p:nvPr/>
          </p:nvSpPr>
          <p:spPr>
            <a:xfrm>
              <a:off x="180707" y="1902712"/>
              <a:ext cx="3372371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Il percorso</a:t>
              </a:r>
              <a:r>
                <a:rPr kumimoji="0" lang="it-IT" sz="160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di digitalizzazione </a:t>
              </a:r>
              <a:r>
                <a:rPr lang="it-IT" sz="1600" kern="0" dirty="0" smtClean="0">
                  <a:solidFill>
                    <a:srgbClr val="012169"/>
                  </a:solidFill>
                  <a:latin typeface="+mj-lt"/>
                </a:rPr>
                <a:t>si muove</a:t>
              </a:r>
              <a:r>
                <a:rPr kumimoji="0" lang="it-IT" sz="160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in due direzioni:</a:t>
              </a:r>
            </a:p>
          </p:txBody>
        </p:sp>
        <p:sp>
          <p:nvSpPr>
            <p:cNvPr id="55" name="Rectangle 1"/>
            <p:cNvSpPr/>
            <p:nvPr/>
          </p:nvSpPr>
          <p:spPr>
            <a:xfrm>
              <a:off x="198518" y="2785010"/>
              <a:ext cx="3475535" cy="871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b="1" kern="0" dirty="0" smtClean="0">
                  <a:solidFill>
                    <a:srgbClr val="012169"/>
                  </a:solidFill>
                </a:rPr>
                <a:t>Focus interno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>
                  <a:solidFill>
                    <a:srgbClr val="012169"/>
                  </a:solidFill>
                  <a:latin typeface="+mj-lt"/>
                </a:rPr>
                <a:t>Rivisitazione dei processi aziendali in chiave «digitale»</a:t>
              </a:r>
            </a:p>
          </p:txBody>
        </p:sp>
        <p:sp>
          <p:nvSpPr>
            <p:cNvPr id="56" name="Rectangle 53"/>
            <p:cNvSpPr/>
            <p:nvPr/>
          </p:nvSpPr>
          <p:spPr>
            <a:xfrm>
              <a:off x="198518" y="3998488"/>
              <a:ext cx="3475535" cy="871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600" b="1" kern="0" dirty="0">
                  <a:solidFill>
                    <a:srgbClr val="012169"/>
                  </a:solidFill>
                </a:rPr>
                <a:t>Focus esterno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600" kern="0" dirty="0">
                  <a:solidFill>
                    <a:srgbClr val="012169"/>
                  </a:solidFill>
                </a:rPr>
                <a:t>Nuovi servizi «digitali» da offrire ai clienti, nuova </a:t>
              </a:r>
              <a:r>
                <a:rPr lang="it-IT" sz="1600" kern="0" dirty="0" err="1">
                  <a:solidFill>
                    <a:srgbClr val="012169"/>
                  </a:solidFill>
                </a:rPr>
                <a:t>customer</a:t>
              </a:r>
              <a:r>
                <a:rPr lang="it-IT" sz="1600" kern="0" dirty="0">
                  <a:solidFill>
                    <a:srgbClr val="012169"/>
                  </a:solidFill>
                </a:rPr>
                <a:t> </a:t>
              </a:r>
              <a:r>
                <a:rPr lang="it-IT" sz="1600" kern="0" dirty="0" err="1">
                  <a:solidFill>
                    <a:srgbClr val="012169"/>
                  </a:solidFill>
                </a:rPr>
                <a:t>experience</a:t>
              </a:r>
              <a:endParaRPr lang="it-IT" sz="1600" kern="0" dirty="0">
                <a:solidFill>
                  <a:srgbClr val="012169"/>
                </a:solidFill>
              </a:endParaRPr>
            </a:p>
          </p:txBody>
        </p:sp>
        <p:sp>
          <p:nvSpPr>
            <p:cNvPr id="57" name="Rectangle 4"/>
            <p:cNvSpPr/>
            <p:nvPr/>
          </p:nvSpPr>
          <p:spPr>
            <a:xfrm>
              <a:off x="198518" y="5237052"/>
              <a:ext cx="347553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>
                  <a:solidFill>
                    <a:srgbClr val="012169"/>
                  </a:solidFill>
                  <a:latin typeface="+mj-lt"/>
                </a:rPr>
                <a:t>L’industria 4.0 dà l’opportunità di creare e sostenere nuovi modelli di business basati su tecnologie e servizi digitali connessi</a:t>
              </a:r>
            </a:p>
          </p:txBody>
        </p:sp>
      </p:grpSp>
      <p:sp>
        <p:nvSpPr>
          <p:cNvPr id="58" name="CasellaDiTesto 57"/>
          <p:cNvSpPr txBox="1"/>
          <p:nvPr/>
        </p:nvSpPr>
        <p:spPr>
          <a:xfrm>
            <a:off x="463552" y="6091051"/>
            <a:ext cx="8502649" cy="246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spcFirstLastPara="1" lIns="60957" tIns="60957" rIns="60957" bIns="60957" spcCol="38100">
            <a:spAutoFit/>
          </a:bodyPr>
          <a:lstStyle/>
          <a:p>
            <a:pPr defTabSz="609585" eaLnBrk="0" latinLnBrk="1" hangingPunct="0">
              <a:defRPr/>
            </a:pPr>
            <a:r>
              <a:rPr lang="it-IT" sz="800" b="1" i="1" kern="0" dirty="0" smtClean="0">
                <a:solidFill>
                  <a:srgbClr val="414141"/>
                </a:solidFill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Fonte: </a:t>
            </a:r>
            <a:r>
              <a:rPr lang="it-IT" sz="800" b="1" i="1" kern="0" dirty="0" err="1" smtClean="0">
                <a:solidFill>
                  <a:srgbClr val="414141"/>
                </a:solidFill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Assoconsult</a:t>
            </a:r>
            <a:endParaRPr lang="en-US" sz="800" i="1" kern="0" dirty="0">
              <a:solidFill>
                <a:srgbClr val="414141"/>
              </a:solidFill>
              <a:latin typeface="Century Gothic" panose="020B0502020202020204" pitchFamily="34" charset="0"/>
              <a:ea typeface="+mj-ea"/>
              <a:cs typeface="+mj-cs"/>
              <a:sym typeface="Helvetica Neue"/>
            </a:endParaRPr>
          </a:p>
        </p:txBody>
      </p:sp>
      <p:pic>
        <p:nvPicPr>
          <p:cNvPr id="59" name="Immagin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06" y="808217"/>
            <a:ext cx="7458987" cy="5594241"/>
          </a:xfrm>
          <a:prstGeom prst="rect">
            <a:avLst/>
          </a:prstGeom>
        </p:spPr>
      </p:pic>
      <p:sp>
        <p:nvSpPr>
          <p:cNvPr id="60" name="CasellaDiTesto 59"/>
          <p:cNvSpPr txBox="1"/>
          <p:nvPr/>
        </p:nvSpPr>
        <p:spPr>
          <a:xfrm>
            <a:off x="2396353" y="6552139"/>
            <a:ext cx="2021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Fonte: G20 </a:t>
            </a:r>
            <a:r>
              <a:rPr lang="it-IT" sz="800" dirty="0" err="1" smtClean="0"/>
              <a:t>Multistakeholder</a:t>
            </a:r>
            <a:r>
              <a:rPr lang="it-IT" sz="800" dirty="0" smtClean="0"/>
              <a:t> conference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8257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persone e le competenze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33116" y="970024"/>
            <a:ext cx="88873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Nuove competenze/Pool di competenze inadeguato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Nuove tecnologie informatiche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Analisi dati (Data </a:t>
            </a:r>
            <a:r>
              <a:rPr lang="it-IT" sz="2800" dirty="0" err="1" smtClean="0"/>
              <a:t>Scientists</a:t>
            </a:r>
            <a:r>
              <a:rPr lang="it-IT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Systems Integration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Necessità di riconversione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01" y="2093409"/>
            <a:ext cx="5745399" cy="430904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30701" y="6552139"/>
            <a:ext cx="2021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Fonte: G20 </a:t>
            </a:r>
            <a:r>
              <a:rPr lang="it-IT" sz="800" dirty="0" err="1" smtClean="0"/>
              <a:t>Multistakeholder</a:t>
            </a:r>
            <a:r>
              <a:rPr lang="it-IT" sz="800" dirty="0" smtClean="0"/>
              <a:t> conference</a:t>
            </a:r>
            <a:endParaRPr lang="it-IT" sz="800" dirty="0"/>
          </a:p>
        </p:txBody>
      </p:sp>
      <p:sp>
        <p:nvSpPr>
          <p:cNvPr id="7" name="Rettangolo 6"/>
          <p:cNvSpPr/>
          <p:nvPr/>
        </p:nvSpPr>
        <p:spPr>
          <a:xfrm>
            <a:off x="433116" y="3901684"/>
            <a:ext cx="55045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srgbClr val="004489"/>
                </a:solidFill>
              </a:rPr>
              <a:t>Ogni anno </a:t>
            </a:r>
            <a:r>
              <a:rPr lang="it-IT" sz="2800" dirty="0" smtClean="0">
                <a:solidFill>
                  <a:srgbClr val="004489"/>
                </a:solidFill>
              </a:rPr>
              <a:t>in Italia si </a:t>
            </a:r>
            <a:r>
              <a:rPr lang="it-IT" sz="2800" dirty="0">
                <a:solidFill>
                  <a:srgbClr val="004489"/>
                </a:solidFill>
              </a:rPr>
              <a:t>laureano 10,000 dottori in materie informatiche meno del fabbisogno delle imprese</a:t>
            </a:r>
          </a:p>
        </p:txBody>
      </p:sp>
    </p:spTree>
    <p:extLst>
      <p:ext uri="{BB962C8B-B14F-4D97-AF65-F5344CB8AC3E}">
        <p14:creationId xmlns:p14="http://schemas.microsoft.com/office/powerpoint/2010/main" val="5036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t="20624" r="16086" b="5699"/>
          <a:stretch/>
        </p:blipFill>
        <p:spPr bwMode="auto">
          <a:xfrm>
            <a:off x="641326" y="1061545"/>
            <a:ext cx="112166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olo 2"/>
          <p:cNvSpPr txBox="1">
            <a:spLocks/>
          </p:cNvSpPr>
          <p:nvPr/>
        </p:nvSpPr>
        <p:spPr>
          <a:xfrm>
            <a:off x="5266267" y="236405"/>
            <a:ext cx="6493934" cy="491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4489"/>
                </a:solidFill>
                <a:latin typeface="Century Gothic" panose="020B0502020202020204" pitchFamily="34" charset="0"/>
                <a:ea typeface="+mj-ea"/>
                <a:cs typeface="Arial"/>
              </a:defRPr>
            </a:lvl1pPr>
          </a:lstStyle>
          <a:p>
            <a:pPr algn="r"/>
            <a:r>
              <a:rPr lang="it-IT" sz="3600" b="1" dirty="0" smtClean="0"/>
              <a:t>L’approccio del governo</a:t>
            </a:r>
            <a:endParaRPr lang="it-IT" sz="36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6D2-06F2-4E8A-91A1-E7A494E66760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932386" y="4475425"/>
            <a:ext cx="3720662" cy="5905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1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/>
          <p:cNvSpPr/>
          <p:nvPr/>
        </p:nvSpPr>
        <p:spPr>
          <a:xfrm>
            <a:off x="6012256" y="5189032"/>
            <a:ext cx="1616916" cy="807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3" name="Titolo 1"/>
          <p:cNvSpPr>
            <a:spLocks noGrp="1"/>
          </p:cNvSpPr>
          <p:nvPr>
            <p:ph type="title"/>
          </p:nvPr>
        </p:nvSpPr>
        <p:spPr>
          <a:xfrm>
            <a:off x="1482777" y="215223"/>
            <a:ext cx="10515600" cy="8260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600" dirty="0" smtClean="0"/>
              <a:t>DIH Piemonte</a:t>
            </a:r>
            <a:endParaRPr lang="it-IT" sz="36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537284" y="1563259"/>
            <a:ext cx="111174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u="sng" dirty="0" smtClean="0"/>
              <a:t>Soci fondatori</a:t>
            </a:r>
            <a:r>
              <a:rPr lang="it-IT" sz="1600" dirty="0" smtClean="0"/>
              <a:t>: Associazioni Territoriali di Confindustria</a:t>
            </a:r>
            <a:endParaRPr lang="it-IT" sz="1600" u="sng" dirty="0" smtClean="0"/>
          </a:p>
          <a:p>
            <a:pPr>
              <a:spcAft>
                <a:spcPts val="1200"/>
              </a:spcAft>
            </a:pPr>
            <a:r>
              <a:rPr lang="it-IT" sz="1600" u="sng" dirty="0" smtClean="0"/>
              <a:t>Soci Onorari</a:t>
            </a:r>
            <a:r>
              <a:rPr lang="it-IT" sz="1600" dirty="0" smtClean="0"/>
              <a:t>: Confindustria Piemonte, Poli regionali di Innovazione,  Accademie Piemontesi</a:t>
            </a:r>
            <a:endParaRPr lang="it-IT" sz="1600" u="sng" dirty="0" smtClean="0"/>
          </a:p>
          <a:p>
            <a:pPr>
              <a:spcAft>
                <a:spcPts val="1200"/>
              </a:spcAft>
            </a:pPr>
            <a:r>
              <a:rPr lang="it-IT" sz="1600" u="sng" dirty="0" smtClean="0"/>
              <a:t>Soci Sostenitori</a:t>
            </a:r>
            <a:r>
              <a:rPr lang="it-IT" sz="1600" dirty="0" smtClean="0"/>
              <a:t>: Enti o aziende che contribuiranno finanziariamente o in natura</a:t>
            </a:r>
          </a:p>
          <a:p>
            <a:pPr>
              <a:spcBef>
                <a:spcPts val="600"/>
              </a:spcBef>
            </a:pPr>
            <a:r>
              <a:rPr lang="it-IT" sz="1600" u="sng" dirty="0" smtClean="0"/>
              <a:t>Comitato Tecnico Scientifico</a:t>
            </a:r>
            <a:r>
              <a:rPr lang="it-IT" sz="1600" dirty="0" smtClean="0"/>
              <a:t>: Rappresentanti aziendali del Territorio che danno l’indirizzo alle attività del DIHP</a:t>
            </a:r>
          </a:p>
        </p:txBody>
      </p:sp>
      <p:sp>
        <p:nvSpPr>
          <p:cNvPr id="35" name="Ovale 34"/>
          <p:cNvSpPr/>
          <p:nvPr/>
        </p:nvSpPr>
        <p:spPr>
          <a:xfrm>
            <a:off x="2180969" y="4776868"/>
            <a:ext cx="1454039" cy="7459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e 35"/>
          <p:cNvSpPr/>
          <p:nvPr/>
        </p:nvSpPr>
        <p:spPr>
          <a:xfrm>
            <a:off x="1444145" y="4484100"/>
            <a:ext cx="2927685" cy="13314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e 36"/>
          <p:cNvSpPr/>
          <p:nvPr/>
        </p:nvSpPr>
        <p:spPr>
          <a:xfrm>
            <a:off x="829086" y="4155662"/>
            <a:ext cx="4157804" cy="19883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asellaDiTesto 37"/>
          <p:cNvSpPr txBox="1"/>
          <p:nvPr/>
        </p:nvSpPr>
        <p:spPr>
          <a:xfrm>
            <a:off x="2492006" y="4855498"/>
            <a:ext cx="108284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FONDATORI</a:t>
            </a:r>
            <a:endParaRPr lang="en-GB" sz="10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2576224" y="5522826"/>
            <a:ext cx="108284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ONORARI</a:t>
            </a:r>
            <a:endParaRPr lang="en-GB" sz="10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455904" y="5873747"/>
            <a:ext cx="108284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SOSTENITORI</a:t>
            </a:r>
            <a:endParaRPr lang="en-GB" sz="10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2600288" y="5068692"/>
            <a:ext cx="7685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Consiglio Direttivo</a:t>
            </a:r>
            <a:endParaRPr lang="en-GB" sz="1000" dirty="0"/>
          </a:p>
        </p:txBody>
      </p:sp>
      <p:sp>
        <p:nvSpPr>
          <p:cNvPr id="12" name="Ovale 11"/>
          <p:cNvSpPr/>
          <p:nvPr/>
        </p:nvSpPr>
        <p:spPr>
          <a:xfrm>
            <a:off x="6538271" y="5178351"/>
            <a:ext cx="1616916" cy="8078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e 12"/>
          <p:cNvSpPr/>
          <p:nvPr/>
        </p:nvSpPr>
        <p:spPr>
          <a:xfrm>
            <a:off x="7213867" y="3598661"/>
            <a:ext cx="1454039" cy="7459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/>
          <p:cNvSpPr txBox="1"/>
          <p:nvPr/>
        </p:nvSpPr>
        <p:spPr>
          <a:xfrm>
            <a:off x="7291437" y="3796299"/>
            <a:ext cx="13270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/>
              <a:t>COORDINAMENTO</a:t>
            </a:r>
          </a:p>
          <a:p>
            <a:pPr algn="ctr"/>
            <a:r>
              <a:rPr lang="it-IT" sz="1000" dirty="0" smtClean="0"/>
              <a:t>DIHP</a:t>
            </a:r>
            <a:endParaRPr lang="en-GB" sz="1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9382756" y="5228321"/>
            <a:ext cx="1664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TERRITORIALI Confindustria</a:t>
            </a:r>
            <a:endParaRPr lang="en-GB" sz="1600" dirty="0"/>
          </a:p>
        </p:txBody>
      </p:sp>
      <p:sp>
        <p:nvSpPr>
          <p:cNvPr id="18" name="Parentesi graffa aperta 17"/>
          <p:cNvSpPr/>
          <p:nvPr/>
        </p:nvSpPr>
        <p:spPr>
          <a:xfrm>
            <a:off x="8876011" y="3191889"/>
            <a:ext cx="645722" cy="1503947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8"/>
          <p:cNvSpPr txBox="1"/>
          <p:nvPr/>
        </p:nvSpPr>
        <p:spPr>
          <a:xfrm>
            <a:off x="9297481" y="3269785"/>
            <a:ext cx="2541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Metodologia</a:t>
            </a:r>
          </a:p>
          <a:p>
            <a:r>
              <a:rPr lang="it-IT" sz="1400" dirty="0" smtClean="0"/>
              <a:t>Marketing/Communications</a:t>
            </a:r>
          </a:p>
          <a:p>
            <a:r>
              <a:rPr lang="it-IT" sz="1400" dirty="0" smtClean="0"/>
              <a:t>Collegamento Nazionale</a:t>
            </a:r>
          </a:p>
          <a:p>
            <a:r>
              <a:rPr lang="it-IT" sz="1400" dirty="0" smtClean="0"/>
              <a:t>Coordinamento Formazione</a:t>
            </a:r>
          </a:p>
          <a:p>
            <a:r>
              <a:rPr lang="it-IT" sz="1400" dirty="0" smtClean="0"/>
              <a:t>Collegamento con i Centri di Competenza</a:t>
            </a:r>
            <a:endParaRPr lang="en-GB" sz="1400" dirty="0"/>
          </a:p>
        </p:txBody>
      </p:sp>
      <p:cxnSp>
        <p:nvCxnSpPr>
          <p:cNvPr id="20" name="Connettore 2 19"/>
          <p:cNvCxnSpPr/>
          <p:nvPr/>
        </p:nvCxnSpPr>
        <p:spPr>
          <a:xfrm flipH="1">
            <a:off x="6760901" y="4344618"/>
            <a:ext cx="717171" cy="7837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8444199" y="4344618"/>
            <a:ext cx="754673" cy="7387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7127752" y="5184130"/>
            <a:ext cx="1616916" cy="80782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e 22"/>
          <p:cNvSpPr/>
          <p:nvPr/>
        </p:nvSpPr>
        <p:spPr>
          <a:xfrm>
            <a:off x="7697506" y="5184129"/>
            <a:ext cx="1616916" cy="8078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asellaDiTesto 23"/>
          <p:cNvSpPr txBox="1"/>
          <p:nvPr/>
        </p:nvSpPr>
        <p:spPr>
          <a:xfrm>
            <a:off x="8032466" y="5300513"/>
            <a:ext cx="95970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AL, AT, BI, CN, NO</a:t>
            </a:r>
            <a:r>
              <a:rPr lang="it-IT" sz="1000" dirty="0" smtClean="0"/>
              <a:t>, TO, </a:t>
            </a:r>
            <a:r>
              <a:rPr lang="it-IT" sz="1000" dirty="0"/>
              <a:t>VB, </a:t>
            </a:r>
            <a:r>
              <a:rPr lang="it-IT" sz="1000" dirty="0" smtClean="0"/>
              <a:t>VC, Ivrea</a:t>
            </a:r>
            <a:endParaRPr lang="en-GB" sz="1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79190" y="1106971"/>
            <a:ext cx="10824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Operativo da Febbraio, costituito formalmente come associazione il 15 giugno 2017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6442704" y="5103667"/>
            <a:ext cx="4456667" cy="951143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9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86703" y="236405"/>
            <a:ext cx="6473498" cy="491728"/>
          </a:xfrm>
        </p:spPr>
        <p:txBody>
          <a:bodyPr/>
          <a:lstStyle/>
          <a:p>
            <a:r>
              <a:rPr lang="it-IT" dirty="0" smtClean="0"/>
              <a:t>La metodologia del Digital Readiness </a:t>
            </a:r>
            <a:r>
              <a:rPr lang="it-IT" dirty="0" err="1" smtClean="0"/>
              <a:t>Assessment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33222" y="1397433"/>
            <a:ext cx="10725556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Incontro/intervista </a:t>
            </a:r>
            <a:r>
              <a:rPr lang="it-IT" sz="2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azienda </a:t>
            </a:r>
            <a:r>
              <a:rPr lang="it-IT" sz="2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 i </a:t>
            </a:r>
            <a:r>
              <a:rPr lang="it-IT" sz="2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 </a:t>
            </a:r>
            <a:r>
              <a:rPr lang="it-IT" sz="2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aziendali, rappresentanti del </a:t>
            </a:r>
            <a:r>
              <a:rPr lang="it-IT" sz="2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Innovation Hub, delle associazioni territoriali di Confindustria e/o dei rappresentanti del </a:t>
            </a:r>
            <a:r>
              <a:rPr lang="it-IT" sz="2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Politecnico </a:t>
            </a:r>
            <a:r>
              <a:rPr lang="it-IT" sz="2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Torino e relativa </a:t>
            </a:r>
            <a:r>
              <a:rPr lang="it-IT" sz="24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somministrazione del </a:t>
            </a:r>
            <a:r>
              <a:rPr lang="it-IT" sz="24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questionario</a:t>
            </a:r>
          </a:p>
          <a:p>
            <a:pPr marL="285750" lvl="0" indent="-285750" algn="just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Elaborazione </a:t>
            </a:r>
            <a:r>
              <a:rPr lang="it-IT" sz="2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dati raccolti e di lavoro in back office da parte del </a:t>
            </a:r>
            <a:r>
              <a:rPr lang="it-IT" sz="2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</a:t>
            </a:r>
            <a:endParaRPr lang="it-IT" sz="1200" kern="800" dirty="0">
              <a:latin typeface="Footlight MT Light" panose="0204060206030A020304" pitchFamily="18" charset="0"/>
              <a:ea typeface="Times New Roman" panose="02020603050405020304" pitchFamily="18" charset="0"/>
              <a:cs typeface="Footlight MT Light" panose="0204060206030A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Incontro </a:t>
            </a:r>
            <a:r>
              <a:rPr lang="it-IT" sz="2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azienda con </a:t>
            </a:r>
            <a:r>
              <a:rPr lang="it-IT" sz="24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presentazione dei risultati raggiunti</a:t>
            </a:r>
            <a:r>
              <a:rPr lang="it-IT" sz="2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discussione degli </a:t>
            </a:r>
            <a:r>
              <a:rPr lang="it-IT" sz="2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stessi</a:t>
            </a:r>
            <a:endParaRPr lang="it-IT" sz="1200" kern="800" dirty="0">
              <a:latin typeface="Footlight MT Light" panose="0204060206030A020304" pitchFamily="18" charset="0"/>
              <a:ea typeface="Times New Roman" panose="02020603050405020304" pitchFamily="18" charset="0"/>
              <a:cs typeface="Footlight MT Light" panose="0204060206030A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4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Follow-up</a:t>
            </a:r>
            <a:r>
              <a:rPr lang="it-IT" sz="2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conclusivo</a:t>
            </a:r>
            <a:r>
              <a:rPr lang="it-IT" sz="2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cui </a:t>
            </a:r>
            <a:r>
              <a:rPr lang="it-IT" sz="2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vengono analizzate </a:t>
            </a:r>
            <a:r>
              <a:rPr lang="it-IT" sz="2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criticità del percorso e si </a:t>
            </a:r>
            <a:r>
              <a:rPr lang="it-IT" sz="2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predispone il </a:t>
            </a:r>
            <a:r>
              <a:rPr lang="it-IT" sz="24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piano operativo di miglioramento</a:t>
            </a:r>
            <a:endParaRPr lang="it-IT" sz="1200" kern="800" dirty="0">
              <a:effectLst/>
              <a:latin typeface="Footlight MT Light" panose="0204060206030A020304" pitchFamily="18" charset="0"/>
              <a:ea typeface="Times New Roman" panose="02020603050405020304" pitchFamily="18" charset="0"/>
              <a:cs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t="20624" r="16086" b="5699"/>
          <a:stretch/>
        </p:blipFill>
        <p:spPr bwMode="auto">
          <a:xfrm>
            <a:off x="641326" y="1061545"/>
            <a:ext cx="112166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olo 2"/>
          <p:cNvSpPr txBox="1">
            <a:spLocks/>
          </p:cNvSpPr>
          <p:nvPr/>
        </p:nvSpPr>
        <p:spPr>
          <a:xfrm>
            <a:off x="5266267" y="236405"/>
            <a:ext cx="6493934" cy="491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4489"/>
                </a:solidFill>
                <a:latin typeface="Century Gothic" panose="020B0502020202020204" pitchFamily="34" charset="0"/>
                <a:ea typeface="+mj-ea"/>
                <a:cs typeface="Arial"/>
              </a:defRPr>
            </a:lvl1pPr>
          </a:lstStyle>
          <a:p>
            <a:pPr algn="r"/>
            <a:r>
              <a:rPr lang="it-IT" sz="3600" b="1" dirty="0" smtClean="0"/>
              <a:t>L’approccio del governo</a:t>
            </a:r>
            <a:endParaRPr lang="it-IT" sz="36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6D2-06F2-4E8A-91A1-E7A494E66760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15614" y="2406869"/>
            <a:ext cx="3720662" cy="7882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9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49273" y="506864"/>
            <a:ext cx="7278356" cy="491728"/>
          </a:xfrm>
        </p:spPr>
        <p:txBody>
          <a:bodyPr/>
          <a:lstStyle/>
          <a:p>
            <a:r>
              <a:rPr lang="it-IT" dirty="0"/>
              <a:t>La fonte delle informazioni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48754" y="2186505"/>
            <a:ext cx="1099202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i="1" dirty="0" smtClean="0">
                <a:latin typeface="Times-BoldItalic"/>
              </a:rPr>
              <a:t>Legge di Bilancio 2017</a:t>
            </a:r>
            <a:endParaRPr lang="it-IT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i="1" dirty="0" smtClean="0">
                <a:latin typeface="Times-BoldItalic"/>
              </a:rPr>
              <a:t>Circolare 4/E del 30 Marzo 2017 Agenzia delle Entrate e Ministero Sviluppo Economico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i="1" dirty="0" err="1" smtClean="0">
                <a:latin typeface="Times-BoldItalic"/>
              </a:rPr>
              <a:t>Frequently</a:t>
            </a:r>
            <a:r>
              <a:rPr lang="it-IT" sz="2800" b="1" i="1" dirty="0" smtClean="0">
                <a:latin typeface="Times-BoldItalic"/>
              </a:rPr>
              <a:t> </a:t>
            </a:r>
            <a:r>
              <a:rPr lang="it-IT" sz="2800" b="1" i="1" dirty="0" err="1" smtClean="0">
                <a:latin typeface="Times-BoldItalic"/>
              </a:rPr>
              <a:t>Asked</a:t>
            </a:r>
            <a:r>
              <a:rPr lang="it-IT" sz="2800" b="1" i="1" dirty="0" smtClean="0">
                <a:latin typeface="Times-BoldItalic"/>
              </a:rPr>
              <a:t> </a:t>
            </a:r>
            <a:r>
              <a:rPr lang="it-IT" sz="2800" b="1" i="1" dirty="0" err="1" smtClean="0">
                <a:latin typeface="Times-BoldItalic"/>
              </a:rPr>
              <a:t>Questions</a:t>
            </a:r>
            <a:r>
              <a:rPr lang="it-IT" sz="2800" b="1" i="1" dirty="0" smtClean="0">
                <a:latin typeface="Times-BoldItalic"/>
              </a:rPr>
              <a:t> pubblicate sul sito del Ministero Sviluppo Economico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b="1" i="1" dirty="0" smtClean="0">
              <a:latin typeface="Times-BoldItalic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i="1" dirty="0" smtClean="0">
                <a:latin typeface="Times-BoldItalic"/>
              </a:rPr>
              <a:t>Portale ANIMA – ICIM – UCIMU http</a:t>
            </a:r>
            <a:r>
              <a:rPr lang="it-IT" sz="2800" b="1" i="1" dirty="0">
                <a:latin typeface="Times-BoldItalic"/>
              </a:rPr>
              <a:t>://www.i4punto0.it/</a:t>
            </a:r>
            <a:endParaRPr lang="it-IT" sz="2800" b="1" i="1" dirty="0" smtClean="0">
              <a:latin typeface="Times-BoldItalic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5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49273" y="506864"/>
            <a:ext cx="7278356" cy="491728"/>
          </a:xfrm>
        </p:spPr>
        <p:txBody>
          <a:bodyPr/>
          <a:lstStyle/>
          <a:p>
            <a:r>
              <a:rPr lang="it-IT" dirty="0"/>
              <a:t>Quali sono i beni previsti dalla Legge di Bilancio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48754" y="1476354"/>
            <a:ext cx="10541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TTE3CEA2E0t00"/>
              </a:rPr>
              <a:t>I </a:t>
            </a:r>
            <a:r>
              <a:rPr lang="it-IT" sz="2000" dirty="0">
                <a:latin typeface="Times-Roman"/>
              </a:rPr>
              <a:t>beni che </a:t>
            </a:r>
            <a:r>
              <a:rPr lang="it-IT" sz="2000" dirty="0" smtClean="0">
                <a:latin typeface="Times-Roman"/>
              </a:rPr>
              <a:t>danno diritto alle </a:t>
            </a:r>
            <a:r>
              <a:rPr lang="it-IT" sz="2000" b="1" dirty="0" smtClean="0">
                <a:latin typeface="Times-Roman"/>
              </a:rPr>
              <a:t>agevolazioni fiscali</a:t>
            </a:r>
            <a:r>
              <a:rPr lang="it-IT" sz="2000" dirty="0" smtClean="0">
                <a:latin typeface="Times-Roman"/>
              </a:rPr>
              <a:t> sono </a:t>
            </a:r>
            <a:r>
              <a:rPr lang="it-IT" sz="2000" dirty="0">
                <a:latin typeface="Times-Roman"/>
              </a:rPr>
              <a:t>quei </a:t>
            </a:r>
            <a:r>
              <a:rPr lang="it-IT" sz="2000" b="1" dirty="0">
                <a:latin typeface="Times-Bold"/>
              </a:rPr>
              <a:t>mezzi di produzione </a:t>
            </a:r>
            <a:r>
              <a:rPr lang="it-IT" sz="2000" dirty="0">
                <a:latin typeface="Times-Roman"/>
              </a:rPr>
              <a:t>(e loro </a:t>
            </a:r>
            <a:r>
              <a:rPr lang="it-IT" sz="2000" dirty="0" smtClean="0">
                <a:latin typeface="Times-Roman"/>
              </a:rPr>
              <a:t>sistemi e dispositivi accessori</a:t>
            </a:r>
            <a:r>
              <a:rPr lang="it-IT" sz="2000" dirty="0">
                <a:latin typeface="Times-Roman"/>
              </a:rPr>
              <a:t>) </a:t>
            </a:r>
            <a:r>
              <a:rPr lang="it-IT" sz="2000" b="1" dirty="0">
                <a:latin typeface="Times-Bold"/>
              </a:rPr>
              <a:t>materiali </a:t>
            </a:r>
            <a:r>
              <a:rPr lang="it-IT" sz="2000" b="1" dirty="0" smtClean="0">
                <a:latin typeface="Times-Bold"/>
              </a:rPr>
              <a:t>e immateriali </a:t>
            </a:r>
            <a:r>
              <a:rPr lang="it-IT" sz="2000" dirty="0" smtClean="0">
                <a:latin typeface="Times-Roman"/>
              </a:rPr>
              <a:t>che </a:t>
            </a:r>
            <a:r>
              <a:rPr lang="it-IT" sz="2000" dirty="0">
                <a:latin typeface="Times-Roman"/>
              </a:rPr>
              <a:t>permetteranno </a:t>
            </a:r>
            <a:r>
              <a:rPr lang="it-IT" sz="2000" dirty="0" smtClean="0">
                <a:latin typeface="Times-Roman"/>
              </a:rPr>
              <a:t>di </a:t>
            </a:r>
            <a:r>
              <a:rPr lang="it-IT" sz="2000" b="1" dirty="0" smtClean="0">
                <a:latin typeface="Times-Bold"/>
              </a:rPr>
              <a:t>migliorare il </a:t>
            </a:r>
            <a:r>
              <a:rPr lang="it-IT" sz="2000" b="1" dirty="0">
                <a:latin typeface="Times-Bold"/>
              </a:rPr>
              <a:t>livello tecnologico e </a:t>
            </a:r>
            <a:r>
              <a:rPr lang="it-IT" sz="2000" b="1" dirty="0" smtClean="0">
                <a:latin typeface="Times-Bold"/>
              </a:rPr>
              <a:t>digitale </a:t>
            </a:r>
            <a:r>
              <a:rPr lang="it-IT" sz="2000" dirty="0" smtClean="0">
                <a:latin typeface="Times-Roman"/>
              </a:rPr>
              <a:t>del </a:t>
            </a:r>
            <a:r>
              <a:rPr lang="it-IT" sz="2000" dirty="0">
                <a:latin typeface="Times-Roman"/>
              </a:rPr>
              <a:t>sistema produttivo nazionale.</a:t>
            </a:r>
            <a:endParaRPr lang="it-IT" sz="2000" dirty="0"/>
          </a:p>
        </p:txBody>
      </p:sp>
      <p:sp>
        <p:nvSpPr>
          <p:cNvPr id="13" name="Rettangolo 12"/>
          <p:cNvSpPr/>
          <p:nvPr/>
        </p:nvSpPr>
        <p:spPr>
          <a:xfrm>
            <a:off x="548754" y="2702218"/>
            <a:ext cx="109920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latin typeface="Times-Roman"/>
              </a:rPr>
              <a:t>Tipologie di beni agevolabili:</a:t>
            </a:r>
          </a:p>
          <a:p>
            <a:pPr marL="446088" indent="-446088">
              <a:spcBef>
                <a:spcPts val="1200"/>
              </a:spcBef>
              <a:spcAft>
                <a:spcPts val="1200"/>
              </a:spcAft>
            </a:pPr>
            <a:r>
              <a:rPr lang="it-IT" sz="2000" dirty="0">
                <a:solidFill>
                  <a:srgbClr val="000000"/>
                </a:solidFill>
                <a:latin typeface="Helvetica" panose="020B0604020202020204" pitchFamily="34" charset="0"/>
              </a:rPr>
              <a:t>• </a:t>
            </a:r>
            <a:r>
              <a:rPr lang="it-IT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	</a:t>
            </a:r>
            <a:r>
              <a:rPr lang="it-IT" sz="2000" b="1" i="1" dirty="0" smtClean="0">
                <a:latin typeface="Times-BoldItalic"/>
              </a:rPr>
              <a:t>Beni </a:t>
            </a:r>
            <a:r>
              <a:rPr lang="it-IT" sz="2000" b="1" i="1" dirty="0">
                <a:latin typeface="Times-BoldItalic"/>
              </a:rPr>
              <a:t>strumentali </a:t>
            </a:r>
            <a:r>
              <a:rPr lang="it-IT" sz="2000" i="1" dirty="0">
                <a:latin typeface="Times-Italic"/>
              </a:rPr>
              <a:t>il cui funzionamento è controllato da sistemi computerizzati o gestito </a:t>
            </a:r>
            <a:r>
              <a:rPr lang="it-IT" sz="2000" i="1" dirty="0" smtClean="0">
                <a:latin typeface="Times-Italic"/>
              </a:rPr>
              <a:t>tramite opportuni </a:t>
            </a:r>
            <a:r>
              <a:rPr lang="it-IT" sz="2000" i="1" dirty="0">
                <a:latin typeface="Times-Italic"/>
              </a:rPr>
              <a:t>sensori e azionamenti;</a:t>
            </a:r>
          </a:p>
          <a:p>
            <a:pPr marL="446088" indent="-446088">
              <a:spcAft>
                <a:spcPts val="1200"/>
              </a:spcAft>
            </a:pPr>
            <a:r>
              <a:rPr lang="it-IT" sz="2000" dirty="0">
                <a:latin typeface="Helvetica" panose="020B0604020202020204" pitchFamily="34" charset="0"/>
              </a:rPr>
              <a:t>• </a:t>
            </a:r>
            <a:r>
              <a:rPr lang="it-IT" sz="2000" dirty="0" smtClean="0">
                <a:latin typeface="Helvetica" panose="020B0604020202020204" pitchFamily="34" charset="0"/>
              </a:rPr>
              <a:t>	</a:t>
            </a:r>
            <a:r>
              <a:rPr lang="it-IT" sz="2000" b="1" i="1" dirty="0" smtClean="0">
                <a:latin typeface="Times-BoldItalic"/>
              </a:rPr>
              <a:t>Sistemi </a:t>
            </a:r>
            <a:r>
              <a:rPr lang="it-IT" sz="2000" b="1" i="1" dirty="0">
                <a:latin typeface="Times-BoldItalic"/>
              </a:rPr>
              <a:t>per l’assicurazione della qualità e della sostenibilità</a:t>
            </a:r>
            <a:r>
              <a:rPr lang="it-IT" sz="2000" i="1" dirty="0">
                <a:latin typeface="Times-Italic"/>
              </a:rPr>
              <a:t>;</a:t>
            </a:r>
          </a:p>
          <a:p>
            <a:pPr marL="446088" indent="-446088">
              <a:spcAft>
                <a:spcPts val="1200"/>
              </a:spcAft>
            </a:pPr>
            <a:r>
              <a:rPr lang="it-IT" sz="2000" dirty="0">
                <a:latin typeface="Helvetica" panose="020B0604020202020204" pitchFamily="34" charset="0"/>
              </a:rPr>
              <a:t>• </a:t>
            </a:r>
            <a:r>
              <a:rPr lang="it-IT" sz="2000" dirty="0" smtClean="0">
                <a:latin typeface="Helvetica" panose="020B0604020202020204" pitchFamily="34" charset="0"/>
              </a:rPr>
              <a:t>	</a:t>
            </a:r>
            <a:r>
              <a:rPr lang="it-IT" sz="2000" b="1" i="1" dirty="0" smtClean="0">
                <a:latin typeface="Times-BoldItalic"/>
              </a:rPr>
              <a:t>Dispositivi </a:t>
            </a:r>
            <a:r>
              <a:rPr lang="it-IT" sz="2000" i="1" dirty="0">
                <a:latin typeface="Times-Italic"/>
              </a:rPr>
              <a:t>per l’</a:t>
            </a:r>
            <a:r>
              <a:rPr lang="it-IT" sz="2000" b="1" i="1" dirty="0">
                <a:latin typeface="Times-BoldItalic"/>
              </a:rPr>
              <a:t>interazione uomo macchina </a:t>
            </a:r>
            <a:r>
              <a:rPr lang="it-IT" sz="2000" i="1" dirty="0">
                <a:latin typeface="Times-Italic"/>
              </a:rPr>
              <a:t>e per il </a:t>
            </a:r>
            <a:r>
              <a:rPr lang="it-IT" sz="2000" b="1" i="1" dirty="0">
                <a:latin typeface="Times-BoldItalic"/>
              </a:rPr>
              <a:t>miglioramento dell’ergonomia e </a:t>
            </a:r>
            <a:r>
              <a:rPr lang="it-IT" sz="2000" b="1" i="1" dirty="0" smtClean="0">
                <a:latin typeface="Times-BoldItalic"/>
              </a:rPr>
              <a:t>della sicurezza </a:t>
            </a:r>
            <a:r>
              <a:rPr lang="it-IT" sz="2000" i="1" dirty="0">
                <a:latin typeface="Times-Italic"/>
              </a:rPr>
              <a:t>del posto di lavoro in logica 4.0;</a:t>
            </a:r>
          </a:p>
          <a:p>
            <a:pPr marL="446088" indent="-446088">
              <a:spcAft>
                <a:spcPts val="1200"/>
              </a:spcAft>
            </a:pPr>
            <a:r>
              <a:rPr lang="it-IT" sz="2000" dirty="0">
                <a:latin typeface="Helvetica" panose="020B0604020202020204" pitchFamily="34" charset="0"/>
              </a:rPr>
              <a:t>• </a:t>
            </a:r>
            <a:r>
              <a:rPr lang="it-IT" sz="2000" dirty="0" smtClean="0">
                <a:latin typeface="Helvetica" panose="020B0604020202020204" pitchFamily="34" charset="0"/>
              </a:rPr>
              <a:t>	</a:t>
            </a:r>
            <a:r>
              <a:rPr lang="it-IT" sz="2000" b="1" i="1" dirty="0" smtClean="0">
                <a:latin typeface="Times-BoldItalic"/>
              </a:rPr>
              <a:t>Beni </a:t>
            </a:r>
            <a:r>
              <a:rPr lang="it-IT" sz="2000" b="1" i="1" dirty="0">
                <a:latin typeface="Times-BoldItalic"/>
              </a:rPr>
              <a:t>immateriali </a:t>
            </a:r>
            <a:r>
              <a:rPr lang="it-IT" sz="2000" i="1" dirty="0">
                <a:latin typeface="Times-Italic"/>
              </a:rPr>
              <a:t>(software, sistemi e system </a:t>
            </a:r>
            <a:r>
              <a:rPr lang="it-IT" sz="2000" i="1" dirty="0" err="1">
                <a:latin typeface="Times-Italic"/>
              </a:rPr>
              <a:t>integration</a:t>
            </a:r>
            <a:r>
              <a:rPr lang="it-IT" sz="2000" i="1" dirty="0">
                <a:latin typeface="Times-Italic"/>
              </a:rPr>
              <a:t>, piattaforme e applicazioni) </a:t>
            </a:r>
            <a:r>
              <a:rPr lang="it-IT" sz="2000" i="1" dirty="0" smtClean="0">
                <a:latin typeface="Times-Italic"/>
              </a:rPr>
              <a:t>purché l’azienda abbia attivato un investimento in beni materiali </a:t>
            </a:r>
            <a:r>
              <a:rPr lang="it-IT" sz="2000" i="1" dirty="0">
                <a:latin typeface="Times-Italic"/>
              </a:rPr>
              <a:t>Industria </a:t>
            </a:r>
            <a:r>
              <a:rPr lang="it-IT" sz="2000" i="1" dirty="0" smtClean="0">
                <a:latin typeface="Times-Italic"/>
              </a:rPr>
              <a:t>4.0</a:t>
            </a:r>
            <a:endParaRPr lang="it-IT" sz="2000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2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11972" y="236405"/>
            <a:ext cx="6348229" cy="491728"/>
          </a:xfrm>
        </p:spPr>
        <p:txBody>
          <a:bodyPr/>
          <a:lstStyle/>
          <a:p>
            <a:r>
              <a:rPr lang="it-IT" dirty="0" err="1" smtClean="0"/>
              <a:t>Revamping</a:t>
            </a:r>
            <a:r>
              <a:rPr lang="it-IT" dirty="0" smtClean="0"/>
              <a:t> di macchine e impianti esistenti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66892" y="1159169"/>
            <a:ext cx="108571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latin typeface="Times-Italic"/>
              </a:rPr>
              <a:t>L</a:t>
            </a:r>
            <a:r>
              <a:rPr lang="it-IT" sz="2400" i="1" dirty="0" smtClean="0">
                <a:latin typeface="Times-Italic"/>
              </a:rPr>
              <a:t>’</a:t>
            </a:r>
            <a:r>
              <a:rPr lang="it-IT" sz="2400" i="1" dirty="0" err="1" smtClean="0">
                <a:latin typeface="Times-Italic"/>
              </a:rPr>
              <a:t>iperammortamento</a:t>
            </a:r>
            <a:r>
              <a:rPr lang="it-IT" sz="2400" i="1" dirty="0" smtClean="0">
                <a:latin typeface="Times-Italic"/>
              </a:rPr>
              <a:t> </a:t>
            </a:r>
            <a:r>
              <a:rPr lang="it-IT" sz="2400" i="1" dirty="0">
                <a:latin typeface="Times-Italic"/>
              </a:rPr>
              <a:t>è applicabile anche </a:t>
            </a:r>
            <a:r>
              <a:rPr lang="it-IT" sz="2400" i="1" dirty="0" smtClean="0">
                <a:latin typeface="Times-Italic"/>
              </a:rPr>
              <a:t>al </a:t>
            </a:r>
            <a:r>
              <a:rPr lang="it-IT" sz="2400" i="1" dirty="0" err="1" smtClean="0">
                <a:latin typeface="Times-Italic"/>
              </a:rPr>
              <a:t>revamping</a:t>
            </a:r>
            <a:r>
              <a:rPr lang="it-IT" sz="2400" i="1" dirty="0" smtClean="0">
                <a:latin typeface="Times-Italic"/>
              </a:rPr>
              <a:t> </a:t>
            </a:r>
            <a:r>
              <a:rPr lang="it-IT" sz="2400" i="1" dirty="0">
                <a:latin typeface="Times-Italic"/>
              </a:rPr>
              <a:t>di impianti già esistenti:</a:t>
            </a:r>
          </a:p>
          <a:p>
            <a:endParaRPr lang="it-IT" sz="2400" i="1" dirty="0">
              <a:latin typeface="Times-Italic"/>
            </a:endParaRPr>
          </a:p>
          <a:p>
            <a:r>
              <a:rPr lang="it-IT" sz="2400" b="1" i="1" dirty="0">
                <a:latin typeface="Times-BoldItalic"/>
              </a:rPr>
              <a:t>«Costituiscono inoltre beni funzionali alla trasformazione tecnologica e/o digitale delle imprese secondo il modello “Industria 4.0” i seguenti:</a:t>
            </a:r>
          </a:p>
          <a:p>
            <a:r>
              <a:rPr lang="it-IT" sz="2400" b="1" i="1" dirty="0" smtClean="0">
                <a:latin typeface="Times-BoldItalic"/>
              </a:rPr>
              <a:t>dispositivi</a:t>
            </a:r>
            <a:r>
              <a:rPr lang="it-IT" sz="2400" b="1" i="1" dirty="0">
                <a:latin typeface="Times-BoldItalic"/>
              </a:rPr>
              <a:t>, strumentazione e componentistica intelligente per l’integrazione, la </a:t>
            </a:r>
            <a:r>
              <a:rPr lang="it-IT" sz="2400" b="1" i="1" dirty="0" err="1">
                <a:latin typeface="Times-BoldItalic"/>
              </a:rPr>
              <a:t>sensorizzazione</a:t>
            </a:r>
            <a:r>
              <a:rPr lang="it-IT" sz="2400" b="1" i="1" dirty="0">
                <a:latin typeface="Times-BoldItalic"/>
              </a:rPr>
              <a:t> e/o l’interconnessione e il controllo automatico dei processi utilizzati anche nell’ammodernamento o nel </a:t>
            </a:r>
            <a:r>
              <a:rPr lang="it-IT" sz="2400" b="1" i="1" dirty="0" err="1">
                <a:latin typeface="Times-BoldItalic"/>
              </a:rPr>
              <a:t>revamping</a:t>
            </a:r>
            <a:r>
              <a:rPr lang="it-IT" sz="2400" b="1" i="1" dirty="0">
                <a:latin typeface="Times-BoldItalic"/>
              </a:rPr>
              <a:t> dei sistemi di produzione esistenti»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6096000" y="462865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latin typeface="Times-Roman"/>
              </a:rPr>
              <a:t>Questa </a:t>
            </a:r>
            <a:r>
              <a:rPr lang="it-IT" dirty="0">
                <a:latin typeface="Times-Roman"/>
              </a:rPr>
              <a:t>voce comprende anche </a:t>
            </a:r>
            <a:r>
              <a:rPr lang="it-IT" b="1" dirty="0">
                <a:latin typeface="Times-Bold"/>
              </a:rPr>
              <a:t>package e</a:t>
            </a:r>
          </a:p>
          <a:p>
            <a:r>
              <a:rPr lang="it-IT" b="1" dirty="0">
                <a:latin typeface="Times-Bold"/>
              </a:rPr>
              <a:t>componenti di impianto </a:t>
            </a:r>
            <a:r>
              <a:rPr lang="it-IT" dirty="0">
                <a:latin typeface="Times-Roman"/>
              </a:rPr>
              <a:t>purché assicurino che la</a:t>
            </a:r>
          </a:p>
          <a:p>
            <a:r>
              <a:rPr lang="it-IT" dirty="0">
                <a:latin typeface="Times-Roman"/>
              </a:rPr>
              <a:t>macchina o l’impianto oggetto di ammodernamento</a:t>
            </a:r>
          </a:p>
          <a:p>
            <a:r>
              <a:rPr lang="it-IT" b="1" dirty="0">
                <a:latin typeface="Times-Bold"/>
              </a:rPr>
              <a:t>rispetti le caratteristiche obbligatorie e le</a:t>
            </a:r>
          </a:p>
          <a:p>
            <a:r>
              <a:rPr lang="it-IT" b="1" dirty="0">
                <a:latin typeface="Times-Bold"/>
              </a:rPr>
              <a:t>ulteriori caratteristiche</a:t>
            </a:r>
            <a:r>
              <a:rPr lang="it-IT" dirty="0">
                <a:latin typeface="Times-Roman"/>
              </a:rPr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524362" y="4628651"/>
            <a:ext cx="6096000" cy="6617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smtClean="0">
                <a:latin typeface="Times-BoldItalic"/>
              </a:rPr>
              <a:t>incentivata </a:t>
            </a:r>
            <a:r>
              <a:rPr lang="it-IT" b="1" i="1" dirty="0">
                <a:latin typeface="Times-BoldItalic"/>
              </a:rPr>
              <a:t>la quota di spesa relativa</a:t>
            </a:r>
          </a:p>
          <a:p>
            <a:r>
              <a:rPr lang="it-IT" b="1" i="1" dirty="0">
                <a:latin typeface="Times-BoldItalic"/>
              </a:rPr>
              <a:t>all’ammodernamento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27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Requisito dell’interconnessione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62892" y="1577251"/>
            <a:ext cx="1128723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CIDFont+F8"/>
              </a:rPr>
              <a:t>Affinché un </a:t>
            </a:r>
            <a:r>
              <a:rPr lang="it-IT" sz="2400" dirty="0" smtClean="0">
                <a:latin typeface="CIDFont+F2"/>
              </a:rPr>
              <a:t>BENE</a:t>
            </a:r>
            <a:r>
              <a:rPr lang="it-IT" sz="2400" dirty="0" smtClean="0">
                <a:latin typeface="CIDFont+F8"/>
              </a:rPr>
              <a:t> possa </a:t>
            </a:r>
            <a:r>
              <a:rPr lang="it-IT" sz="2400" dirty="0">
                <a:latin typeface="CIDFont+F8"/>
              </a:rPr>
              <a:t>essere definito </a:t>
            </a:r>
            <a:r>
              <a:rPr lang="it-IT" sz="2400" b="1" dirty="0" smtClean="0">
                <a:latin typeface="CIDFont+F2"/>
              </a:rPr>
              <a:t>INTERCONNESSO</a:t>
            </a:r>
            <a:r>
              <a:rPr lang="it-IT" sz="2400" dirty="0" smtClean="0">
                <a:latin typeface="CIDFont+F2"/>
              </a:rPr>
              <a:t> </a:t>
            </a:r>
            <a:r>
              <a:rPr lang="it-IT" sz="2400" dirty="0" smtClean="0">
                <a:latin typeface="CIDFont+F8"/>
              </a:rPr>
              <a:t>è necessario </a:t>
            </a:r>
            <a:r>
              <a:rPr lang="it-IT" sz="2400" dirty="0">
                <a:latin typeface="CIDFont+F8"/>
              </a:rPr>
              <a:t>e sufficiente che: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it-IT" sz="2400" b="1" dirty="0" smtClean="0">
                <a:latin typeface="CIDFont+F2"/>
              </a:rPr>
              <a:t>SCAMBI </a:t>
            </a:r>
            <a:r>
              <a:rPr lang="it-IT" sz="2400" b="1" dirty="0">
                <a:latin typeface="CIDFont+F2"/>
              </a:rPr>
              <a:t>INFORMAZIONI </a:t>
            </a:r>
            <a:r>
              <a:rPr lang="it-IT" sz="2400" dirty="0">
                <a:latin typeface="CIDFont+F8"/>
              </a:rPr>
              <a:t>con sistemi </a:t>
            </a:r>
            <a:r>
              <a:rPr lang="it-IT" sz="2400" dirty="0">
                <a:latin typeface="CIDFont+F2"/>
              </a:rPr>
              <a:t>interni </a:t>
            </a:r>
            <a:r>
              <a:rPr lang="it-IT" sz="2400" dirty="0" smtClean="0">
                <a:latin typeface="CIDFont+F8"/>
              </a:rPr>
              <a:t>e/o </a:t>
            </a:r>
            <a:r>
              <a:rPr lang="it-IT" sz="2400" dirty="0">
                <a:latin typeface="CIDFont+F2"/>
              </a:rPr>
              <a:t>esterni </a:t>
            </a:r>
            <a:r>
              <a:rPr lang="it-IT" sz="2400" dirty="0" smtClean="0">
                <a:latin typeface="CIDFont+F8"/>
              </a:rPr>
              <a:t>per </a:t>
            </a:r>
            <a:r>
              <a:rPr lang="it-IT" sz="2400" dirty="0">
                <a:latin typeface="CIDFont+F8"/>
              </a:rPr>
              <a:t>mezzo di un </a:t>
            </a:r>
            <a:r>
              <a:rPr lang="it-IT" sz="2400" b="1" dirty="0">
                <a:latin typeface="CIDFont+F2"/>
              </a:rPr>
              <a:t>COLLEGAMENTO</a:t>
            </a:r>
            <a:r>
              <a:rPr lang="it-IT" sz="2400" dirty="0">
                <a:latin typeface="CIDFont+F2"/>
              </a:rPr>
              <a:t> </a:t>
            </a:r>
            <a:r>
              <a:rPr lang="it-IT" sz="2400" dirty="0">
                <a:latin typeface="CIDFont+F8"/>
              </a:rPr>
              <a:t>basato su </a:t>
            </a:r>
            <a:r>
              <a:rPr lang="it-IT" sz="2400" dirty="0" smtClean="0">
                <a:latin typeface="CIDFont+F2"/>
              </a:rPr>
              <a:t>specifiche documentate</a:t>
            </a:r>
            <a:r>
              <a:rPr lang="it-IT" sz="2400" dirty="0">
                <a:latin typeface="CIDFont+F8"/>
              </a:rPr>
              <a:t>, </a:t>
            </a:r>
            <a:r>
              <a:rPr lang="it-IT" sz="2400" dirty="0">
                <a:latin typeface="CIDFont+F2"/>
              </a:rPr>
              <a:t>disponibili pubblicamente </a:t>
            </a:r>
            <a:r>
              <a:rPr lang="it-IT" sz="2400" dirty="0">
                <a:latin typeface="CIDFont+F8"/>
              </a:rPr>
              <a:t>e </a:t>
            </a:r>
            <a:r>
              <a:rPr lang="it-IT" sz="2400" dirty="0" smtClean="0">
                <a:latin typeface="CIDFont+F2"/>
              </a:rPr>
              <a:t>internazionalmente riconosciute </a:t>
            </a:r>
            <a:r>
              <a:rPr lang="it-IT" sz="2400" dirty="0">
                <a:latin typeface="CIDFont+F8"/>
              </a:rPr>
              <a:t>(esempi: TCP-IP, HTTP, MQTT, ecc.);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it-IT" sz="2400" dirty="0" smtClean="0">
                <a:latin typeface="CIDFont+F8"/>
              </a:rPr>
              <a:t>sia </a:t>
            </a:r>
            <a:r>
              <a:rPr lang="it-IT" sz="2400" b="1" dirty="0">
                <a:latin typeface="CIDFont+F2"/>
              </a:rPr>
              <a:t>IDENTIFICATO UNIVOCAMENTE</a:t>
            </a:r>
            <a:r>
              <a:rPr lang="it-IT" sz="2400" dirty="0">
                <a:latin typeface="CIDFont+F8"/>
              </a:rPr>
              <a:t>, al fine di riconoscere l’origine </a:t>
            </a:r>
            <a:r>
              <a:rPr lang="it-IT" sz="2400" dirty="0" smtClean="0">
                <a:latin typeface="CIDFont+F8"/>
              </a:rPr>
              <a:t>delle informazioni</a:t>
            </a:r>
            <a:r>
              <a:rPr lang="it-IT" sz="2400" dirty="0">
                <a:latin typeface="CIDFont+F8"/>
              </a:rPr>
              <a:t>, mediante l’utilizzo di </a:t>
            </a:r>
            <a:r>
              <a:rPr lang="it-IT" sz="2400" dirty="0">
                <a:latin typeface="CIDFont+F2"/>
              </a:rPr>
              <a:t>standard di </a:t>
            </a:r>
            <a:r>
              <a:rPr lang="it-IT" sz="2400" dirty="0" smtClean="0">
                <a:latin typeface="CIDFont+F2"/>
              </a:rPr>
              <a:t>indirizzamento internazionalmente </a:t>
            </a:r>
            <a:r>
              <a:rPr lang="it-IT" sz="2400" dirty="0">
                <a:latin typeface="CIDFont+F2"/>
              </a:rPr>
              <a:t>riconosciuti </a:t>
            </a:r>
            <a:r>
              <a:rPr lang="it-IT" sz="2400" dirty="0">
                <a:latin typeface="CIDFont+F8"/>
              </a:rPr>
              <a:t>(es.: indirizzo IP).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677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b="1" dirty="0" smtClean="0"/>
              <a:t>Industria 4.0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735046" y="1364622"/>
            <a:ext cx="10721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it-IT" sz="3200" b="1" i="1" u="sng" dirty="0" smtClean="0"/>
              <a:t>Una visione del futuro secondo cui, grazie alle tecnologie digitali, le imprese industriali e manifatturiere aumenteranno la propria produttività ed efficienza tramite l’interconnessione e la cooperazione delle proprie risorse (impianti, persone, informazioni) sia interne alla Fabbrica sia distribuite lungo la catena del valore</a:t>
            </a:r>
            <a:r>
              <a:rPr lang="it-IT" sz="3200" b="1" i="1" u="sng" baseline="30000" dirty="0" smtClean="0"/>
              <a:t>1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19200" y="6125459"/>
            <a:ext cx="3687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aseline="30000" dirty="0" smtClean="0"/>
              <a:t>1</a:t>
            </a:r>
            <a:r>
              <a:rPr lang="it-IT" sz="1200" dirty="0" smtClean="0"/>
              <a:t>Osservatorio Industria 4.0 del Politecnico di Milano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8778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910146" y="236405"/>
            <a:ext cx="5850055" cy="491728"/>
          </a:xfrm>
        </p:spPr>
        <p:txBody>
          <a:bodyPr/>
          <a:lstStyle/>
          <a:p>
            <a:r>
              <a:rPr lang="it-IT" dirty="0"/>
              <a:t>Beni strumentali – Le condizioni tecnologiche</a:t>
            </a:r>
          </a:p>
        </p:txBody>
      </p:sp>
      <p:sp>
        <p:nvSpPr>
          <p:cNvPr id="7" name="Rettangolo 3"/>
          <p:cNvSpPr/>
          <p:nvPr/>
        </p:nvSpPr>
        <p:spPr>
          <a:xfrm>
            <a:off x="1636562" y="1263123"/>
            <a:ext cx="896825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dirty="0">
                <a:latin typeface="Times-Roman"/>
              </a:rPr>
              <a:t>Le 5 caratteristiche obbligatorie:</a:t>
            </a:r>
          </a:p>
          <a:p>
            <a:pPr marL="446088" indent="-446088">
              <a:spcAft>
                <a:spcPts val="1200"/>
              </a:spcAft>
            </a:pPr>
            <a:r>
              <a:rPr lang="it-IT" sz="2400" dirty="0">
                <a:latin typeface="Helvetica" panose="020B0604020202020204" pitchFamily="34" charset="0"/>
              </a:rPr>
              <a:t>• </a:t>
            </a:r>
            <a:r>
              <a:rPr lang="it-IT" sz="2400" dirty="0" smtClean="0">
                <a:latin typeface="Helvetica" panose="020B0604020202020204" pitchFamily="34" charset="0"/>
              </a:rPr>
              <a:t>	</a:t>
            </a:r>
            <a:r>
              <a:rPr lang="it-IT" sz="2400" b="1" i="1" dirty="0" smtClean="0">
                <a:latin typeface="Times-BoldItalic"/>
              </a:rPr>
              <a:t>controllo </a:t>
            </a:r>
            <a:r>
              <a:rPr lang="it-IT" sz="2400" b="1" i="1" dirty="0">
                <a:latin typeface="Times-BoldItalic"/>
              </a:rPr>
              <a:t>per mezzo di CNC </a:t>
            </a:r>
            <a:r>
              <a:rPr lang="it-IT" sz="2400" i="1" dirty="0">
                <a:latin typeface="Times-Italic"/>
              </a:rPr>
              <a:t>(Computer </a:t>
            </a:r>
            <a:r>
              <a:rPr lang="it-IT" sz="2400" i="1" dirty="0" err="1">
                <a:latin typeface="Times-Italic"/>
              </a:rPr>
              <a:t>Numerical</a:t>
            </a:r>
            <a:r>
              <a:rPr lang="it-IT" sz="2400" i="1" dirty="0">
                <a:latin typeface="Times-Italic"/>
              </a:rPr>
              <a:t> </a:t>
            </a:r>
            <a:r>
              <a:rPr lang="it-IT" sz="2400" i="1" dirty="0" smtClean="0">
                <a:latin typeface="Times-Italic"/>
              </a:rPr>
              <a:t>Control) </a:t>
            </a:r>
            <a:r>
              <a:rPr lang="it-IT" sz="2400" b="1" i="1" dirty="0" smtClean="0">
                <a:latin typeface="Times-BoldItalic"/>
              </a:rPr>
              <a:t>e/o </a:t>
            </a:r>
            <a:r>
              <a:rPr lang="it-IT" sz="2400" b="1" i="1" dirty="0">
                <a:latin typeface="Times-BoldItalic"/>
              </a:rPr>
              <a:t>PLC </a:t>
            </a:r>
            <a:r>
              <a:rPr lang="it-IT" sz="2400" i="1" dirty="0">
                <a:latin typeface="Times-Italic"/>
              </a:rPr>
              <a:t>(</a:t>
            </a:r>
            <a:r>
              <a:rPr lang="it-IT" sz="2400" i="1" dirty="0" err="1">
                <a:latin typeface="Times-Italic"/>
              </a:rPr>
              <a:t>Programmable</a:t>
            </a:r>
            <a:r>
              <a:rPr lang="it-IT" sz="2400" i="1" dirty="0">
                <a:latin typeface="Times-Italic"/>
              </a:rPr>
              <a:t> </a:t>
            </a:r>
            <a:r>
              <a:rPr lang="it-IT" sz="2400" i="1" dirty="0" err="1">
                <a:latin typeface="Times-Italic"/>
              </a:rPr>
              <a:t>Logic</a:t>
            </a:r>
            <a:r>
              <a:rPr lang="it-IT" sz="2400" i="1" dirty="0">
                <a:latin typeface="Times-Italic"/>
              </a:rPr>
              <a:t> Controller),</a:t>
            </a:r>
          </a:p>
          <a:p>
            <a:pPr marL="446088" indent="-446088">
              <a:spcAft>
                <a:spcPts val="1200"/>
              </a:spcAft>
            </a:pPr>
            <a:r>
              <a:rPr lang="it-IT" sz="2400" dirty="0">
                <a:latin typeface="Helvetica" panose="020B0604020202020204" pitchFamily="34" charset="0"/>
              </a:rPr>
              <a:t>• </a:t>
            </a:r>
            <a:r>
              <a:rPr lang="it-IT" sz="2400" dirty="0" smtClean="0">
                <a:latin typeface="Helvetica" panose="020B0604020202020204" pitchFamily="34" charset="0"/>
              </a:rPr>
              <a:t>	</a:t>
            </a:r>
            <a:r>
              <a:rPr lang="it-IT" sz="2400" b="1" i="1" dirty="0" smtClean="0">
                <a:latin typeface="Times-BoldItalic"/>
              </a:rPr>
              <a:t>interconnessione </a:t>
            </a:r>
            <a:r>
              <a:rPr lang="it-IT" sz="2400" b="1" i="1" dirty="0">
                <a:latin typeface="Times-BoldItalic"/>
              </a:rPr>
              <a:t>ai sistemi informatici di fabbrica </a:t>
            </a:r>
            <a:r>
              <a:rPr lang="it-IT" sz="2400" i="1" dirty="0" smtClean="0">
                <a:latin typeface="Times-Italic"/>
              </a:rPr>
              <a:t>con caricamento </a:t>
            </a:r>
            <a:r>
              <a:rPr lang="it-IT" sz="2400" i="1" dirty="0">
                <a:latin typeface="Times-Italic"/>
              </a:rPr>
              <a:t>da remoto di istruzioni e/o part </a:t>
            </a:r>
            <a:r>
              <a:rPr lang="it-IT" sz="2400" i="1" dirty="0" err="1">
                <a:latin typeface="Times-Italic"/>
              </a:rPr>
              <a:t>program</a:t>
            </a:r>
            <a:r>
              <a:rPr lang="it-IT" sz="2400" i="1" dirty="0">
                <a:latin typeface="Times-Italic"/>
              </a:rPr>
              <a:t>,</a:t>
            </a:r>
          </a:p>
          <a:p>
            <a:pPr marL="446088" indent="-446088">
              <a:spcAft>
                <a:spcPts val="1200"/>
              </a:spcAft>
            </a:pPr>
            <a:r>
              <a:rPr lang="it-IT" sz="2400" dirty="0">
                <a:latin typeface="Helvetica" panose="020B0604020202020204" pitchFamily="34" charset="0"/>
              </a:rPr>
              <a:t>• </a:t>
            </a:r>
            <a:r>
              <a:rPr lang="it-IT" sz="2400" dirty="0" smtClean="0">
                <a:latin typeface="Helvetica" panose="020B0604020202020204" pitchFamily="34" charset="0"/>
              </a:rPr>
              <a:t>	</a:t>
            </a:r>
            <a:r>
              <a:rPr lang="it-IT" sz="2400" b="1" i="1" dirty="0" smtClean="0">
                <a:latin typeface="Times-BoldItalic"/>
              </a:rPr>
              <a:t>integrazione </a:t>
            </a:r>
            <a:r>
              <a:rPr lang="it-IT" sz="2400" b="1" i="1" dirty="0">
                <a:latin typeface="Times-BoldItalic"/>
              </a:rPr>
              <a:t>automatizzata </a:t>
            </a:r>
            <a:r>
              <a:rPr lang="it-IT" sz="2400" i="1" dirty="0">
                <a:latin typeface="Times-Italic"/>
              </a:rPr>
              <a:t>con il sistema logistico </a:t>
            </a:r>
            <a:r>
              <a:rPr lang="it-IT" sz="2400" i="1" dirty="0" smtClean="0">
                <a:latin typeface="Times-Italic"/>
              </a:rPr>
              <a:t>della fabbrica </a:t>
            </a:r>
            <a:r>
              <a:rPr lang="it-IT" sz="2400" i="1" dirty="0">
                <a:latin typeface="Times-Italic"/>
              </a:rPr>
              <a:t>o con la rete di fornitura e/o con altre macchine </a:t>
            </a:r>
            <a:r>
              <a:rPr lang="it-IT" sz="2400" i="1" dirty="0" smtClean="0">
                <a:latin typeface="Times-Italic"/>
              </a:rPr>
              <a:t>del ciclo </a:t>
            </a:r>
            <a:r>
              <a:rPr lang="it-IT" sz="2400" i="1" dirty="0">
                <a:latin typeface="Times-Italic"/>
              </a:rPr>
              <a:t>produttivo,</a:t>
            </a:r>
          </a:p>
          <a:p>
            <a:pPr marL="446088" indent="-446088">
              <a:spcAft>
                <a:spcPts val="1200"/>
              </a:spcAft>
            </a:pPr>
            <a:r>
              <a:rPr lang="it-IT" sz="2400" dirty="0">
                <a:latin typeface="Helvetica" panose="020B0604020202020204" pitchFamily="34" charset="0"/>
              </a:rPr>
              <a:t>• </a:t>
            </a:r>
            <a:r>
              <a:rPr lang="it-IT" sz="2400" dirty="0" smtClean="0">
                <a:latin typeface="Helvetica" panose="020B0604020202020204" pitchFamily="34" charset="0"/>
              </a:rPr>
              <a:t>	</a:t>
            </a:r>
            <a:r>
              <a:rPr lang="it-IT" sz="2400" b="1" i="1" dirty="0" smtClean="0">
                <a:latin typeface="Times-BoldItalic"/>
              </a:rPr>
              <a:t>interfaccia </a:t>
            </a:r>
            <a:r>
              <a:rPr lang="it-IT" sz="2400" b="1" i="1" dirty="0">
                <a:latin typeface="Times-BoldItalic"/>
              </a:rPr>
              <a:t>tra uomo e macchina </a:t>
            </a:r>
            <a:r>
              <a:rPr lang="it-IT" sz="2400" i="1" dirty="0">
                <a:latin typeface="Times-Italic"/>
              </a:rPr>
              <a:t>semplici e intuitive,</a:t>
            </a:r>
          </a:p>
          <a:p>
            <a:pPr marL="446088" indent="-446088">
              <a:spcAft>
                <a:spcPts val="1200"/>
              </a:spcAft>
            </a:pPr>
            <a:r>
              <a:rPr lang="it-IT" sz="2400" dirty="0">
                <a:latin typeface="Helvetica" panose="020B0604020202020204" pitchFamily="34" charset="0"/>
              </a:rPr>
              <a:t>• </a:t>
            </a:r>
            <a:r>
              <a:rPr lang="it-IT" sz="2400" dirty="0" smtClean="0">
                <a:latin typeface="Helvetica" panose="020B0604020202020204" pitchFamily="34" charset="0"/>
              </a:rPr>
              <a:t>	</a:t>
            </a:r>
            <a:r>
              <a:rPr lang="it-IT" sz="2400" i="1" dirty="0" smtClean="0">
                <a:latin typeface="Times-Italic"/>
              </a:rPr>
              <a:t>rispondenza </a:t>
            </a:r>
            <a:r>
              <a:rPr lang="it-IT" sz="2400" i="1" dirty="0">
                <a:latin typeface="Times-Italic"/>
              </a:rPr>
              <a:t>ai più recenti parametri di </a:t>
            </a:r>
            <a:r>
              <a:rPr lang="it-IT" sz="2400" b="1" i="1" dirty="0">
                <a:latin typeface="Times-BoldItalic"/>
              </a:rPr>
              <a:t>sicurezza, salute </a:t>
            </a:r>
            <a:r>
              <a:rPr lang="it-IT" sz="2400" b="1" i="1" dirty="0" smtClean="0">
                <a:latin typeface="Times-BoldItalic"/>
              </a:rPr>
              <a:t>e igiene </a:t>
            </a:r>
            <a:r>
              <a:rPr lang="it-IT" sz="2400" b="1" i="1" dirty="0">
                <a:latin typeface="Times-BoldItalic"/>
              </a:rPr>
              <a:t>del lavoro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174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caratteristiche addizionali</a:t>
            </a:r>
            <a:endParaRPr lang="it-IT" dirty="0"/>
          </a:p>
        </p:txBody>
      </p:sp>
      <p:sp>
        <p:nvSpPr>
          <p:cNvPr id="61" name="Rettangolo 1"/>
          <p:cNvSpPr/>
          <p:nvPr/>
        </p:nvSpPr>
        <p:spPr>
          <a:xfrm>
            <a:off x="735723" y="1468802"/>
            <a:ext cx="1071004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Per poter beneficiare dell’agevolazione fiscale, i beni devono inoltre essere dotati di almeno due tra le seguenti caratteristiche:</a:t>
            </a:r>
          </a:p>
          <a:p>
            <a:endParaRPr lang="it-IT" dirty="0"/>
          </a:p>
          <a:p>
            <a:pPr marL="342900" indent="-342900">
              <a:buFont typeface="+mj-lt"/>
              <a:buAutoNum type="alphaLcParenR"/>
            </a:pPr>
            <a:r>
              <a:rPr lang="it-IT" sz="2400" i="1" dirty="0">
                <a:latin typeface="Times-Italic"/>
              </a:rPr>
              <a:t>Sistemi di </a:t>
            </a:r>
            <a:r>
              <a:rPr lang="it-IT" sz="2400" b="1" i="1" dirty="0" err="1">
                <a:latin typeface="Times-Italic"/>
              </a:rPr>
              <a:t>telemanutenzione</a:t>
            </a:r>
            <a:r>
              <a:rPr lang="it-IT" sz="2400" i="1" dirty="0">
                <a:latin typeface="Times-Italic"/>
              </a:rPr>
              <a:t> e/o </a:t>
            </a:r>
            <a:r>
              <a:rPr lang="it-IT" sz="2400" b="1" i="1" dirty="0">
                <a:latin typeface="Times-Italic"/>
              </a:rPr>
              <a:t>telediagnosi</a:t>
            </a:r>
            <a:r>
              <a:rPr lang="it-IT" sz="2400" i="1" dirty="0">
                <a:latin typeface="Times-Italic"/>
              </a:rPr>
              <a:t> e/o </a:t>
            </a:r>
            <a:r>
              <a:rPr lang="it-IT" sz="2400" b="1" i="1" dirty="0">
                <a:latin typeface="Times-Italic"/>
              </a:rPr>
              <a:t>controllo in remoto</a:t>
            </a:r>
          </a:p>
          <a:p>
            <a:pPr marL="342900" indent="-342900">
              <a:buFont typeface="+mj-lt"/>
              <a:buAutoNum type="alphaLcParenR"/>
            </a:pPr>
            <a:endParaRPr lang="it-IT" sz="2400" i="1" dirty="0">
              <a:latin typeface="Times-Italic"/>
            </a:endParaRPr>
          </a:p>
          <a:p>
            <a:pPr marL="342900" indent="-342900">
              <a:buFont typeface="+mj-lt"/>
              <a:buAutoNum type="alphaLcParenR" startAt="2"/>
            </a:pPr>
            <a:r>
              <a:rPr lang="it-IT" sz="2400" i="1" dirty="0">
                <a:latin typeface="Times-Italic"/>
              </a:rPr>
              <a:t> </a:t>
            </a:r>
            <a:r>
              <a:rPr lang="it-IT" sz="2400" b="1" i="1" dirty="0" smtClean="0">
                <a:latin typeface="Times-Italic"/>
              </a:rPr>
              <a:t>Monitoraggio</a:t>
            </a:r>
            <a:r>
              <a:rPr lang="it-IT" sz="2400" i="1" dirty="0" smtClean="0">
                <a:latin typeface="Times-Italic"/>
              </a:rPr>
              <a:t> </a:t>
            </a:r>
            <a:r>
              <a:rPr lang="it-IT" sz="2400" i="1" dirty="0">
                <a:latin typeface="Times-Italic"/>
              </a:rPr>
              <a:t>continuo delle </a:t>
            </a:r>
            <a:r>
              <a:rPr lang="it-IT" sz="2400" b="1" i="1" dirty="0">
                <a:latin typeface="Times-Italic"/>
              </a:rPr>
              <a:t>condizioni di lavoro e dei parametri di processo</a:t>
            </a:r>
            <a:r>
              <a:rPr lang="it-IT" sz="2400" i="1" dirty="0">
                <a:latin typeface="Times-Italic"/>
              </a:rPr>
              <a:t> mediante opportuni set di sensori e </a:t>
            </a:r>
            <a:r>
              <a:rPr lang="it-IT" sz="2400" i="1" dirty="0" err="1">
                <a:latin typeface="Times-Italic"/>
              </a:rPr>
              <a:t>adattatività</a:t>
            </a:r>
            <a:r>
              <a:rPr lang="it-IT" sz="2400" i="1" dirty="0">
                <a:latin typeface="Times-Italic"/>
              </a:rPr>
              <a:t> alle derive di </a:t>
            </a:r>
            <a:r>
              <a:rPr lang="it-IT" sz="2400" i="1" dirty="0" smtClean="0">
                <a:latin typeface="Times-Italic"/>
              </a:rPr>
              <a:t>processo</a:t>
            </a:r>
            <a:endParaRPr lang="it-IT" sz="2400" i="1" dirty="0">
              <a:latin typeface="Times-Italic"/>
            </a:endParaRPr>
          </a:p>
          <a:p>
            <a:pPr marL="342900" indent="-342900">
              <a:buFont typeface="+mj-lt"/>
              <a:buAutoNum type="alphaLcParenR" startAt="2"/>
            </a:pPr>
            <a:endParaRPr lang="it-IT" sz="2400" i="1" dirty="0">
              <a:latin typeface="Times-Italic"/>
            </a:endParaRPr>
          </a:p>
          <a:p>
            <a:pPr marL="342900" indent="-342900">
              <a:buFont typeface="+mj-lt"/>
              <a:buAutoNum type="alphaLcParenR" startAt="2"/>
            </a:pPr>
            <a:r>
              <a:rPr lang="it-IT" sz="2400" i="1" dirty="0">
                <a:latin typeface="Times-Italic"/>
              </a:rPr>
              <a:t>Caratteristiche di </a:t>
            </a:r>
            <a:r>
              <a:rPr lang="it-IT" sz="2400" b="1" i="1" dirty="0">
                <a:latin typeface="Times-Italic"/>
              </a:rPr>
              <a:t>integrazione</a:t>
            </a:r>
            <a:r>
              <a:rPr lang="it-IT" sz="2400" i="1" dirty="0">
                <a:latin typeface="Times-Italic"/>
              </a:rPr>
              <a:t> tra macchina fisica e/o impianto con la modellizzazione e/o la </a:t>
            </a:r>
            <a:r>
              <a:rPr lang="it-IT" sz="2400" b="1" i="1" dirty="0">
                <a:latin typeface="Times-Italic"/>
              </a:rPr>
              <a:t>simulazione</a:t>
            </a:r>
            <a:r>
              <a:rPr lang="it-IT" sz="2400" i="1" dirty="0">
                <a:latin typeface="Times-Italic"/>
              </a:rPr>
              <a:t> del proprio comportamento nello svolgimento del processo (</a:t>
            </a:r>
            <a:r>
              <a:rPr lang="it-IT" sz="2400" b="1" i="1" dirty="0">
                <a:latin typeface="Times-Italic"/>
              </a:rPr>
              <a:t>sistema </a:t>
            </a:r>
            <a:r>
              <a:rPr lang="it-IT" sz="2400" b="1" i="1" dirty="0" err="1">
                <a:latin typeface="Times-Italic"/>
              </a:rPr>
              <a:t>cyberfisico</a:t>
            </a:r>
            <a:r>
              <a:rPr lang="it-IT" sz="2400" i="1" dirty="0" smtClean="0">
                <a:latin typeface="Times-Italic"/>
              </a:rPr>
              <a:t>) </a:t>
            </a:r>
            <a:endParaRPr lang="it-IT" sz="2400" i="1" dirty="0">
              <a:latin typeface="Times-Italic"/>
            </a:endParaRPr>
          </a:p>
        </p:txBody>
      </p:sp>
    </p:spTree>
    <p:extLst>
      <p:ext uri="{BB962C8B-B14F-4D97-AF65-F5344CB8AC3E}">
        <p14:creationId xmlns:p14="http://schemas.microsoft.com/office/powerpoint/2010/main" val="804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Perizia/ Attestazione di Conformità</a:t>
            </a:r>
          </a:p>
        </p:txBody>
      </p:sp>
      <p:sp>
        <p:nvSpPr>
          <p:cNvPr id="4" name="Rettangolo 3"/>
          <p:cNvSpPr/>
          <p:nvPr/>
        </p:nvSpPr>
        <p:spPr>
          <a:xfrm>
            <a:off x="651641" y="1080896"/>
            <a:ext cx="11108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latin typeface="Times-Italic"/>
              </a:rPr>
              <a:t>Il possesso dei requisiti </a:t>
            </a:r>
            <a:r>
              <a:rPr lang="it-IT" sz="2400" b="1" i="1" dirty="0">
                <a:latin typeface="Times-Italic"/>
              </a:rPr>
              <a:t>deve essere attestato</a:t>
            </a:r>
            <a:r>
              <a:rPr lang="it-IT" sz="2400" i="1" dirty="0">
                <a:latin typeface="Times-Italic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i="1" dirty="0" smtClean="0">
                <a:latin typeface="Times-Italic"/>
              </a:rPr>
              <a:t>Per </a:t>
            </a:r>
            <a:r>
              <a:rPr lang="it-IT" sz="2400" i="1" dirty="0">
                <a:latin typeface="Times-Italic"/>
              </a:rPr>
              <a:t>i beni dal costo unitario di acquisizione superiore a 500.000 euro, da una </a:t>
            </a:r>
            <a:r>
              <a:rPr lang="it-IT" sz="2400" b="1" i="1" dirty="0">
                <a:latin typeface="Times-Italic"/>
              </a:rPr>
              <a:t>perizia tecnica giurata </a:t>
            </a:r>
            <a:r>
              <a:rPr lang="it-IT" sz="2400" i="1" dirty="0">
                <a:latin typeface="Times-Italic"/>
              </a:rPr>
              <a:t>rilasciata da un ingegnere o da un perito industriale - che devono dichiarare la propria </a:t>
            </a:r>
            <a:r>
              <a:rPr lang="it-IT" sz="2400" b="1" i="1" dirty="0">
                <a:latin typeface="Times-Italic"/>
              </a:rPr>
              <a:t>“terzietà” </a:t>
            </a:r>
            <a:r>
              <a:rPr lang="it-IT" sz="2400" i="1" dirty="0">
                <a:latin typeface="Times-Italic"/>
              </a:rPr>
              <a:t>rispetto ai produttori e/o fornitori dei beni strumentali, servizi e beni immateriali oggetto della perizia - iscritti nei rispettivi albi professionali, ovvero da un </a:t>
            </a:r>
            <a:r>
              <a:rPr lang="it-IT" sz="2400" b="1" i="1" dirty="0">
                <a:latin typeface="Times-Italic"/>
              </a:rPr>
              <a:t>attestato di conformità </a:t>
            </a:r>
            <a:r>
              <a:rPr lang="it-IT" sz="2400" i="1" dirty="0">
                <a:latin typeface="Times-Italic"/>
              </a:rPr>
              <a:t>rilasciato da un ente di certificazione accreditato; la perizia (o l’attestato) può anche riguardare una pluralità di beni agevolati;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i="1" dirty="0" smtClean="0">
                <a:latin typeface="Times-Italic"/>
              </a:rPr>
              <a:t>Per i </a:t>
            </a:r>
            <a:r>
              <a:rPr lang="it-IT" sz="2400" i="1" dirty="0">
                <a:latin typeface="Times-Italic"/>
              </a:rPr>
              <a:t>beni dal costo unitario di acquisizione inferiore o uguale a 500.000 euro, da una </a:t>
            </a:r>
            <a:r>
              <a:rPr lang="it-IT" sz="2400" b="1" i="1" dirty="0">
                <a:latin typeface="Times-Italic"/>
              </a:rPr>
              <a:t>dichiarazione resa dal legale rappresentante </a:t>
            </a:r>
            <a:r>
              <a:rPr lang="it-IT" sz="2400" i="1" dirty="0">
                <a:latin typeface="Times-Italic"/>
              </a:rPr>
              <a:t>resa ai sensi del testo unico delle disposizioni legislative e regolamentari in materia di documentazione amministrativa </a:t>
            </a:r>
            <a:r>
              <a:rPr lang="it-IT" sz="2400" b="1" i="1" dirty="0">
                <a:latin typeface="Times-Italic"/>
              </a:rPr>
              <a:t>(tale dichiarazione può anche essere sostituita dalla perizia tecnica giurata o dall’attestato di conformità di cui al punto precedente)</a:t>
            </a:r>
            <a:r>
              <a:rPr lang="it-IT" sz="2400" i="1" dirty="0">
                <a:latin typeface="Times-Italic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97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Perizia/ Attestazione di Conformità</a:t>
            </a:r>
          </a:p>
        </p:txBody>
      </p:sp>
      <p:sp>
        <p:nvSpPr>
          <p:cNvPr id="6" name="Rettangolo 2"/>
          <p:cNvSpPr/>
          <p:nvPr/>
        </p:nvSpPr>
        <p:spPr>
          <a:xfrm>
            <a:off x="630621" y="1475929"/>
            <a:ext cx="113346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i="0" u="none" strike="noStrike" baseline="0" dirty="0">
                <a:latin typeface="Times-Bold"/>
              </a:rPr>
              <a:t>Contenuto dell’analisi tecnica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000" b="1" i="1" dirty="0" smtClean="0">
                <a:latin typeface="Times-BoldItalic"/>
              </a:rPr>
              <a:t>descrizione </a:t>
            </a:r>
            <a:r>
              <a:rPr lang="it-IT" sz="2000" b="1" i="1" dirty="0">
                <a:latin typeface="Times-BoldItalic"/>
              </a:rPr>
              <a:t>tecnica </a:t>
            </a:r>
            <a:r>
              <a:rPr lang="it-IT" sz="2000" i="1" dirty="0">
                <a:latin typeface="Times-Italic"/>
              </a:rPr>
              <a:t>del bene che ne </a:t>
            </a:r>
            <a:r>
              <a:rPr lang="it-IT" sz="2000" i="1" dirty="0" smtClean="0">
                <a:latin typeface="Times-Italic"/>
              </a:rPr>
              <a:t>dimostri l’inclusione </a:t>
            </a:r>
            <a:r>
              <a:rPr lang="it-IT" sz="2000" i="1" dirty="0">
                <a:latin typeface="Times-Italic"/>
              </a:rPr>
              <a:t>in una delle categorie </a:t>
            </a:r>
            <a:r>
              <a:rPr lang="it-IT" sz="2000" i="1" dirty="0" smtClean="0">
                <a:latin typeface="Times-Italic"/>
              </a:rPr>
              <a:t>definite nell’allegato </a:t>
            </a:r>
            <a:r>
              <a:rPr lang="it-IT" sz="2000" i="1" dirty="0">
                <a:latin typeface="Times-Italic"/>
              </a:rPr>
              <a:t>A o B, con indicazione del valore </a:t>
            </a:r>
            <a:r>
              <a:rPr lang="it-IT" sz="2000" i="1" dirty="0" smtClean="0">
                <a:latin typeface="Times-Italic"/>
              </a:rPr>
              <a:t>del bene </a:t>
            </a:r>
            <a:r>
              <a:rPr lang="it-IT" sz="2000" i="1" dirty="0">
                <a:latin typeface="Times-Italic"/>
              </a:rPr>
              <a:t>e dei suoi componenti e accessori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000" b="1" i="1" dirty="0" smtClean="0">
                <a:latin typeface="Times-BoldItalic"/>
              </a:rPr>
              <a:t>descrizione </a:t>
            </a:r>
            <a:r>
              <a:rPr lang="it-IT" sz="2000" b="1" i="1" dirty="0">
                <a:latin typeface="Times-BoldItalic"/>
              </a:rPr>
              <a:t>delle caratteristiche </a:t>
            </a:r>
            <a:r>
              <a:rPr lang="it-IT" sz="2000" i="1" dirty="0">
                <a:latin typeface="Times-Italic"/>
              </a:rPr>
              <a:t>di cui sono dotati </a:t>
            </a:r>
            <a:r>
              <a:rPr lang="it-IT" sz="2000" i="1" dirty="0" smtClean="0">
                <a:latin typeface="Times-Italic"/>
              </a:rPr>
              <a:t>i beni </a:t>
            </a:r>
            <a:r>
              <a:rPr lang="it-IT" sz="2000" i="1" dirty="0">
                <a:latin typeface="Times-Italic"/>
              </a:rPr>
              <a:t>strumentali per soddisfare i requisiti </a:t>
            </a:r>
            <a:r>
              <a:rPr lang="it-IT" sz="2000" i="1" dirty="0" smtClean="0">
                <a:latin typeface="Times-Italic"/>
              </a:rPr>
              <a:t>obbligatori e </a:t>
            </a:r>
            <a:r>
              <a:rPr lang="it-IT" sz="2000" i="1" dirty="0">
                <a:latin typeface="Times-Italic"/>
              </a:rPr>
              <a:t>quelli facoltativi applicati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000" i="1" dirty="0" smtClean="0">
                <a:latin typeface="Times-Italic"/>
              </a:rPr>
              <a:t>verifica </a:t>
            </a:r>
            <a:r>
              <a:rPr lang="it-IT" sz="2000" i="1" dirty="0">
                <a:latin typeface="Times-Italic"/>
              </a:rPr>
              <a:t>dei </a:t>
            </a:r>
            <a:r>
              <a:rPr lang="it-IT" sz="2000" b="1" i="1" dirty="0">
                <a:latin typeface="Times-BoldItalic"/>
              </a:rPr>
              <a:t>prerequisiti di </a:t>
            </a:r>
            <a:r>
              <a:rPr lang="it-IT" sz="2000" b="1" i="1" dirty="0" smtClean="0">
                <a:latin typeface="Times-BoldItalic"/>
              </a:rPr>
              <a:t>interconnession</a:t>
            </a:r>
            <a:r>
              <a:rPr lang="it-IT" sz="2000" b="1" dirty="0" smtClean="0">
                <a:latin typeface="Times-Bold"/>
              </a:rPr>
              <a:t>e </a:t>
            </a:r>
            <a:r>
              <a:rPr lang="it-IT" sz="2000" b="1" i="1" dirty="0" smtClean="0">
                <a:latin typeface="Times-BoldItalic"/>
              </a:rPr>
              <a:t>rappresentazione </a:t>
            </a:r>
            <a:r>
              <a:rPr lang="it-IT" sz="2000" b="1" i="1" dirty="0">
                <a:latin typeface="Times-BoldItalic"/>
              </a:rPr>
              <a:t>dei flussi di materiali </a:t>
            </a:r>
            <a:r>
              <a:rPr lang="it-IT" sz="2000" b="1" i="1" dirty="0" smtClean="0">
                <a:latin typeface="Times-BoldItalic"/>
              </a:rPr>
              <a:t>e informazioni </a:t>
            </a:r>
            <a:r>
              <a:rPr lang="it-IT" sz="2000" i="1" dirty="0">
                <a:latin typeface="Times-Italic"/>
              </a:rPr>
              <a:t>che vanno a definire l’</a:t>
            </a:r>
            <a:r>
              <a:rPr lang="it-IT" sz="2000" b="1" i="1" dirty="0">
                <a:latin typeface="Times-BoldItalic"/>
              </a:rPr>
              <a:t>integrazione </a:t>
            </a:r>
            <a:r>
              <a:rPr lang="it-IT" sz="2000" b="1" i="1" dirty="0" smtClean="0">
                <a:latin typeface="Times-BoldItalic"/>
              </a:rPr>
              <a:t>del bene </a:t>
            </a:r>
            <a:r>
              <a:rPr lang="it-IT" sz="2000" i="1" dirty="0">
                <a:latin typeface="Times-Italic"/>
              </a:rPr>
              <a:t>nel sistema produttivo dell’utilizzatore (</a:t>
            </a:r>
            <a:r>
              <a:rPr lang="it-IT" sz="2000" i="1" dirty="0" smtClean="0">
                <a:latin typeface="Times-Italic"/>
              </a:rPr>
              <a:t>si possono </a:t>
            </a:r>
            <a:r>
              <a:rPr lang="it-IT" sz="2000" i="1" dirty="0">
                <a:latin typeface="Times-Italic"/>
              </a:rPr>
              <a:t>usare metodi di rappresentazione </a:t>
            </a:r>
            <a:r>
              <a:rPr lang="it-IT" sz="2000" i="1" dirty="0" smtClean="0">
                <a:latin typeface="Times-Italic"/>
              </a:rPr>
              <a:t>quali schemi </a:t>
            </a:r>
            <a:r>
              <a:rPr lang="it-IT" sz="2000" i="1" dirty="0">
                <a:latin typeface="Times-Italic"/>
              </a:rPr>
              <a:t>a blocchi, diagrammi di flusso, risultati </a:t>
            </a:r>
            <a:r>
              <a:rPr lang="it-IT" sz="2000" i="1" dirty="0" smtClean="0">
                <a:latin typeface="Times-Italic"/>
              </a:rPr>
              <a:t>di simulazioni</a:t>
            </a:r>
            <a:r>
              <a:rPr lang="it-IT" sz="2000" i="1" dirty="0">
                <a:latin typeface="Times-Italic"/>
              </a:rPr>
              <a:t>, ecc.)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000" b="1" i="1" dirty="0" smtClean="0">
                <a:latin typeface="Times-BoldItalic"/>
              </a:rPr>
              <a:t>descrizione </a:t>
            </a:r>
            <a:r>
              <a:rPr lang="it-IT" sz="2000" b="1" i="1" dirty="0">
                <a:latin typeface="Times-BoldItalic"/>
              </a:rPr>
              <a:t>delle modalità in grado di </a:t>
            </a:r>
            <a:r>
              <a:rPr lang="it-IT" sz="2000" b="1" i="1" dirty="0" smtClean="0">
                <a:latin typeface="Times-BoldItalic"/>
              </a:rPr>
              <a:t>dimostrare l’interconnessione </a:t>
            </a:r>
            <a:r>
              <a:rPr lang="it-IT" sz="2000" i="1" dirty="0">
                <a:latin typeface="Times-Italic"/>
              </a:rPr>
              <a:t>della macchina al sistema </a:t>
            </a:r>
            <a:r>
              <a:rPr lang="it-IT" sz="2000" i="1" dirty="0" smtClean="0">
                <a:latin typeface="Times-Italic"/>
              </a:rPr>
              <a:t>di gestione </a:t>
            </a:r>
            <a:r>
              <a:rPr lang="it-IT" sz="2000" i="1" dirty="0">
                <a:latin typeface="Times-Italic"/>
              </a:rPr>
              <a:t>della produzione o alla rete di fornitura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969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59541"/>
            <a:ext cx="10363200" cy="1297422"/>
          </a:xfrm>
        </p:spPr>
        <p:txBody>
          <a:bodyPr>
            <a:normAutofit/>
          </a:bodyPr>
          <a:lstStyle/>
          <a:p>
            <a:r>
              <a:rPr lang="it-IT" dirty="0" smtClean="0"/>
              <a:t>Grazie per l’attenzione!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841990" y="3735703"/>
            <a:ext cx="868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it-IT" dirty="0">
                <a:solidFill>
                  <a:srgbClr val="004489"/>
                </a:solidFill>
              </a:rPr>
              <a:t>Franco Deregibus – Responsabile Digital Innovation </a:t>
            </a:r>
            <a:r>
              <a:rPr lang="it-IT" dirty="0" smtClean="0">
                <a:solidFill>
                  <a:srgbClr val="004489"/>
                </a:solidFill>
              </a:rPr>
              <a:t>Hub Piemonte</a:t>
            </a:r>
            <a:endParaRPr lang="it-IT" dirty="0">
              <a:solidFill>
                <a:srgbClr val="004489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1236" y="4995463"/>
            <a:ext cx="88625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62153" y="4954813"/>
            <a:ext cx="1086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hlinkClick r:id="rId3"/>
              </a:rPr>
              <a:t>www.dih.piemonte.it</a:t>
            </a:r>
            <a:r>
              <a:rPr lang="it-IT" dirty="0" smtClean="0"/>
              <a:t>	</a:t>
            </a:r>
            <a:r>
              <a:rPr lang="it-IT" dirty="0"/>
              <a:t>	</a:t>
            </a:r>
            <a:r>
              <a:rPr lang="it-IT" dirty="0" smtClean="0"/>
              <a:t> @</a:t>
            </a:r>
            <a:r>
              <a:rPr lang="it-IT" dirty="0" err="1" smtClean="0"/>
              <a:t>dihpiemonte</a:t>
            </a:r>
            <a:r>
              <a:rPr lang="it-IT" dirty="0" smtClean="0"/>
              <a:t>			Digital Innovation Hub Piemonte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45" y="4835008"/>
            <a:ext cx="608943" cy="60894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49" y="4835008"/>
            <a:ext cx="608943" cy="60894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62153" y="5602885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3"/>
              </a:rPr>
              <a:t>info@dih.piemonte.it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50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3" cstate="print"/>
          <a:srcRect l="18322" t="22024" r="19252" b="10515"/>
          <a:stretch>
            <a:fillRect/>
          </a:stretch>
        </p:blipFill>
        <p:spPr bwMode="auto">
          <a:xfrm>
            <a:off x="991641" y="1348303"/>
            <a:ext cx="10208717" cy="468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2"/>
          <p:cNvSpPr txBox="1">
            <a:spLocks/>
          </p:cNvSpPr>
          <p:nvPr/>
        </p:nvSpPr>
        <p:spPr>
          <a:xfrm>
            <a:off x="6446601" y="236405"/>
            <a:ext cx="5313600" cy="491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4489"/>
                </a:solidFill>
                <a:latin typeface="Century Gothic" panose="020B0502020202020204" pitchFamily="34" charset="0"/>
                <a:ea typeface="+mj-ea"/>
                <a:cs typeface="Arial"/>
              </a:defRPr>
            </a:lvl1pPr>
          </a:lstStyle>
          <a:p>
            <a:pPr algn="r"/>
            <a:r>
              <a:rPr lang="it-IT" sz="3600" b="1" dirty="0" smtClean="0"/>
              <a:t>Industria 4.0 </a:t>
            </a:r>
            <a:endParaRPr lang="it-IT" sz="36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6D2-06F2-4E8A-91A1-E7A494E66760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1216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49273" y="506864"/>
            <a:ext cx="7278356" cy="491728"/>
          </a:xfrm>
        </p:spPr>
        <p:txBody>
          <a:bodyPr/>
          <a:lstStyle/>
          <a:p>
            <a:pPr algn="r"/>
            <a:r>
              <a:rPr lang="it-IT" dirty="0" smtClean="0"/>
              <a:t>La base della « 4 Rivoluzione»</a:t>
            </a:r>
            <a:br>
              <a:rPr lang="it-IT" dirty="0" smtClean="0"/>
            </a:br>
            <a:r>
              <a:rPr lang="it-IT" dirty="0" smtClean="0"/>
              <a:t>Potenza di calcolo e connettività</a:t>
            </a:r>
            <a:endParaRPr lang="it-IT" dirty="0"/>
          </a:p>
        </p:txBody>
      </p:sp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7193682" y="1753498"/>
            <a:ext cx="4105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000" b="1" dirty="0" err="1" smtClean="0">
                <a:solidFill>
                  <a:schemeClr val="tx2"/>
                </a:solidFill>
                <a:latin typeface="+mn-lt"/>
                <a:ea typeface="MS PGothic" pitchFamily="34" charset="-128"/>
              </a:rPr>
              <a:t>Connettività</a:t>
            </a:r>
            <a:endParaRPr lang="de-DE" altLang="de-DE" sz="2000" b="1" dirty="0">
              <a:solidFill>
                <a:schemeClr val="tx2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6976249" y="2262353"/>
            <a:ext cx="4540142" cy="13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50"/>
              </a:spcAft>
              <a:buClr>
                <a:srgbClr val="179C7D"/>
              </a:buClr>
            </a:pPr>
            <a:r>
              <a:rPr lang="it-IT" altLang="de-DE" sz="2000" dirty="0" err="1" smtClean="0">
                <a:latin typeface="+mn-lt"/>
                <a:ea typeface="MS PGothic" pitchFamily="34" charset="-128"/>
              </a:rPr>
              <a:t>Metcalfe</a:t>
            </a:r>
            <a:r>
              <a:rPr lang="it-IT" altLang="de-DE" sz="2000" dirty="0" smtClean="0">
                <a:latin typeface="+mn-lt"/>
                <a:ea typeface="MS PGothic" pitchFamily="34" charset="-128"/>
              </a:rPr>
              <a:t>: </a:t>
            </a:r>
          </a:p>
          <a:p>
            <a:pPr algn="ctr" eaLnBrk="1" hangingPunct="1">
              <a:spcAft>
                <a:spcPts val="450"/>
              </a:spcAft>
              <a:buClr>
                <a:srgbClr val="179C7D"/>
              </a:buClr>
            </a:pPr>
            <a:r>
              <a:rPr lang="it-IT" altLang="de-DE" sz="2000" i="1" dirty="0" smtClean="0">
                <a:latin typeface="+mn-lt"/>
                <a:ea typeface="MS PGothic" pitchFamily="34" charset="-128"/>
              </a:rPr>
              <a:t>Il beneficio di un Sistema di Comunicazione aumenta con il quadrato del numero di partecipanti</a:t>
            </a:r>
            <a:endParaRPr lang="it-IT" altLang="de-DE" sz="2000" i="1" dirty="0">
              <a:latin typeface="+mn-lt"/>
              <a:ea typeface="MS PGothic" pitchFamily="34" charset="-128"/>
            </a:endParaRPr>
          </a:p>
        </p:txBody>
      </p:sp>
      <p:sp>
        <p:nvSpPr>
          <p:cNvPr id="6" name="Textfeld 9"/>
          <p:cNvSpPr txBox="1">
            <a:spLocks noChangeArrowheads="1"/>
          </p:cNvSpPr>
          <p:nvPr/>
        </p:nvSpPr>
        <p:spPr bwMode="auto">
          <a:xfrm>
            <a:off x="1836774" y="1753498"/>
            <a:ext cx="2956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000" b="1" dirty="0" err="1" smtClean="0">
                <a:solidFill>
                  <a:schemeClr val="tx2"/>
                </a:solidFill>
                <a:latin typeface="+mn-lt"/>
                <a:ea typeface="MS PGothic" pitchFamily="34" charset="-128"/>
              </a:rPr>
              <a:t>Potenza</a:t>
            </a:r>
            <a:r>
              <a:rPr lang="de-DE" altLang="de-DE" sz="2000" b="1" dirty="0" smtClean="0">
                <a:solidFill>
                  <a:schemeClr val="tx2"/>
                </a:solidFill>
                <a:latin typeface="+mn-lt"/>
                <a:ea typeface="MS PGothic" pitchFamily="34" charset="-128"/>
              </a:rPr>
              <a:t> di </a:t>
            </a:r>
            <a:r>
              <a:rPr lang="de-DE" altLang="de-DE" sz="2000" b="1" dirty="0" err="1" smtClean="0">
                <a:solidFill>
                  <a:schemeClr val="tx2"/>
                </a:solidFill>
                <a:latin typeface="+mn-lt"/>
                <a:ea typeface="MS PGothic" pitchFamily="34" charset="-128"/>
              </a:rPr>
              <a:t>calcolo</a:t>
            </a:r>
            <a:endParaRPr lang="de-DE" altLang="de-DE" sz="2000" b="1" dirty="0">
              <a:solidFill>
                <a:schemeClr val="tx2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7" name="Textfeld 11"/>
          <p:cNvSpPr txBox="1">
            <a:spLocks noChangeArrowheads="1"/>
          </p:cNvSpPr>
          <p:nvPr/>
        </p:nvSpPr>
        <p:spPr bwMode="auto">
          <a:xfrm>
            <a:off x="1726779" y="2416231"/>
            <a:ext cx="3176660" cy="104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50"/>
              </a:spcAft>
              <a:buClr>
                <a:srgbClr val="179C7D"/>
              </a:buClr>
            </a:pPr>
            <a:r>
              <a:rPr lang="en-US" altLang="de-DE" sz="2000" dirty="0">
                <a:latin typeface="+mn-lt"/>
                <a:ea typeface="MS PGothic" pitchFamily="34" charset="-128"/>
              </a:rPr>
              <a:t>Moore: </a:t>
            </a:r>
          </a:p>
          <a:p>
            <a:pPr algn="ctr" eaLnBrk="1" hangingPunct="1">
              <a:spcAft>
                <a:spcPts val="450"/>
              </a:spcAft>
              <a:buClr>
                <a:srgbClr val="179C7D"/>
              </a:buClr>
            </a:pPr>
            <a:r>
              <a:rPr lang="en-US" altLang="de-DE" sz="2000" i="1" dirty="0" smtClean="0">
                <a:latin typeface="+mn-lt"/>
                <a:ea typeface="MS PGothic" pitchFamily="34" charset="-128"/>
              </a:rPr>
              <a:t>Computer </a:t>
            </a:r>
            <a:r>
              <a:rPr lang="en-US" altLang="de-DE" sz="2000" i="1" dirty="0">
                <a:latin typeface="+mn-lt"/>
                <a:ea typeface="MS PGothic" pitchFamily="34" charset="-128"/>
              </a:rPr>
              <a:t>performance doubles every 18 </a:t>
            </a:r>
            <a:r>
              <a:rPr lang="en-US" altLang="de-DE" sz="2000" i="1" dirty="0" smtClean="0">
                <a:latin typeface="+mn-lt"/>
                <a:ea typeface="MS PGothic" pitchFamily="34" charset="-128"/>
              </a:rPr>
              <a:t>months</a:t>
            </a:r>
            <a:endParaRPr lang="en-US" altLang="de-DE" sz="2000" i="1" dirty="0">
              <a:latin typeface="+mn-lt"/>
              <a:ea typeface="MS PGothic" pitchFamily="34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85486" y="3759066"/>
            <a:ext cx="405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Dal 1977 al 2017 la potenza di calcolo è aumentata 67,000,000 di volte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62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49273" y="506864"/>
            <a:ext cx="7278356" cy="491728"/>
          </a:xfrm>
        </p:spPr>
        <p:txBody>
          <a:bodyPr/>
          <a:lstStyle/>
          <a:p>
            <a:pPr algn="r"/>
            <a:r>
              <a:rPr lang="it-IT" dirty="0" smtClean="0"/>
              <a:t>La base della « 4 Rivoluzione»</a:t>
            </a:r>
            <a:br>
              <a:rPr lang="it-IT" dirty="0" smtClean="0"/>
            </a:br>
            <a:r>
              <a:rPr lang="it-IT" dirty="0" smtClean="0"/>
              <a:t>Potenza di calcolo e connettività</a:t>
            </a:r>
            <a:endParaRPr lang="it-IT" dirty="0"/>
          </a:p>
        </p:txBody>
      </p:sp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7193682" y="1753498"/>
            <a:ext cx="4105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000" b="1" dirty="0" err="1" smtClean="0">
                <a:solidFill>
                  <a:schemeClr val="tx2"/>
                </a:solidFill>
                <a:latin typeface="+mn-lt"/>
                <a:ea typeface="MS PGothic" pitchFamily="34" charset="-128"/>
              </a:rPr>
              <a:t>Connettività</a:t>
            </a:r>
            <a:endParaRPr lang="de-DE" altLang="de-DE" sz="2000" b="1" dirty="0">
              <a:solidFill>
                <a:schemeClr val="tx2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6976249" y="2262353"/>
            <a:ext cx="4540142" cy="13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50"/>
              </a:spcAft>
              <a:buClr>
                <a:srgbClr val="179C7D"/>
              </a:buClr>
            </a:pPr>
            <a:r>
              <a:rPr lang="it-IT" altLang="de-DE" sz="2000" dirty="0" err="1" smtClean="0">
                <a:latin typeface="+mn-lt"/>
                <a:ea typeface="MS PGothic" pitchFamily="34" charset="-128"/>
              </a:rPr>
              <a:t>Metcalfe</a:t>
            </a:r>
            <a:r>
              <a:rPr lang="it-IT" altLang="de-DE" sz="2000" dirty="0" smtClean="0">
                <a:latin typeface="+mn-lt"/>
                <a:ea typeface="MS PGothic" pitchFamily="34" charset="-128"/>
              </a:rPr>
              <a:t>: </a:t>
            </a:r>
          </a:p>
          <a:p>
            <a:pPr algn="ctr" eaLnBrk="1" hangingPunct="1">
              <a:spcAft>
                <a:spcPts val="450"/>
              </a:spcAft>
              <a:buClr>
                <a:srgbClr val="179C7D"/>
              </a:buClr>
            </a:pPr>
            <a:r>
              <a:rPr lang="it-IT" altLang="de-DE" sz="2000" i="1" dirty="0" smtClean="0">
                <a:latin typeface="+mn-lt"/>
                <a:ea typeface="MS PGothic" pitchFamily="34" charset="-128"/>
              </a:rPr>
              <a:t>Il beneficio di un Sistema di Comunicazione aumenta con il quadrato del numero di partecipanti</a:t>
            </a:r>
            <a:endParaRPr lang="it-IT" altLang="de-DE" sz="2000" i="1" dirty="0">
              <a:latin typeface="+mn-lt"/>
              <a:ea typeface="MS PGothic" pitchFamily="34" charset="-128"/>
            </a:endParaRPr>
          </a:p>
        </p:txBody>
      </p:sp>
      <p:sp>
        <p:nvSpPr>
          <p:cNvPr id="6" name="Textfeld 9"/>
          <p:cNvSpPr txBox="1">
            <a:spLocks noChangeArrowheads="1"/>
          </p:cNvSpPr>
          <p:nvPr/>
        </p:nvSpPr>
        <p:spPr bwMode="auto">
          <a:xfrm>
            <a:off x="1836774" y="1753498"/>
            <a:ext cx="2956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000" b="1" dirty="0" err="1" smtClean="0">
                <a:solidFill>
                  <a:schemeClr val="tx2"/>
                </a:solidFill>
                <a:latin typeface="+mn-lt"/>
                <a:ea typeface="MS PGothic" pitchFamily="34" charset="-128"/>
              </a:rPr>
              <a:t>Potenza</a:t>
            </a:r>
            <a:r>
              <a:rPr lang="de-DE" altLang="de-DE" sz="2000" b="1" dirty="0" smtClean="0">
                <a:solidFill>
                  <a:schemeClr val="tx2"/>
                </a:solidFill>
                <a:latin typeface="+mn-lt"/>
                <a:ea typeface="MS PGothic" pitchFamily="34" charset="-128"/>
              </a:rPr>
              <a:t> di </a:t>
            </a:r>
            <a:r>
              <a:rPr lang="de-DE" altLang="de-DE" sz="2000" b="1" dirty="0" err="1" smtClean="0">
                <a:solidFill>
                  <a:schemeClr val="tx2"/>
                </a:solidFill>
                <a:latin typeface="+mn-lt"/>
                <a:ea typeface="MS PGothic" pitchFamily="34" charset="-128"/>
              </a:rPr>
              <a:t>calcolo</a:t>
            </a:r>
            <a:endParaRPr lang="de-DE" altLang="de-DE" sz="2000" b="1" dirty="0">
              <a:solidFill>
                <a:schemeClr val="tx2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7" name="Textfeld 11"/>
          <p:cNvSpPr txBox="1">
            <a:spLocks noChangeArrowheads="1"/>
          </p:cNvSpPr>
          <p:nvPr/>
        </p:nvSpPr>
        <p:spPr bwMode="auto">
          <a:xfrm>
            <a:off x="1726779" y="2416231"/>
            <a:ext cx="3176660" cy="104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50"/>
              </a:spcAft>
              <a:buClr>
                <a:srgbClr val="179C7D"/>
              </a:buClr>
            </a:pPr>
            <a:r>
              <a:rPr lang="en-US" altLang="de-DE" sz="2000" dirty="0">
                <a:latin typeface="+mn-lt"/>
                <a:ea typeface="MS PGothic" pitchFamily="34" charset="-128"/>
              </a:rPr>
              <a:t>Moore: </a:t>
            </a:r>
          </a:p>
          <a:p>
            <a:pPr algn="ctr" eaLnBrk="1" hangingPunct="1">
              <a:spcAft>
                <a:spcPts val="450"/>
              </a:spcAft>
              <a:buClr>
                <a:srgbClr val="179C7D"/>
              </a:buClr>
            </a:pPr>
            <a:r>
              <a:rPr lang="en-US" altLang="de-DE" sz="2000" i="1" dirty="0" smtClean="0">
                <a:latin typeface="+mn-lt"/>
                <a:ea typeface="MS PGothic" pitchFamily="34" charset="-128"/>
              </a:rPr>
              <a:t>Computer </a:t>
            </a:r>
            <a:r>
              <a:rPr lang="en-US" altLang="de-DE" sz="2000" i="1" dirty="0">
                <a:latin typeface="+mn-lt"/>
                <a:ea typeface="MS PGothic" pitchFamily="34" charset="-128"/>
              </a:rPr>
              <a:t>performance doubles every 18 </a:t>
            </a:r>
            <a:r>
              <a:rPr lang="en-US" altLang="de-DE" sz="2000" i="1" dirty="0" smtClean="0">
                <a:latin typeface="+mn-lt"/>
                <a:ea typeface="MS PGothic" pitchFamily="34" charset="-128"/>
              </a:rPr>
              <a:t>months</a:t>
            </a:r>
            <a:endParaRPr lang="en-US" altLang="de-DE" sz="2000" i="1" dirty="0">
              <a:latin typeface="+mn-lt"/>
              <a:ea typeface="MS PGothic" pitchFamily="34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85486" y="3759066"/>
            <a:ext cx="405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Dal 1977 al 2017 la potenza di calcolo è aumentata 67,000,000 di volte</a:t>
            </a:r>
            <a:endParaRPr lang="it-IT" dirty="0"/>
          </a:p>
        </p:txBody>
      </p:sp>
      <p:sp>
        <p:nvSpPr>
          <p:cNvPr id="10" name="Textplatzhalter 8"/>
          <p:cNvSpPr txBox="1">
            <a:spLocks/>
          </p:cNvSpPr>
          <p:nvPr/>
        </p:nvSpPr>
        <p:spPr>
          <a:xfrm>
            <a:off x="7416218" y="3759065"/>
            <a:ext cx="3660204" cy="2550255"/>
          </a:xfrm>
          <a:prstGeom prst="rect">
            <a:avLst/>
          </a:prstGeom>
        </p:spPr>
        <p:txBody>
          <a:bodyPr lIns="0" tIns="72000" rIns="0" bIns="0"/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400"/>
              </a:spcAft>
              <a:buClr>
                <a:schemeClr val="tx2">
                  <a:lumMod val="100000"/>
                </a:schemeClr>
              </a:buClr>
              <a:buSzPct val="100000"/>
              <a:buNone/>
            </a:pPr>
            <a:r>
              <a:rPr lang="en-US" sz="1400" b="1" kern="0" dirty="0" err="1" smtClean="0"/>
              <a:t>Whatsapp</a:t>
            </a:r>
            <a:endParaRPr lang="en-US" sz="1400" b="1" kern="0" dirty="0" smtClean="0"/>
          </a:p>
          <a:p>
            <a:pPr marL="350044" lvl="1" indent="-175022">
              <a:spcAft>
                <a:spcPts val="400"/>
              </a:spcAft>
              <a:buClr>
                <a:schemeClr val="bg2">
                  <a:lumMod val="100000"/>
                </a:schemeClr>
              </a:buClr>
              <a:buSzPct val="100000"/>
              <a:buFont typeface="Wingdings" pitchFamily="2" charset="2"/>
              <a:buChar char="n"/>
            </a:pPr>
            <a:r>
              <a:rPr lang="en-US" sz="1400" kern="0" dirty="0" smtClean="0"/>
              <a:t>Founded in 2009 </a:t>
            </a:r>
          </a:p>
          <a:p>
            <a:pPr marL="350044" lvl="1" indent="-175022">
              <a:spcAft>
                <a:spcPts val="400"/>
              </a:spcAft>
              <a:buClr>
                <a:schemeClr val="bg2">
                  <a:lumMod val="100000"/>
                </a:schemeClr>
              </a:buClr>
              <a:buSzPct val="100000"/>
              <a:buFont typeface="Wingdings" pitchFamily="2" charset="2"/>
              <a:buChar char="n"/>
            </a:pPr>
            <a:r>
              <a:rPr lang="en-US" sz="1400" kern="0" dirty="0" smtClean="0"/>
              <a:t>April 2015: 800 million active users </a:t>
            </a:r>
          </a:p>
          <a:p>
            <a:pPr marL="350044" lvl="1" indent="-175022">
              <a:spcAft>
                <a:spcPts val="400"/>
              </a:spcAft>
              <a:buClr>
                <a:schemeClr val="bg2">
                  <a:lumMod val="100000"/>
                </a:schemeClr>
              </a:buClr>
              <a:buSzPct val="100000"/>
              <a:buFont typeface="Wingdings" pitchFamily="2" charset="2"/>
              <a:buChar char="n"/>
            </a:pPr>
            <a:r>
              <a:rPr lang="en-US" sz="1400" kern="0" dirty="0" smtClean="0"/>
              <a:t>Revenue in 2013 10 million Dollar</a:t>
            </a:r>
          </a:p>
          <a:p>
            <a:pPr marL="350044" lvl="1" indent="-175022">
              <a:spcAft>
                <a:spcPts val="400"/>
              </a:spcAft>
              <a:buClr>
                <a:schemeClr val="bg2">
                  <a:lumMod val="100000"/>
                </a:schemeClr>
              </a:buClr>
              <a:buSzPct val="100000"/>
              <a:buFont typeface="Wingdings" pitchFamily="2" charset="2"/>
              <a:buChar char="n"/>
            </a:pPr>
            <a:r>
              <a:rPr lang="en-US" sz="1400" kern="0" dirty="0" smtClean="0"/>
              <a:t>February 2014: sold for 19 billion Dollar </a:t>
            </a:r>
            <a:br>
              <a:rPr lang="en-US" sz="1400" kern="0" dirty="0" smtClean="0"/>
            </a:br>
            <a:r>
              <a:rPr lang="en-US" sz="1400" kern="0" dirty="0" smtClean="0"/>
              <a:t>to Facebook </a:t>
            </a:r>
          </a:p>
          <a:p>
            <a:pPr marL="350044" lvl="1" indent="-175022">
              <a:spcAft>
                <a:spcPts val="400"/>
              </a:spcAft>
              <a:buClr>
                <a:schemeClr val="bg2">
                  <a:lumMod val="100000"/>
                </a:schemeClr>
              </a:buClr>
              <a:buSzPct val="100000"/>
              <a:buFont typeface="Wingdings" pitchFamily="2" charset="2"/>
              <a:buChar char="n"/>
            </a:pPr>
            <a:r>
              <a:rPr lang="en-US" sz="1400" kern="0" dirty="0" err="1" smtClean="0"/>
              <a:t>Whatsapp</a:t>
            </a:r>
            <a:r>
              <a:rPr lang="en-US" sz="1400" kern="0" dirty="0" smtClean="0"/>
              <a:t> had 35 employees at that time</a:t>
            </a:r>
          </a:p>
          <a:p>
            <a:pPr marL="350044" lvl="1" indent="-175022">
              <a:spcAft>
                <a:spcPts val="400"/>
              </a:spcAft>
              <a:buClr>
                <a:schemeClr val="bg2">
                  <a:lumMod val="100000"/>
                </a:schemeClr>
              </a:buClr>
              <a:buSzPct val="100000"/>
              <a:buFont typeface="Wingdings" pitchFamily="2" charset="2"/>
              <a:buChar char="n"/>
            </a:pPr>
            <a:r>
              <a:rPr lang="en-US" sz="1400" kern="0" dirty="0" smtClean="0"/>
              <a:t>May 2015 it were 55 employees</a:t>
            </a:r>
          </a:p>
          <a:p>
            <a:pPr marL="350044" lvl="1" indent="-175022">
              <a:spcAft>
                <a:spcPts val="400"/>
              </a:spcAft>
              <a:buClr>
                <a:schemeClr val="bg2">
                  <a:lumMod val="100000"/>
                </a:schemeClr>
              </a:buClr>
              <a:buSzPct val="100000"/>
              <a:buFont typeface="Wingdings" pitchFamily="2" charset="2"/>
              <a:buChar char="n"/>
            </a:pPr>
            <a:r>
              <a:rPr lang="en-US" sz="1400" kern="0" dirty="0" smtClean="0"/>
              <a:t>July 2017: 1,300 million active users</a:t>
            </a:r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688" y="3759064"/>
            <a:ext cx="516841" cy="51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Crescita della connettività</a:t>
            </a:r>
            <a:endParaRPr lang="it-IT" dirty="0"/>
          </a:p>
        </p:txBody>
      </p:sp>
      <p:sp>
        <p:nvSpPr>
          <p:cNvPr id="4" name="Ellipse 3"/>
          <p:cNvSpPr/>
          <p:nvPr/>
        </p:nvSpPr>
        <p:spPr bwMode="auto">
          <a:xfrm>
            <a:off x="5299880" y="3334384"/>
            <a:ext cx="1717444" cy="1717444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5" name="Ellipse 4"/>
          <p:cNvSpPr/>
          <p:nvPr/>
        </p:nvSpPr>
        <p:spPr bwMode="auto">
          <a:xfrm>
            <a:off x="7017896" y="1685646"/>
            <a:ext cx="3434886" cy="3434889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3032603" y="5189240"/>
            <a:ext cx="728276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3567872" y="5189242"/>
            <a:ext cx="765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+mn-lt"/>
              </a:rPr>
              <a:t>2003</a:t>
            </a:r>
            <a:endParaRPr lang="de-DE" sz="1200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352838" y="5189242"/>
            <a:ext cx="765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+mn-lt"/>
              </a:rPr>
              <a:t>2020*</a:t>
            </a:r>
            <a:endParaRPr lang="de-DE" sz="12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76102" y="5189242"/>
            <a:ext cx="765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+mn-lt"/>
              </a:rPr>
              <a:t>2015</a:t>
            </a:r>
            <a:endParaRPr lang="de-DE" sz="12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19315" y="5189240"/>
            <a:ext cx="765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+mn-lt"/>
              </a:rPr>
              <a:t>2010</a:t>
            </a:r>
            <a:endParaRPr lang="de-DE" sz="1200" dirty="0">
              <a:latin typeface="+mn-lt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4372453" y="4261812"/>
            <a:ext cx="858721" cy="858723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2" name="Ellipse 11"/>
          <p:cNvSpPr/>
          <p:nvPr/>
        </p:nvSpPr>
        <p:spPr bwMode="auto">
          <a:xfrm>
            <a:off x="3767798" y="4687738"/>
            <a:ext cx="504000" cy="504000"/>
          </a:xfrm>
          <a:prstGeom prst="ellipse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3" name="Ellipse 12"/>
          <p:cNvSpPr/>
          <p:nvPr/>
        </p:nvSpPr>
        <p:spPr bwMode="auto">
          <a:xfrm>
            <a:off x="8474287" y="3086858"/>
            <a:ext cx="522103" cy="522103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4" name="Ellipse 13"/>
          <p:cNvSpPr/>
          <p:nvPr/>
        </p:nvSpPr>
        <p:spPr bwMode="auto">
          <a:xfrm>
            <a:off x="3798688" y="4731660"/>
            <a:ext cx="421200" cy="421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5" name="Ellipse 14"/>
          <p:cNvSpPr/>
          <p:nvPr/>
        </p:nvSpPr>
        <p:spPr bwMode="auto">
          <a:xfrm>
            <a:off x="5911290" y="3945795"/>
            <a:ext cx="494624" cy="4946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6" name="Ellipse 15"/>
          <p:cNvSpPr/>
          <p:nvPr/>
        </p:nvSpPr>
        <p:spPr bwMode="auto">
          <a:xfrm>
            <a:off x="4557982" y="447455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2001641" y="4287943"/>
            <a:ext cx="1718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6.3 B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07732" y="3986373"/>
            <a:ext cx="1618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tx2"/>
                </a:solidFill>
                <a:latin typeface="+mn-lt"/>
              </a:rPr>
              <a:t>0.5 B</a:t>
            </a:r>
            <a:endParaRPr lang="de-DE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762927" y="3580202"/>
            <a:ext cx="184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6.8 B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937802" y="3279013"/>
            <a:ext cx="181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tx2"/>
                </a:solidFill>
                <a:latin typeface="+mn-lt"/>
              </a:rPr>
              <a:t>12.5 B</a:t>
            </a:r>
            <a:endParaRPr lang="de-DE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070068" y="2893149"/>
            <a:ext cx="1642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7.2 B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200595" y="2591958"/>
            <a:ext cx="164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tx2"/>
                </a:solidFill>
                <a:latin typeface="+mn-lt"/>
              </a:rPr>
              <a:t>25 B</a:t>
            </a:r>
            <a:endParaRPr lang="de-DE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035387" y="2274801"/>
            <a:ext cx="191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7.6 B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184315" y="1989052"/>
            <a:ext cx="1901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tx2"/>
                </a:solidFill>
                <a:latin typeface="+mn-lt"/>
              </a:rPr>
              <a:t>50 B</a:t>
            </a:r>
            <a:endParaRPr lang="de-DE" sz="12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25" name="Gewinkelte Verbindung 24"/>
          <p:cNvCxnSpPr>
            <a:stCxn id="11" idx="0"/>
            <a:endCxn id="20" idx="3"/>
          </p:cNvCxnSpPr>
          <p:nvPr/>
        </p:nvCxnSpPr>
        <p:spPr bwMode="auto">
          <a:xfrm rot="16200000" flipV="1">
            <a:off x="4353876" y="3813874"/>
            <a:ext cx="844299" cy="51578"/>
          </a:xfrm>
          <a:prstGeom prst="bentConnector2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winkelte Verbindung 25"/>
          <p:cNvCxnSpPr>
            <a:stCxn id="19" idx="3"/>
            <a:endCxn id="16" idx="1"/>
          </p:cNvCxnSpPr>
          <p:nvPr/>
        </p:nvCxnSpPr>
        <p:spPr bwMode="auto">
          <a:xfrm>
            <a:off x="4612827" y="3718702"/>
            <a:ext cx="12110" cy="822803"/>
          </a:xfrm>
          <a:prstGeom prst="bentConnector2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winkelte Verbindung 26"/>
          <p:cNvCxnSpPr>
            <a:endCxn id="12" idx="1"/>
          </p:cNvCxnSpPr>
          <p:nvPr/>
        </p:nvCxnSpPr>
        <p:spPr bwMode="auto">
          <a:xfrm rot="16200000" flipH="1">
            <a:off x="3640396" y="4560336"/>
            <a:ext cx="349178" cy="53244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winkelte Verbindung 27"/>
          <p:cNvCxnSpPr>
            <a:stCxn id="21" idx="3"/>
            <a:endCxn id="15" idx="1"/>
          </p:cNvCxnSpPr>
          <p:nvPr/>
        </p:nvCxnSpPr>
        <p:spPr bwMode="auto">
          <a:xfrm>
            <a:off x="5712112" y="3031649"/>
            <a:ext cx="271614" cy="986582"/>
          </a:xfrm>
          <a:prstGeom prst="bentConnector2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winkelte Verbindung 28"/>
          <p:cNvCxnSpPr>
            <a:stCxn id="23" idx="3"/>
            <a:endCxn id="13" idx="0"/>
          </p:cNvCxnSpPr>
          <p:nvPr/>
        </p:nvCxnSpPr>
        <p:spPr bwMode="auto">
          <a:xfrm>
            <a:off x="6948808" y="2413301"/>
            <a:ext cx="1786531" cy="673558"/>
          </a:xfrm>
          <a:prstGeom prst="bentConnector2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winkelte Verbindung 29"/>
          <p:cNvCxnSpPr>
            <a:stCxn id="22" idx="3"/>
            <a:endCxn id="4" idx="0"/>
          </p:cNvCxnSpPr>
          <p:nvPr/>
        </p:nvCxnSpPr>
        <p:spPr bwMode="auto">
          <a:xfrm>
            <a:off x="5849525" y="2730458"/>
            <a:ext cx="309077" cy="603926"/>
          </a:xfrm>
          <a:prstGeom prst="bentConnector2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winkelte Verbindung 30"/>
          <p:cNvCxnSpPr>
            <a:stCxn id="18" idx="3"/>
            <a:endCxn id="14" idx="0"/>
          </p:cNvCxnSpPr>
          <p:nvPr/>
        </p:nvCxnSpPr>
        <p:spPr bwMode="auto">
          <a:xfrm>
            <a:off x="3925773" y="4124873"/>
            <a:ext cx="83515" cy="606787"/>
          </a:xfrm>
          <a:prstGeom prst="bentConnector2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hteck 32"/>
          <p:cNvSpPr/>
          <p:nvPr/>
        </p:nvSpPr>
        <p:spPr bwMode="auto">
          <a:xfrm>
            <a:off x="1514373" y="1873712"/>
            <a:ext cx="137395" cy="13739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33" name="Rechteck 33"/>
          <p:cNvSpPr/>
          <p:nvPr/>
        </p:nvSpPr>
        <p:spPr bwMode="auto">
          <a:xfrm>
            <a:off x="1514373" y="1663878"/>
            <a:ext cx="137395" cy="137395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34" name="Textfeld 34"/>
          <p:cNvSpPr txBox="1"/>
          <p:nvPr/>
        </p:nvSpPr>
        <p:spPr>
          <a:xfrm>
            <a:off x="1720490" y="1576318"/>
            <a:ext cx="14771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IoT devices</a:t>
            </a:r>
            <a:endParaRPr lang="de-DE" sz="1200" dirty="0">
              <a:latin typeface="+mn-lt"/>
            </a:endParaRPr>
          </a:p>
        </p:txBody>
      </p:sp>
      <p:sp>
        <p:nvSpPr>
          <p:cNvPr id="35" name="Textfeld 35"/>
          <p:cNvSpPr txBox="1"/>
          <p:nvPr/>
        </p:nvSpPr>
        <p:spPr>
          <a:xfrm>
            <a:off x="1720490" y="1805007"/>
            <a:ext cx="204730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World population</a:t>
            </a:r>
            <a:endParaRPr lang="de-DE" sz="1200" dirty="0">
              <a:latin typeface="+mn-lt"/>
            </a:endParaRPr>
          </a:p>
        </p:txBody>
      </p:sp>
      <p:cxnSp>
        <p:nvCxnSpPr>
          <p:cNvPr id="36" name="Gerader Verbinder 45"/>
          <p:cNvCxnSpPr/>
          <p:nvPr/>
        </p:nvCxnSpPr>
        <p:spPr bwMode="auto">
          <a:xfrm>
            <a:off x="7072576" y="2134619"/>
            <a:ext cx="495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platzhalter 9"/>
          <p:cNvSpPr txBox="1">
            <a:spLocks/>
          </p:cNvSpPr>
          <p:nvPr/>
        </p:nvSpPr>
        <p:spPr bwMode="auto">
          <a:xfrm>
            <a:off x="1498212" y="5580052"/>
            <a:ext cx="294151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spcAft>
                <a:spcPts val="864"/>
              </a:spcAft>
              <a:buClr>
                <a:schemeClr val="tx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0" algn="r" defTabSz="914400" rtl="0" eaLnBrk="1" latinLnBrk="0" hangingPunct="1">
              <a:spcBef>
                <a:spcPts val="0"/>
              </a:spcBef>
              <a:spcAft>
                <a:spcPts val="464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Clr>
                <a:srgbClr val="179C7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600" dirty="0" err="1" smtClean="0">
                <a:latin typeface="+mj-lt"/>
              </a:rPr>
              <a:t>source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: </a:t>
            </a:r>
            <a:r>
              <a:rPr kumimoji="0" lang="de-DE" sz="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according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de-DE" sz="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to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Jason </a:t>
            </a:r>
            <a:r>
              <a:rPr kumimoji="0" lang="de-DE" sz="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Parms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in »Internet </a:t>
            </a:r>
            <a:r>
              <a:rPr kumimoji="0" lang="de-DE" sz="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of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Things: A </a:t>
            </a:r>
            <a:r>
              <a:rPr kumimoji="0" lang="de-DE" sz="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Threat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de-DE" sz="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or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Blessing« (2014)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38" name="Rechteck 52"/>
          <p:cNvSpPr/>
          <p:nvPr/>
        </p:nvSpPr>
        <p:spPr>
          <a:xfrm>
            <a:off x="11255255" y="5550277"/>
            <a:ext cx="504946" cy="153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sz="800" dirty="0" smtClean="0">
                <a:solidFill>
                  <a:srgbClr val="000000"/>
                </a:solidFill>
                <a:latin typeface="Frutiger LT Com 45 Light"/>
              </a:rPr>
              <a:t>*</a:t>
            </a:r>
            <a:r>
              <a:rPr lang="de-DE" sz="800" dirty="0" err="1" smtClean="0">
                <a:solidFill>
                  <a:srgbClr val="000000"/>
                </a:solidFill>
                <a:latin typeface="Frutiger LT Com 45 Light"/>
              </a:rPr>
              <a:t>forecast</a:t>
            </a:r>
            <a:endParaRPr lang="de-DE" sz="800" dirty="0">
              <a:solidFill>
                <a:srgbClr val="000000"/>
              </a:solidFill>
              <a:latin typeface="Frutiger LT Com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5052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1313645" y="850006"/>
            <a:ext cx="9517487" cy="543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Evoluzione della customizzazione della produzione</a:t>
            </a:r>
            <a:endParaRPr lang="it-IT" dirty="0"/>
          </a:p>
        </p:txBody>
      </p:sp>
      <p:grpSp>
        <p:nvGrpSpPr>
          <p:cNvPr id="4" name="Gruppo 31"/>
          <p:cNvGrpSpPr>
            <a:grpSpLocks/>
          </p:cNvGrpSpPr>
          <p:nvPr/>
        </p:nvGrpSpPr>
        <p:grpSpPr bwMode="auto">
          <a:xfrm>
            <a:off x="1414291" y="968580"/>
            <a:ext cx="9309100" cy="5204883"/>
            <a:chOff x="593725" y="623888"/>
            <a:chExt cx="4407294" cy="2725737"/>
          </a:xfrm>
        </p:grpSpPr>
        <p:pic>
          <p:nvPicPr>
            <p:cNvPr id="5" name="Immagin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25" y="623888"/>
              <a:ext cx="3270783" cy="272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tangolo 5"/>
            <p:cNvSpPr/>
            <p:nvPr/>
          </p:nvSpPr>
          <p:spPr>
            <a:xfrm>
              <a:off x="4092102" y="987467"/>
              <a:ext cx="908917" cy="4023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lIns="60960" rIns="60960" spcCol="1270" anchor="ctr"/>
            <a:lstStyle/>
            <a:p>
              <a:pPr algn="ctr" defTabSz="711182" eaLnBrk="0" hangingPunct="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FFFEFB"/>
                  </a:solidFill>
                  <a:latin typeface="Arial" panose="020B0604020202020204" pitchFamily="34" charset="0"/>
                  <a:ea typeface="Helvetica" pitchFamily="2" charset="0"/>
                  <a:cs typeface="Arial" panose="020B0604020202020204" pitchFamily="34" charset="0"/>
                  <a:sym typeface="Helvetica Neue" panose="02000A03050000090004" charset="0"/>
                </a:rPr>
                <a:t>Dedicated manufacturing </a:t>
              </a:r>
            </a:p>
            <a:p>
              <a:pPr algn="ctr" defTabSz="711182" eaLnBrk="0" hangingPunct="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FFFEFB"/>
                  </a:solidFill>
                  <a:latin typeface="Arial" panose="020B0604020202020204" pitchFamily="34" charset="0"/>
                  <a:ea typeface="Helvetica" pitchFamily="2" charset="0"/>
                  <a:cs typeface="Arial" panose="020B0604020202020204" pitchFamily="34" charset="0"/>
                  <a:sym typeface="Helvetica Neue" panose="02000A03050000090004" charset="0"/>
                </a:rPr>
                <a:t>lines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4092102" y="1416445"/>
              <a:ext cx="908917" cy="401268"/>
            </a:xfrm>
            <a:prstGeom prst="rect">
              <a:avLst/>
            </a:prstGeom>
            <a:solidFill>
              <a:srgbClr val="4B92F9"/>
            </a:solidFill>
            <a:ln>
              <a:noFill/>
            </a:ln>
            <a:effectLst/>
          </p:spPr>
          <p:txBody>
            <a:bodyPr lIns="60960" rIns="60960" spcCol="1270" anchor="ctr"/>
            <a:lstStyle/>
            <a:p>
              <a:pPr algn="ctr" defTabSz="711182" eaLnBrk="0" hangingPunct="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FFFEFB"/>
                  </a:solidFill>
                  <a:latin typeface="Arial" panose="020B0604020202020204" pitchFamily="34" charset="0"/>
                  <a:ea typeface="Helvetica" pitchFamily="2" charset="0"/>
                  <a:cs typeface="Arial" panose="020B0604020202020204" pitchFamily="34" charset="0"/>
                  <a:sym typeface="Helvetica Neue" panose="02000A03050000090004" charset="0"/>
                </a:rPr>
                <a:t>Flexible manufacturing </a:t>
              </a:r>
            </a:p>
            <a:p>
              <a:pPr algn="ctr" defTabSz="711182" eaLnBrk="0" hangingPunct="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FFFEFB"/>
                  </a:solidFill>
                  <a:latin typeface="Arial" panose="020B0604020202020204" pitchFamily="34" charset="0"/>
                  <a:ea typeface="Helvetica" pitchFamily="2" charset="0"/>
                  <a:cs typeface="Arial" panose="020B0604020202020204" pitchFamily="34" charset="0"/>
                  <a:sym typeface="Helvetica Neue" panose="02000A03050000090004" charset="0"/>
                </a:rPr>
                <a:t>lines</a:t>
              </a:r>
            </a:p>
          </p:txBody>
        </p:sp>
        <p:sp>
          <p:nvSpPr>
            <p:cNvPr id="8" name="Rettangolo 7"/>
            <p:cNvSpPr/>
            <p:nvPr/>
          </p:nvSpPr>
          <p:spPr>
            <a:xfrm>
              <a:off x="4092102" y="2171318"/>
              <a:ext cx="908917" cy="400159"/>
            </a:xfrm>
            <a:prstGeom prst="rect">
              <a:avLst/>
            </a:prstGeom>
            <a:solidFill>
              <a:srgbClr val="A76723"/>
            </a:solidFill>
            <a:ln>
              <a:noFill/>
            </a:ln>
            <a:effectLst/>
          </p:spPr>
          <p:txBody>
            <a:bodyPr lIns="60960" rIns="60960" spcCol="1270" anchor="ctr"/>
            <a:lstStyle/>
            <a:p>
              <a:pPr algn="ctr" defTabSz="711182" eaLnBrk="0" hangingPunct="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FFFEFB"/>
                  </a:solidFill>
                  <a:latin typeface="Arial" panose="020B0604020202020204" pitchFamily="34" charset="0"/>
                  <a:ea typeface="Helvetica" pitchFamily="2" charset="0"/>
                  <a:cs typeface="Arial" panose="020B0604020202020204" pitchFamily="34" charset="0"/>
                  <a:sym typeface="Helvetica Neue" panose="02000A03050000090004" charset="0"/>
                </a:rPr>
                <a:t>Reconfigurable</a:t>
              </a:r>
            </a:p>
            <a:p>
              <a:pPr algn="ctr" defTabSz="711182" eaLnBrk="0" hangingPunct="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FFFEFB"/>
                  </a:solidFill>
                  <a:latin typeface="Arial" panose="020B0604020202020204" pitchFamily="34" charset="0"/>
                  <a:ea typeface="Helvetica" pitchFamily="2" charset="0"/>
                  <a:cs typeface="Arial" panose="020B0604020202020204" pitchFamily="34" charset="0"/>
                  <a:sym typeface="Helvetica Neue" panose="02000A03050000090004" charset="0"/>
                </a:rPr>
                <a:t>manufacturing </a:t>
              </a:r>
            </a:p>
            <a:p>
              <a:pPr algn="ctr" defTabSz="711182" eaLnBrk="0" hangingPunct="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FFFEFB"/>
                  </a:solidFill>
                  <a:latin typeface="Arial" panose="020B0604020202020204" pitchFamily="34" charset="0"/>
                  <a:ea typeface="Helvetica" pitchFamily="2" charset="0"/>
                  <a:cs typeface="Arial" panose="020B0604020202020204" pitchFamily="34" charset="0"/>
                  <a:sym typeface="Helvetica Neue" panose="02000A03050000090004" charset="0"/>
                </a:rPr>
                <a:t>lines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4092102" y="2836403"/>
              <a:ext cx="908917" cy="399051"/>
            </a:xfrm>
            <a:prstGeom prst="rect">
              <a:avLst/>
            </a:prstGeom>
            <a:solidFill>
              <a:srgbClr val="617A0C"/>
            </a:solidFill>
            <a:ln>
              <a:noFill/>
            </a:ln>
            <a:effectLst/>
          </p:spPr>
          <p:txBody>
            <a:bodyPr lIns="60960" rIns="60960" anchor="ctr"/>
            <a:lstStyle>
              <a:lvl1pPr defTabSz="5334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1pPr>
              <a:lvl2pPr marL="742950" indent="-285750" defTabSz="5334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2pPr>
              <a:lvl3pPr marL="1143000" indent="-228600" defTabSz="5334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3pPr>
              <a:lvl4pPr marL="1600200" indent="-228600" defTabSz="5334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4pPr>
              <a:lvl5pPr marL="2057400" indent="-228600" defTabSz="5334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altLang="en-US" sz="1600" b="1" kern="0" dirty="0">
                  <a:solidFill>
                    <a:srgbClr val="FFFEF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General-purpose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it-IT" altLang="en-US" sz="1600" b="1" kern="0" dirty="0">
                  <a:solidFill>
                    <a:srgbClr val="FFFEF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machine </a:t>
              </a:r>
              <a:r>
                <a:rPr lang="it-IT" altLang="en-US" sz="1600" b="1" kern="0" dirty="0" err="1">
                  <a:solidFill>
                    <a:srgbClr val="FFFEF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tools</a:t>
              </a:r>
              <a:endParaRPr lang="en-US" altLang="en-US" sz="1600" b="1" kern="0" dirty="0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264247" y="1175908"/>
              <a:ext cx="1600376" cy="168487"/>
            </a:xfrm>
            <a:prstGeom prst="rect">
              <a:avLst/>
            </a:prstGeom>
            <a:solidFill>
              <a:srgbClr val="FFFEFB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9pPr>
            </a:lstStyle>
            <a:p>
              <a:pPr defTabSz="609585" eaLnBrk="0" latinLnBrk="1" hangingPunct="0"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962721" y="1545029"/>
              <a:ext cx="960024" cy="257883"/>
            </a:xfrm>
            <a:prstGeom prst="rect">
              <a:avLst/>
            </a:prstGeom>
            <a:solidFill>
              <a:srgbClr val="FFFEFB"/>
            </a:solidFill>
            <a:ln w="12700" cap="flat">
              <a:noFill/>
              <a:miter lim="400000"/>
            </a:ln>
            <a:effectLst/>
          </p:spPr>
          <p:txBody>
            <a:bodyPr lIns="60957" tIns="60957" rIns="60957" bIns="60957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9pPr>
            </a:lstStyle>
            <a:p>
              <a:pPr defTabSz="609585" eaLnBrk="0" latinLnBrk="1" hangingPunct="0"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 flipV="1">
              <a:off x="3658187" y="3000456"/>
              <a:ext cx="364769" cy="257883"/>
            </a:xfrm>
            <a:prstGeom prst="rect">
              <a:avLst/>
            </a:prstGeom>
            <a:solidFill>
              <a:srgbClr val="FFFEFB"/>
            </a:solidFill>
            <a:ln w="12700" cap="flat">
              <a:noFill/>
              <a:miter lim="400000"/>
            </a:ln>
            <a:effectLst/>
          </p:spPr>
          <p:txBody>
            <a:bodyPr lIns="60957" tIns="60957" rIns="60957" bIns="60957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 panose="02000A03050000090004" charset="0"/>
                  <a:ea typeface="Helvetica Neue" panose="02000A03050000090004" charset="0"/>
                  <a:cs typeface="Helvetica Neue" panose="02000A03050000090004" charset="0"/>
                  <a:sym typeface="Helvetica Neue" panose="02000A03050000090004" charset="0"/>
                </a:defRPr>
              </a:lvl9pPr>
            </a:lstStyle>
            <a:p>
              <a:pPr defTabSz="609585" eaLnBrk="0" latinLnBrk="1" hangingPunct="0"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cxnSp>
          <p:nvCxnSpPr>
            <p:cNvPr id="13" name="Connettore 2 12"/>
            <p:cNvCxnSpPr/>
            <p:nvPr/>
          </p:nvCxnSpPr>
          <p:spPr>
            <a:xfrm flipH="1" flipV="1">
              <a:off x="2885558" y="1616526"/>
              <a:ext cx="1204542" cy="3880"/>
            </a:xfrm>
            <a:prstGeom prst="straightConnector1">
              <a:avLst/>
            </a:prstGeom>
            <a:noFill/>
            <a:ln w="12700" cap="flat">
              <a:solidFill>
                <a:srgbClr val="414141">
                  <a:lumMod val="60000"/>
                  <a:lumOff val="40000"/>
                </a:srgbClr>
              </a:solidFill>
              <a:prstDash val="solid"/>
              <a:bevel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4" name="Connettore 2 13"/>
            <p:cNvCxnSpPr/>
            <p:nvPr/>
          </p:nvCxnSpPr>
          <p:spPr>
            <a:xfrm flipH="1" flipV="1">
              <a:off x="2264247" y="1188655"/>
              <a:ext cx="1827855" cy="1663"/>
            </a:xfrm>
            <a:prstGeom prst="straightConnector1">
              <a:avLst/>
            </a:prstGeom>
            <a:noFill/>
            <a:ln w="12700" cap="flat">
              <a:solidFill>
                <a:srgbClr val="414141">
                  <a:lumMod val="60000"/>
                  <a:lumOff val="40000"/>
                </a:srgbClr>
              </a:solidFill>
              <a:prstDash val="solid"/>
              <a:bevel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5" name="Connettore 2 14"/>
            <p:cNvCxnSpPr/>
            <p:nvPr/>
          </p:nvCxnSpPr>
          <p:spPr>
            <a:xfrm flipH="1">
              <a:off x="3844580" y="2373060"/>
              <a:ext cx="247522" cy="0"/>
            </a:xfrm>
            <a:prstGeom prst="straightConnector1">
              <a:avLst/>
            </a:prstGeom>
            <a:noFill/>
            <a:ln w="12700" cap="flat">
              <a:solidFill>
                <a:srgbClr val="414141">
                  <a:lumMod val="60000"/>
                  <a:lumOff val="40000"/>
                </a:srgbClr>
              </a:solidFill>
              <a:prstDash val="solid"/>
              <a:bevel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6" name="Connettore 2 15"/>
            <p:cNvCxnSpPr/>
            <p:nvPr/>
          </p:nvCxnSpPr>
          <p:spPr>
            <a:xfrm flipH="1" flipV="1">
              <a:off x="3658187" y="3035928"/>
              <a:ext cx="431911" cy="8867"/>
            </a:xfrm>
            <a:prstGeom prst="straightConnector1">
              <a:avLst/>
            </a:prstGeom>
            <a:noFill/>
            <a:ln w="12700" cap="flat">
              <a:solidFill>
                <a:srgbClr val="414141">
                  <a:lumMod val="60000"/>
                  <a:lumOff val="40000"/>
                </a:srgbClr>
              </a:solidFill>
              <a:prstDash val="solid"/>
              <a:bevel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17" name="CasellaDiTesto 16"/>
          <p:cNvSpPr txBox="1"/>
          <p:nvPr/>
        </p:nvSpPr>
        <p:spPr>
          <a:xfrm>
            <a:off x="463552" y="6091051"/>
            <a:ext cx="8502649" cy="246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spcFirstLastPara="1" lIns="60957" tIns="60957" rIns="60957" bIns="60957" spcCol="38100">
            <a:spAutoFit/>
          </a:bodyPr>
          <a:lstStyle/>
          <a:p>
            <a:pPr defTabSz="609585" eaLnBrk="0" latinLnBrk="1" hangingPunct="0">
              <a:defRPr/>
            </a:pPr>
            <a:r>
              <a:rPr lang="it-IT" sz="800" b="1" i="1" kern="0" dirty="0">
                <a:solidFill>
                  <a:srgbClr val="414141"/>
                </a:solidFill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SOURCE: </a:t>
            </a:r>
            <a:r>
              <a:rPr lang="en-US" sz="800" i="1" kern="0" dirty="0">
                <a:solidFill>
                  <a:srgbClr val="414141"/>
                </a:solidFill>
                <a:latin typeface="Century Gothic" panose="020B0502020202020204" pitchFamily="34" charset="0"/>
                <a:ea typeface="Helvetica" pitchFamily="2" charset="0"/>
                <a:cs typeface="Helvetica" pitchFamily="2" charset="0"/>
                <a:sym typeface="Helvetica Neue"/>
              </a:rPr>
              <a:t>”</a:t>
            </a:r>
            <a:r>
              <a:rPr lang="en-US" sz="800" i="1" kern="0" dirty="0">
                <a:solidFill>
                  <a:srgbClr val="414141"/>
                </a:solidFill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Design of reconfigurable manufacturing systems”, Journal of Manufacturing Systems, 2013 </a:t>
            </a:r>
          </a:p>
        </p:txBody>
      </p:sp>
    </p:spTree>
    <p:extLst>
      <p:ext uri="{BB962C8B-B14F-4D97-AF65-F5344CB8AC3E}">
        <p14:creationId xmlns:p14="http://schemas.microsoft.com/office/powerpoint/2010/main" val="28356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ounded Rectangle 63"/>
          <p:cNvSpPr/>
          <p:nvPr/>
        </p:nvSpPr>
        <p:spPr>
          <a:xfrm>
            <a:off x="1056025" y="3537178"/>
            <a:ext cx="3493040" cy="892423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8"/>
          <p:cNvSpPr/>
          <p:nvPr/>
        </p:nvSpPr>
        <p:spPr>
          <a:xfrm>
            <a:off x="1080901" y="2303149"/>
            <a:ext cx="3493040" cy="892423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32"/>
          <p:cNvGrpSpPr/>
          <p:nvPr/>
        </p:nvGrpSpPr>
        <p:grpSpPr>
          <a:xfrm>
            <a:off x="6343529" y="2125896"/>
            <a:ext cx="3056977" cy="3602946"/>
            <a:chOff x="394480" y="2801373"/>
            <a:chExt cx="3281451" cy="3602946"/>
          </a:xfrm>
        </p:grpSpPr>
        <p:sp>
          <p:nvSpPr>
            <p:cNvPr id="32" name="Right Triangle 101"/>
            <p:cNvSpPr/>
            <p:nvPr/>
          </p:nvSpPr>
          <p:spPr bwMode="gray">
            <a:xfrm flipH="1">
              <a:off x="394481" y="4612039"/>
              <a:ext cx="3281448" cy="1792278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" name="Right Triangle 78"/>
            <p:cNvSpPr/>
            <p:nvPr/>
          </p:nvSpPr>
          <p:spPr bwMode="gray">
            <a:xfrm rot="5400000">
              <a:off x="-586630" y="3782484"/>
              <a:ext cx="3602945" cy="1640725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" name="Rectangle 96"/>
            <p:cNvSpPr/>
            <p:nvPr/>
          </p:nvSpPr>
          <p:spPr bwMode="gray">
            <a:xfrm>
              <a:off x="394485" y="2801375"/>
              <a:ext cx="1640723" cy="1801472"/>
            </a:xfrm>
            <a:prstGeom prst="rect">
              <a:avLst/>
            </a:prstGeom>
            <a:noFill/>
            <a:ln w="19050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 marL="0" marR="0" lvl="0" indent="0" algn="ctr" defTabSz="121917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it-IT" sz="1200" b="0" i="1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" name="Rectangle 97"/>
            <p:cNvSpPr/>
            <p:nvPr/>
          </p:nvSpPr>
          <p:spPr bwMode="gray">
            <a:xfrm>
              <a:off x="2035208" y="2801373"/>
              <a:ext cx="1640723" cy="1801472"/>
            </a:xfrm>
            <a:prstGeom prst="rect">
              <a:avLst/>
            </a:prstGeom>
            <a:noFill/>
            <a:ln w="19050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 lvl="0" algn="ctr" defTabSz="914400">
                <a:defRPr/>
              </a:pPr>
              <a:endParaRPr lang="it-IT" sz="1050" i="1" kern="0" dirty="0">
                <a:solidFill>
                  <a:srgbClr val="012169"/>
                </a:solidFill>
                <a:latin typeface="Verdana"/>
              </a:endParaRPr>
            </a:p>
          </p:txBody>
        </p:sp>
        <p:sp>
          <p:nvSpPr>
            <p:cNvPr id="36" name="Rectangle 99"/>
            <p:cNvSpPr/>
            <p:nvPr/>
          </p:nvSpPr>
          <p:spPr bwMode="gray">
            <a:xfrm>
              <a:off x="394485" y="4602847"/>
              <a:ext cx="1640723" cy="1801472"/>
            </a:xfrm>
            <a:prstGeom prst="rect">
              <a:avLst/>
            </a:prstGeom>
            <a:noFill/>
            <a:ln w="19050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b"/>
            <a:lstStyle/>
            <a:p>
              <a:pPr lvl="0" algn="ctr" defTabSz="914400">
                <a:defRPr/>
              </a:pPr>
              <a:endParaRPr lang="it-IT" sz="900" i="1" kern="0" dirty="0">
                <a:solidFill>
                  <a:srgbClr val="012169"/>
                </a:solidFill>
                <a:latin typeface="Verdana"/>
              </a:endParaRPr>
            </a:p>
          </p:txBody>
        </p:sp>
        <p:sp>
          <p:nvSpPr>
            <p:cNvPr id="37" name="Rectangle 100"/>
            <p:cNvSpPr/>
            <p:nvPr/>
          </p:nvSpPr>
          <p:spPr bwMode="gray">
            <a:xfrm>
              <a:off x="2035208" y="4602845"/>
              <a:ext cx="1640723" cy="1801472"/>
            </a:xfrm>
            <a:prstGeom prst="rect">
              <a:avLst/>
            </a:prstGeom>
            <a:noFill/>
            <a:ln w="19050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b"/>
            <a:lstStyle/>
            <a:p>
              <a:pPr lvl="0" algn="ctr" defTabSz="914400">
                <a:defRPr/>
              </a:pPr>
              <a:endParaRPr lang="it-IT" sz="900" i="1" kern="0" dirty="0">
                <a:solidFill>
                  <a:srgbClr val="012169"/>
                </a:solidFill>
                <a:latin typeface="Verdana"/>
              </a:endParaRPr>
            </a:p>
          </p:txBody>
        </p:sp>
        <p:cxnSp>
          <p:nvCxnSpPr>
            <p:cNvPr id="38" name="Straight Arrow Connector 55"/>
            <p:cNvCxnSpPr/>
            <p:nvPr/>
          </p:nvCxnSpPr>
          <p:spPr>
            <a:xfrm flipV="1">
              <a:off x="407051" y="6145248"/>
              <a:ext cx="1049884" cy="259069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117"/>
            <p:cNvCxnSpPr/>
            <p:nvPr/>
          </p:nvCxnSpPr>
          <p:spPr>
            <a:xfrm flipH="1" flipV="1">
              <a:off x="711595" y="5293925"/>
              <a:ext cx="745340" cy="884761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126"/>
            <p:cNvCxnSpPr/>
            <p:nvPr/>
          </p:nvCxnSpPr>
          <p:spPr>
            <a:xfrm flipV="1">
              <a:off x="735404" y="5273058"/>
              <a:ext cx="1444816" cy="36545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146"/>
            <p:cNvCxnSpPr/>
            <p:nvPr/>
          </p:nvCxnSpPr>
          <p:spPr>
            <a:xfrm flipH="1" flipV="1">
              <a:off x="1188557" y="4617193"/>
              <a:ext cx="972425" cy="635408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147"/>
            <p:cNvCxnSpPr/>
            <p:nvPr/>
          </p:nvCxnSpPr>
          <p:spPr>
            <a:xfrm>
              <a:off x="1188555" y="4624273"/>
              <a:ext cx="1544783" cy="261003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148"/>
            <p:cNvCxnSpPr/>
            <p:nvPr/>
          </p:nvCxnSpPr>
          <p:spPr>
            <a:xfrm flipH="1" flipV="1">
              <a:off x="2016968" y="3804439"/>
              <a:ext cx="716370" cy="1080838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149"/>
            <p:cNvCxnSpPr/>
            <p:nvPr/>
          </p:nvCxnSpPr>
          <p:spPr>
            <a:xfrm flipV="1">
              <a:off x="2074345" y="3844131"/>
              <a:ext cx="1190311" cy="840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1026"/>
            <p:cNvSpPr/>
            <p:nvPr/>
          </p:nvSpPr>
          <p:spPr>
            <a:xfrm>
              <a:off x="3136706" y="3762489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68"/>
            <p:cNvSpPr/>
            <p:nvPr/>
          </p:nvSpPr>
          <p:spPr>
            <a:xfrm>
              <a:off x="2005799" y="3784752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69"/>
            <p:cNvSpPr/>
            <p:nvPr/>
          </p:nvSpPr>
          <p:spPr>
            <a:xfrm>
              <a:off x="2631403" y="4800640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70"/>
            <p:cNvSpPr/>
            <p:nvPr/>
          </p:nvSpPr>
          <p:spPr>
            <a:xfrm>
              <a:off x="1188553" y="4596164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73"/>
            <p:cNvSpPr/>
            <p:nvPr/>
          </p:nvSpPr>
          <p:spPr>
            <a:xfrm>
              <a:off x="2057777" y="5201050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74"/>
            <p:cNvSpPr/>
            <p:nvPr/>
          </p:nvSpPr>
          <p:spPr>
            <a:xfrm>
              <a:off x="1339976" y="6088918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75"/>
            <p:cNvSpPr/>
            <p:nvPr/>
          </p:nvSpPr>
          <p:spPr>
            <a:xfrm>
              <a:off x="702319" y="5280901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155"/>
            <p:cNvCxnSpPr/>
            <p:nvPr/>
          </p:nvCxnSpPr>
          <p:spPr>
            <a:xfrm flipV="1">
              <a:off x="3195130" y="3075340"/>
              <a:ext cx="319470" cy="769631"/>
            </a:xfrm>
            <a:prstGeom prst="straightConnector1">
              <a:avLst/>
            </a:prstGeom>
            <a:ln w="28575">
              <a:solidFill>
                <a:srgbClr val="CC00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34"/>
          <p:cNvGrpSpPr/>
          <p:nvPr/>
        </p:nvGrpSpPr>
        <p:grpSpPr>
          <a:xfrm>
            <a:off x="6427337" y="5739463"/>
            <a:ext cx="4578617" cy="267365"/>
            <a:chOff x="478288" y="6414940"/>
            <a:chExt cx="4578617" cy="267365"/>
          </a:xfrm>
        </p:grpSpPr>
        <p:cxnSp>
          <p:nvCxnSpPr>
            <p:cNvPr id="30" name="Straight Arrow Connector 81"/>
            <p:cNvCxnSpPr/>
            <p:nvPr/>
          </p:nvCxnSpPr>
          <p:spPr bwMode="auto">
            <a:xfrm rot="5400000" flipV="1">
              <a:off x="2767597" y="4254941"/>
              <a:ext cx="0" cy="4578617"/>
            </a:xfrm>
            <a:prstGeom prst="straightConnector1">
              <a:avLst/>
            </a:prstGeom>
            <a:noFill/>
            <a:ln w="9525" cap="flat" cmpd="sng" algn="ctr">
              <a:solidFill>
                <a:srgbClr val="01216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Rectangle 80"/>
            <p:cNvSpPr/>
            <p:nvPr/>
          </p:nvSpPr>
          <p:spPr>
            <a:xfrm>
              <a:off x="2000964" y="6414940"/>
              <a:ext cx="1037262" cy="2673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kern="0" dirty="0" smtClean="0">
                  <a:solidFill>
                    <a:srgbClr val="012169"/>
                  </a:solidFill>
                  <a:latin typeface="+mj-lt"/>
                </a:rPr>
                <a:t>Focus</a:t>
              </a:r>
              <a:r>
                <a:rPr kumimoji="0" lang="it-IT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interno</a:t>
              </a:r>
            </a:p>
          </p:txBody>
        </p:sp>
      </p:grpSp>
      <p:grpSp>
        <p:nvGrpSpPr>
          <p:cNvPr id="9" name="Group 1033"/>
          <p:cNvGrpSpPr/>
          <p:nvPr/>
        </p:nvGrpSpPr>
        <p:grpSpPr>
          <a:xfrm>
            <a:off x="6056554" y="1123762"/>
            <a:ext cx="261610" cy="4578617"/>
            <a:chOff x="107505" y="1799239"/>
            <a:chExt cx="261610" cy="4578617"/>
          </a:xfrm>
        </p:grpSpPr>
        <p:cxnSp>
          <p:nvCxnSpPr>
            <p:cNvPr id="28" name="Straight Arrow Connector 81"/>
            <p:cNvCxnSpPr/>
            <p:nvPr/>
          </p:nvCxnSpPr>
          <p:spPr bwMode="auto">
            <a:xfrm flipV="1">
              <a:off x="238309" y="1799239"/>
              <a:ext cx="0" cy="4578617"/>
            </a:xfrm>
            <a:prstGeom prst="straightConnector1">
              <a:avLst/>
            </a:prstGeom>
            <a:noFill/>
            <a:ln w="9525" cap="flat" cmpd="sng" algn="ctr">
              <a:solidFill>
                <a:srgbClr val="01216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Rectangle 83"/>
            <p:cNvSpPr/>
            <p:nvPr/>
          </p:nvSpPr>
          <p:spPr>
            <a:xfrm rot="16200000">
              <a:off x="-319696" y="4347129"/>
              <a:ext cx="1116011" cy="26161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Focus esterno </a:t>
              </a:r>
            </a:p>
          </p:txBody>
        </p:sp>
      </p:grpSp>
      <p:sp>
        <p:nvSpPr>
          <p:cNvPr id="10" name="Rectangle 164"/>
          <p:cNvSpPr/>
          <p:nvPr/>
        </p:nvSpPr>
        <p:spPr>
          <a:xfrm>
            <a:off x="9768660" y="4553656"/>
            <a:ext cx="1630878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Azienda</a:t>
            </a:r>
            <a:r>
              <a:rPr kumimoji="0" lang="it-IT" sz="1100" b="1" i="0" u="none" strike="noStrike" kern="0" cap="none" spc="0" normalizeH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«digitalizzata»</a:t>
            </a:r>
          </a:p>
        </p:txBody>
      </p:sp>
      <p:grpSp>
        <p:nvGrpSpPr>
          <p:cNvPr id="11" name="Group 52"/>
          <p:cNvGrpSpPr/>
          <p:nvPr/>
        </p:nvGrpSpPr>
        <p:grpSpPr>
          <a:xfrm>
            <a:off x="6297108" y="1104587"/>
            <a:ext cx="1774109" cy="949289"/>
            <a:chOff x="365015" y="1698298"/>
            <a:chExt cx="1774109" cy="949289"/>
          </a:xfrm>
        </p:grpSpPr>
        <p:sp>
          <p:nvSpPr>
            <p:cNvPr id="24" name="Rounded Rectangle 50"/>
            <p:cNvSpPr/>
            <p:nvPr/>
          </p:nvSpPr>
          <p:spPr>
            <a:xfrm>
              <a:off x="395536" y="2011934"/>
              <a:ext cx="1743588" cy="624977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02"/>
            <p:cNvSpPr/>
            <p:nvPr/>
          </p:nvSpPr>
          <p:spPr>
            <a:xfrm>
              <a:off x="793842" y="2001256"/>
              <a:ext cx="1281178" cy="646331"/>
            </a:xfrm>
            <a:prstGeom prst="rect">
              <a:avLst/>
            </a:prstGeom>
            <a:solidFill>
              <a:srgbClr val="ECECEC"/>
            </a:solidFill>
            <a:ln cap="rnd">
              <a:noFill/>
            </a:ln>
            <a:effectLst>
              <a:softEdge rad="0"/>
            </a:effec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Nuovi servizi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digitali per i clienti</a:t>
              </a:r>
            </a:p>
          </p:txBody>
        </p:sp>
        <p:sp>
          <p:nvSpPr>
            <p:cNvPr id="26" name="Rectangle 163"/>
            <p:cNvSpPr/>
            <p:nvPr/>
          </p:nvSpPr>
          <p:spPr>
            <a:xfrm>
              <a:off x="365015" y="1698298"/>
              <a:ext cx="1642743" cy="2616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n-lt"/>
                </a:rPr>
                <a:t>Clienti</a:t>
              </a:r>
              <a:r>
                <a:rPr kumimoji="0" lang="it-IT" sz="1100" b="1" i="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it-IT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n-lt"/>
                </a:rPr>
                <a:t>«digitalizzati»</a:t>
              </a:r>
            </a:p>
          </p:txBody>
        </p:sp>
        <p:pic>
          <p:nvPicPr>
            <p:cNvPr id="27" name="Picture 4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88" y="2145548"/>
              <a:ext cx="390413" cy="390413"/>
            </a:xfrm>
            <a:prstGeom prst="rect">
              <a:avLst/>
            </a:prstGeom>
          </p:spPr>
        </p:pic>
      </p:grpSp>
      <p:grpSp>
        <p:nvGrpSpPr>
          <p:cNvPr id="12" name="Group 57"/>
          <p:cNvGrpSpPr/>
          <p:nvPr/>
        </p:nvGrpSpPr>
        <p:grpSpPr>
          <a:xfrm>
            <a:off x="9571180" y="4997942"/>
            <a:ext cx="2016224" cy="830997"/>
            <a:chOff x="4454906" y="5740141"/>
            <a:chExt cx="2016224" cy="830997"/>
          </a:xfrm>
        </p:grpSpPr>
        <p:sp>
          <p:nvSpPr>
            <p:cNvPr id="21" name="Rounded Rectangle 56"/>
            <p:cNvSpPr/>
            <p:nvPr/>
          </p:nvSpPr>
          <p:spPr>
            <a:xfrm>
              <a:off x="4454906" y="5755903"/>
              <a:ext cx="2016224" cy="815096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03"/>
            <p:cNvSpPr/>
            <p:nvPr/>
          </p:nvSpPr>
          <p:spPr>
            <a:xfrm>
              <a:off x="4830300" y="5740141"/>
              <a:ext cx="1640829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Digitalizzazione </a:t>
              </a:r>
              <a:r>
                <a:rPr lang="it-IT" sz="1200" kern="0" dirty="0" smtClean="0">
                  <a:solidFill>
                    <a:srgbClr val="012169"/>
                  </a:solidFill>
                  <a:latin typeface="+mj-lt"/>
                </a:rPr>
                <a:t>d</a:t>
              </a:r>
              <a:r>
                <a:rPr lang="it-IT" sz="1200" kern="0" noProof="0" dirty="0" smtClean="0">
                  <a:solidFill>
                    <a:srgbClr val="012169"/>
                  </a:solidFill>
                  <a:latin typeface="+mj-lt"/>
                </a:rPr>
                <a:t>ei processi</a:t>
              </a:r>
              <a:r>
                <a:rPr kumimoji="0" lang="it-IT" sz="1200" i="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aziendali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(operations 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backoffice) </a:t>
              </a:r>
              <a:endParaRPr kumimoji="0" lang="it-IT" sz="1200" i="0" u="none" strike="noStrike" kern="0" cap="none" spc="0" normalizeH="0" baseline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23" name="Picture 4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021" y="5944317"/>
              <a:ext cx="435940" cy="435940"/>
            </a:xfrm>
            <a:prstGeom prst="rect">
              <a:avLst/>
            </a:prstGeom>
          </p:spPr>
        </p:pic>
      </p:grpSp>
      <p:sp>
        <p:nvSpPr>
          <p:cNvPr id="13" name="Rectangle 160"/>
          <p:cNvSpPr/>
          <p:nvPr/>
        </p:nvSpPr>
        <p:spPr>
          <a:xfrm>
            <a:off x="9271075" y="1097214"/>
            <a:ext cx="267423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Nuovo modello di business</a:t>
            </a:r>
            <a:r>
              <a:rPr kumimoji="0" lang="it-IT" sz="1100" b="1" i="0" u="none" strike="noStrike" kern="0" cap="none" spc="0" normalizeH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 «digitale»</a:t>
            </a:r>
            <a:endParaRPr kumimoji="0" lang="it-IT" sz="1100" b="1" i="0" u="none" strike="noStrike" kern="0" cap="none" spc="0" normalizeH="0" baseline="0" noProof="0" dirty="0" smtClean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Rounded Rectangle 54"/>
          <p:cNvSpPr/>
          <p:nvPr/>
        </p:nvSpPr>
        <p:spPr>
          <a:xfrm>
            <a:off x="9512936" y="1516774"/>
            <a:ext cx="2190514" cy="972448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71"/>
          <p:cNvSpPr/>
          <p:nvPr/>
        </p:nvSpPr>
        <p:spPr>
          <a:xfrm>
            <a:off x="10335298" y="1660215"/>
            <a:ext cx="1274822" cy="64633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0" dirty="0" smtClean="0">
                <a:solidFill>
                  <a:srgbClr val="CD041A"/>
                </a:solidFill>
                <a:latin typeface="+mj-lt"/>
              </a:rPr>
              <a:t>Ri-orientamento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0" dirty="0" smtClean="0">
                <a:solidFill>
                  <a:srgbClr val="CD041A"/>
                </a:solidFill>
                <a:latin typeface="+mj-lt"/>
              </a:rPr>
              <a:t> del business</a:t>
            </a:r>
            <a:r>
              <a:rPr kumimoji="0" lang="it-IT" sz="1200" i="0" u="none" strike="noStrike" kern="0" cap="none" spc="0" normalizeH="0" noProof="0" dirty="0" smtClean="0">
                <a:ln>
                  <a:noFill/>
                </a:ln>
                <a:solidFill>
                  <a:srgbClr val="CD041A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0" dirty="0">
                <a:solidFill>
                  <a:srgbClr val="CD041A"/>
                </a:solidFill>
                <a:latin typeface="+mj-lt"/>
              </a:rPr>
              <a:t>i</a:t>
            </a:r>
            <a:r>
              <a:rPr lang="it-IT" sz="1200" kern="0" dirty="0" smtClean="0">
                <a:solidFill>
                  <a:srgbClr val="CD041A"/>
                </a:solidFill>
                <a:latin typeface="+mj-lt"/>
              </a:rPr>
              <a:t>n ottica digitale</a:t>
            </a:r>
            <a:endParaRPr kumimoji="0" lang="it-IT" sz="1200" i="0" u="none" strike="noStrike" kern="0" cap="none" spc="0" normalizeH="0" baseline="0" noProof="0" dirty="0" smtClean="0">
              <a:ln>
                <a:noFill/>
              </a:ln>
              <a:solidFill>
                <a:srgbClr val="CD041A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6" name="Group 1024"/>
          <p:cNvGrpSpPr>
            <a:grpSpLocks noChangeAspect="1"/>
          </p:cNvGrpSpPr>
          <p:nvPr/>
        </p:nvGrpSpPr>
        <p:grpSpPr>
          <a:xfrm>
            <a:off x="9614869" y="1600548"/>
            <a:ext cx="805240" cy="778513"/>
            <a:chOff x="-11801506" y="-2276616"/>
            <a:chExt cx="8963695" cy="8666181"/>
          </a:xfrm>
        </p:grpSpPr>
        <p:pic>
          <p:nvPicPr>
            <p:cNvPr id="17" name="Picture 6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01506" y="2260533"/>
              <a:ext cx="4129032" cy="4129032"/>
            </a:xfrm>
            <a:prstGeom prst="rect">
              <a:avLst/>
            </a:prstGeom>
          </p:spPr>
        </p:pic>
        <p:pic>
          <p:nvPicPr>
            <p:cNvPr id="18" name="Picture 6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38693" y="-2276616"/>
              <a:ext cx="4697248" cy="4697248"/>
            </a:xfrm>
            <a:prstGeom prst="rect">
              <a:avLst/>
            </a:prstGeom>
          </p:spPr>
        </p:pic>
        <p:pic>
          <p:nvPicPr>
            <p:cNvPr id="19" name="Picture 6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01506" y="-1847967"/>
              <a:ext cx="4278551" cy="4278551"/>
            </a:xfrm>
            <a:prstGeom prst="rect">
              <a:avLst/>
            </a:prstGeom>
          </p:spPr>
        </p:pic>
        <p:pic>
          <p:nvPicPr>
            <p:cNvPr id="20" name="Picture 102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55634" y="1385219"/>
              <a:ext cx="4917823" cy="4917823"/>
            </a:xfrm>
            <a:prstGeom prst="rect">
              <a:avLst/>
            </a:prstGeom>
          </p:spPr>
        </p:pic>
      </p:grpSp>
      <p:grpSp>
        <p:nvGrpSpPr>
          <p:cNvPr id="53" name="Group 24"/>
          <p:cNvGrpSpPr/>
          <p:nvPr/>
        </p:nvGrpSpPr>
        <p:grpSpPr>
          <a:xfrm>
            <a:off x="1062495" y="1418223"/>
            <a:ext cx="3493346" cy="4411558"/>
            <a:chOff x="180707" y="1902712"/>
            <a:chExt cx="3493346" cy="4411558"/>
          </a:xfrm>
        </p:grpSpPr>
        <p:sp>
          <p:nvSpPr>
            <p:cNvPr id="54" name="Rectangle 197"/>
            <p:cNvSpPr/>
            <p:nvPr/>
          </p:nvSpPr>
          <p:spPr>
            <a:xfrm>
              <a:off x="180707" y="1902712"/>
              <a:ext cx="3372371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Il percorso</a:t>
              </a:r>
              <a:r>
                <a:rPr kumimoji="0" lang="it-IT" sz="160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di digitalizzazione </a:t>
              </a:r>
              <a:r>
                <a:rPr lang="it-IT" sz="1600" kern="0" dirty="0" smtClean="0">
                  <a:solidFill>
                    <a:srgbClr val="012169"/>
                  </a:solidFill>
                  <a:latin typeface="+mj-lt"/>
                </a:rPr>
                <a:t>si muove</a:t>
              </a:r>
              <a:r>
                <a:rPr kumimoji="0" lang="it-IT" sz="160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in due direzioni:</a:t>
              </a:r>
            </a:p>
          </p:txBody>
        </p:sp>
        <p:sp>
          <p:nvSpPr>
            <p:cNvPr id="55" name="Rectangle 1"/>
            <p:cNvSpPr/>
            <p:nvPr/>
          </p:nvSpPr>
          <p:spPr>
            <a:xfrm>
              <a:off x="198518" y="2785010"/>
              <a:ext cx="3475535" cy="871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b="1" kern="0" dirty="0" smtClean="0">
                  <a:solidFill>
                    <a:srgbClr val="012169"/>
                  </a:solidFill>
                </a:rPr>
                <a:t>Focus interno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>
                  <a:solidFill>
                    <a:srgbClr val="012169"/>
                  </a:solidFill>
                  <a:latin typeface="+mj-lt"/>
                </a:rPr>
                <a:t>Rivisitazione dei processi aziendali in chiave «digitale»</a:t>
              </a:r>
            </a:p>
          </p:txBody>
        </p:sp>
        <p:sp>
          <p:nvSpPr>
            <p:cNvPr id="56" name="Rectangle 53"/>
            <p:cNvSpPr/>
            <p:nvPr/>
          </p:nvSpPr>
          <p:spPr>
            <a:xfrm>
              <a:off x="198518" y="3998488"/>
              <a:ext cx="3475535" cy="871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600" b="1" kern="0" dirty="0">
                  <a:solidFill>
                    <a:srgbClr val="012169"/>
                  </a:solidFill>
                </a:rPr>
                <a:t>Focus esterno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600" kern="0" dirty="0">
                  <a:solidFill>
                    <a:srgbClr val="012169"/>
                  </a:solidFill>
                </a:rPr>
                <a:t>Nuovi servizi «digitali» da offrire ai clienti, nuova </a:t>
              </a:r>
              <a:r>
                <a:rPr lang="it-IT" sz="1600" kern="0" dirty="0" err="1">
                  <a:solidFill>
                    <a:srgbClr val="012169"/>
                  </a:solidFill>
                </a:rPr>
                <a:t>customer</a:t>
              </a:r>
              <a:r>
                <a:rPr lang="it-IT" sz="1600" kern="0" dirty="0">
                  <a:solidFill>
                    <a:srgbClr val="012169"/>
                  </a:solidFill>
                </a:rPr>
                <a:t> </a:t>
              </a:r>
              <a:r>
                <a:rPr lang="it-IT" sz="1600" kern="0" dirty="0" err="1">
                  <a:solidFill>
                    <a:srgbClr val="012169"/>
                  </a:solidFill>
                </a:rPr>
                <a:t>experience</a:t>
              </a:r>
              <a:endParaRPr lang="it-IT" sz="1600" kern="0" dirty="0">
                <a:solidFill>
                  <a:srgbClr val="012169"/>
                </a:solidFill>
              </a:endParaRPr>
            </a:p>
          </p:txBody>
        </p:sp>
        <p:sp>
          <p:nvSpPr>
            <p:cNvPr id="57" name="Rectangle 4"/>
            <p:cNvSpPr/>
            <p:nvPr/>
          </p:nvSpPr>
          <p:spPr>
            <a:xfrm>
              <a:off x="198518" y="5237052"/>
              <a:ext cx="347553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>
                  <a:solidFill>
                    <a:srgbClr val="012169"/>
                  </a:solidFill>
                  <a:latin typeface="+mj-lt"/>
                </a:rPr>
                <a:t>L’industria 4.0 dà l’opportunità di creare e sostenere nuovi modelli di business basati su tecnologie e servizi digitali connessi</a:t>
              </a:r>
            </a:p>
          </p:txBody>
        </p:sp>
      </p:grpSp>
      <p:sp>
        <p:nvSpPr>
          <p:cNvPr id="58" name="CasellaDiTesto 57"/>
          <p:cNvSpPr txBox="1"/>
          <p:nvPr/>
        </p:nvSpPr>
        <p:spPr>
          <a:xfrm>
            <a:off x="463552" y="6091051"/>
            <a:ext cx="8502649" cy="246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spcFirstLastPara="1" lIns="60957" tIns="60957" rIns="60957" bIns="60957" spcCol="38100">
            <a:spAutoFit/>
          </a:bodyPr>
          <a:lstStyle/>
          <a:p>
            <a:pPr defTabSz="609585" eaLnBrk="0" latinLnBrk="1" hangingPunct="0">
              <a:defRPr/>
            </a:pPr>
            <a:r>
              <a:rPr lang="it-IT" sz="800" b="1" i="1" kern="0" dirty="0" smtClean="0">
                <a:solidFill>
                  <a:srgbClr val="414141"/>
                </a:solidFill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Fonte: </a:t>
            </a:r>
            <a:r>
              <a:rPr lang="it-IT" sz="800" b="1" i="1" kern="0" dirty="0" err="1" smtClean="0">
                <a:solidFill>
                  <a:srgbClr val="414141"/>
                </a:solidFill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Assoconsult</a:t>
            </a:r>
            <a:endParaRPr lang="en-US" sz="800" i="1" kern="0" dirty="0">
              <a:solidFill>
                <a:srgbClr val="414141"/>
              </a:solidFill>
              <a:latin typeface="Century Gothic" panose="020B0502020202020204" pitchFamily="34" charset="0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716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300E-91B1-3245-B516-37DFA55BC04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ounded Rectangle 63"/>
          <p:cNvSpPr/>
          <p:nvPr/>
        </p:nvSpPr>
        <p:spPr>
          <a:xfrm>
            <a:off x="1056025" y="3537178"/>
            <a:ext cx="3493040" cy="892423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8"/>
          <p:cNvSpPr/>
          <p:nvPr/>
        </p:nvSpPr>
        <p:spPr>
          <a:xfrm>
            <a:off x="1080901" y="2303149"/>
            <a:ext cx="3493040" cy="892423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32"/>
          <p:cNvGrpSpPr/>
          <p:nvPr/>
        </p:nvGrpSpPr>
        <p:grpSpPr>
          <a:xfrm>
            <a:off x="6343529" y="2125896"/>
            <a:ext cx="3056977" cy="3602946"/>
            <a:chOff x="394480" y="2801373"/>
            <a:chExt cx="3281451" cy="3602946"/>
          </a:xfrm>
        </p:grpSpPr>
        <p:sp>
          <p:nvSpPr>
            <p:cNvPr id="32" name="Right Triangle 101"/>
            <p:cNvSpPr/>
            <p:nvPr/>
          </p:nvSpPr>
          <p:spPr bwMode="gray">
            <a:xfrm flipH="1">
              <a:off x="394481" y="4612039"/>
              <a:ext cx="3281448" cy="1792278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3" name="Right Triangle 78"/>
            <p:cNvSpPr/>
            <p:nvPr/>
          </p:nvSpPr>
          <p:spPr bwMode="gray">
            <a:xfrm rot="5400000">
              <a:off x="-586630" y="3782484"/>
              <a:ext cx="3602945" cy="1640725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4" name="Rectangle 96"/>
            <p:cNvSpPr/>
            <p:nvPr/>
          </p:nvSpPr>
          <p:spPr bwMode="gray">
            <a:xfrm>
              <a:off x="394485" y="2801375"/>
              <a:ext cx="1640723" cy="1801472"/>
            </a:xfrm>
            <a:prstGeom prst="rect">
              <a:avLst/>
            </a:prstGeom>
            <a:noFill/>
            <a:ln w="19050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 marL="0" marR="0" lvl="0" indent="0" algn="ctr" defTabSz="121917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it-IT" sz="1200" b="0" i="1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5" name="Rectangle 97"/>
            <p:cNvSpPr/>
            <p:nvPr/>
          </p:nvSpPr>
          <p:spPr bwMode="gray">
            <a:xfrm>
              <a:off x="2035208" y="2801373"/>
              <a:ext cx="1640723" cy="1801472"/>
            </a:xfrm>
            <a:prstGeom prst="rect">
              <a:avLst/>
            </a:prstGeom>
            <a:noFill/>
            <a:ln w="19050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 lvl="0" algn="ctr" defTabSz="914400">
                <a:defRPr/>
              </a:pPr>
              <a:endParaRPr lang="it-IT" sz="1050" i="1" kern="0" dirty="0">
                <a:solidFill>
                  <a:srgbClr val="012169"/>
                </a:solidFill>
                <a:latin typeface="Verdana"/>
              </a:endParaRPr>
            </a:p>
          </p:txBody>
        </p:sp>
        <p:sp>
          <p:nvSpPr>
            <p:cNvPr id="36" name="Rectangle 99"/>
            <p:cNvSpPr/>
            <p:nvPr/>
          </p:nvSpPr>
          <p:spPr bwMode="gray">
            <a:xfrm>
              <a:off x="394485" y="4602847"/>
              <a:ext cx="1640723" cy="1801472"/>
            </a:xfrm>
            <a:prstGeom prst="rect">
              <a:avLst/>
            </a:prstGeom>
            <a:noFill/>
            <a:ln w="19050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b"/>
            <a:lstStyle/>
            <a:p>
              <a:pPr lvl="0" algn="ctr" defTabSz="914400">
                <a:defRPr/>
              </a:pPr>
              <a:endParaRPr lang="it-IT" sz="900" i="1" kern="0" dirty="0">
                <a:solidFill>
                  <a:srgbClr val="012169"/>
                </a:solidFill>
                <a:latin typeface="Verdana"/>
              </a:endParaRPr>
            </a:p>
          </p:txBody>
        </p:sp>
        <p:sp>
          <p:nvSpPr>
            <p:cNvPr id="37" name="Rectangle 100"/>
            <p:cNvSpPr/>
            <p:nvPr/>
          </p:nvSpPr>
          <p:spPr bwMode="gray">
            <a:xfrm>
              <a:off x="2035208" y="4602845"/>
              <a:ext cx="1640723" cy="1801472"/>
            </a:xfrm>
            <a:prstGeom prst="rect">
              <a:avLst/>
            </a:prstGeom>
            <a:noFill/>
            <a:ln w="19050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b"/>
            <a:lstStyle/>
            <a:p>
              <a:pPr lvl="0" algn="ctr" defTabSz="914400">
                <a:defRPr/>
              </a:pPr>
              <a:endParaRPr lang="it-IT" sz="900" i="1" kern="0" dirty="0">
                <a:solidFill>
                  <a:srgbClr val="012169"/>
                </a:solidFill>
                <a:latin typeface="Verdana"/>
              </a:endParaRPr>
            </a:p>
          </p:txBody>
        </p:sp>
        <p:cxnSp>
          <p:nvCxnSpPr>
            <p:cNvPr id="38" name="Straight Arrow Connector 55"/>
            <p:cNvCxnSpPr/>
            <p:nvPr/>
          </p:nvCxnSpPr>
          <p:spPr>
            <a:xfrm flipV="1">
              <a:off x="407051" y="6145248"/>
              <a:ext cx="1049884" cy="259069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117"/>
            <p:cNvCxnSpPr/>
            <p:nvPr/>
          </p:nvCxnSpPr>
          <p:spPr>
            <a:xfrm flipH="1" flipV="1">
              <a:off x="711595" y="5293925"/>
              <a:ext cx="745340" cy="884761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126"/>
            <p:cNvCxnSpPr/>
            <p:nvPr/>
          </p:nvCxnSpPr>
          <p:spPr>
            <a:xfrm flipV="1">
              <a:off x="735404" y="5273058"/>
              <a:ext cx="1444816" cy="36545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146"/>
            <p:cNvCxnSpPr/>
            <p:nvPr/>
          </p:nvCxnSpPr>
          <p:spPr>
            <a:xfrm flipH="1" flipV="1">
              <a:off x="1188557" y="4617193"/>
              <a:ext cx="972425" cy="635408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147"/>
            <p:cNvCxnSpPr/>
            <p:nvPr/>
          </p:nvCxnSpPr>
          <p:spPr>
            <a:xfrm>
              <a:off x="1188555" y="4624273"/>
              <a:ext cx="1544783" cy="261003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148"/>
            <p:cNvCxnSpPr/>
            <p:nvPr/>
          </p:nvCxnSpPr>
          <p:spPr>
            <a:xfrm flipH="1" flipV="1">
              <a:off x="2016968" y="3804439"/>
              <a:ext cx="716370" cy="1080838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149"/>
            <p:cNvCxnSpPr/>
            <p:nvPr/>
          </p:nvCxnSpPr>
          <p:spPr>
            <a:xfrm flipV="1">
              <a:off x="2074345" y="3844131"/>
              <a:ext cx="1190311" cy="840"/>
            </a:xfrm>
            <a:prstGeom prst="straightConnector1">
              <a:avLst/>
            </a:prstGeom>
            <a:ln w="28575">
              <a:solidFill>
                <a:srgbClr val="CD041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1026"/>
            <p:cNvSpPr/>
            <p:nvPr/>
          </p:nvSpPr>
          <p:spPr>
            <a:xfrm>
              <a:off x="3136706" y="3762489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68"/>
            <p:cNvSpPr/>
            <p:nvPr/>
          </p:nvSpPr>
          <p:spPr>
            <a:xfrm>
              <a:off x="2005799" y="3784752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69"/>
            <p:cNvSpPr/>
            <p:nvPr/>
          </p:nvSpPr>
          <p:spPr>
            <a:xfrm>
              <a:off x="2631403" y="4800640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70"/>
            <p:cNvSpPr/>
            <p:nvPr/>
          </p:nvSpPr>
          <p:spPr>
            <a:xfrm>
              <a:off x="1188553" y="4596164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73"/>
            <p:cNvSpPr/>
            <p:nvPr/>
          </p:nvSpPr>
          <p:spPr>
            <a:xfrm>
              <a:off x="2057777" y="5201050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74"/>
            <p:cNvSpPr/>
            <p:nvPr/>
          </p:nvSpPr>
          <p:spPr>
            <a:xfrm>
              <a:off x="1339976" y="6088918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75"/>
            <p:cNvSpPr/>
            <p:nvPr/>
          </p:nvSpPr>
          <p:spPr>
            <a:xfrm>
              <a:off x="702319" y="5280901"/>
              <a:ext cx="144016" cy="144016"/>
            </a:xfrm>
            <a:prstGeom prst="ellipse">
              <a:avLst/>
            </a:prstGeom>
            <a:solidFill>
              <a:srgbClr val="CD04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155"/>
            <p:cNvCxnSpPr/>
            <p:nvPr/>
          </p:nvCxnSpPr>
          <p:spPr>
            <a:xfrm flipV="1">
              <a:off x="3195130" y="3075340"/>
              <a:ext cx="319470" cy="769631"/>
            </a:xfrm>
            <a:prstGeom prst="straightConnector1">
              <a:avLst/>
            </a:prstGeom>
            <a:ln w="28575">
              <a:solidFill>
                <a:srgbClr val="CC00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34"/>
          <p:cNvGrpSpPr/>
          <p:nvPr/>
        </p:nvGrpSpPr>
        <p:grpSpPr>
          <a:xfrm>
            <a:off x="6427337" y="5739463"/>
            <a:ext cx="4578617" cy="267365"/>
            <a:chOff x="478288" y="6414940"/>
            <a:chExt cx="4578617" cy="267365"/>
          </a:xfrm>
        </p:grpSpPr>
        <p:cxnSp>
          <p:nvCxnSpPr>
            <p:cNvPr id="30" name="Straight Arrow Connector 81"/>
            <p:cNvCxnSpPr/>
            <p:nvPr/>
          </p:nvCxnSpPr>
          <p:spPr bwMode="auto">
            <a:xfrm rot="5400000" flipV="1">
              <a:off x="2767597" y="4254941"/>
              <a:ext cx="0" cy="4578617"/>
            </a:xfrm>
            <a:prstGeom prst="straightConnector1">
              <a:avLst/>
            </a:prstGeom>
            <a:noFill/>
            <a:ln w="9525" cap="flat" cmpd="sng" algn="ctr">
              <a:solidFill>
                <a:srgbClr val="01216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Rectangle 80"/>
            <p:cNvSpPr/>
            <p:nvPr/>
          </p:nvSpPr>
          <p:spPr>
            <a:xfrm>
              <a:off x="2000964" y="6414940"/>
              <a:ext cx="1037262" cy="2673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kern="0" dirty="0" smtClean="0">
                  <a:solidFill>
                    <a:srgbClr val="012169"/>
                  </a:solidFill>
                  <a:latin typeface="+mj-lt"/>
                </a:rPr>
                <a:t>Focus</a:t>
              </a:r>
              <a:r>
                <a:rPr kumimoji="0" lang="it-IT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interno</a:t>
              </a:r>
            </a:p>
          </p:txBody>
        </p:sp>
      </p:grpSp>
      <p:grpSp>
        <p:nvGrpSpPr>
          <p:cNvPr id="9" name="Group 1033"/>
          <p:cNvGrpSpPr/>
          <p:nvPr/>
        </p:nvGrpSpPr>
        <p:grpSpPr>
          <a:xfrm>
            <a:off x="6056554" y="1123762"/>
            <a:ext cx="261610" cy="4578617"/>
            <a:chOff x="107505" y="1799239"/>
            <a:chExt cx="261610" cy="4578617"/>
          </a:xfrm>
        </p:grpSpPr>
        <p:cxnSp>
          <p:nvCxnSpPr>
            <p:cNvPr id="28" name="Straight Arrow Connector 81"/>
            <p:cNvCxnSpPr/>
            <p:nvPr/>
          </p:nvCxnSpPr>
          <p:spPr bwMode="auto">
            <a:xfrm flipV="1">
              <a:off x="238309" y="1799239"/>
              <a:ext cx="0" cy="4578617"/>
            </a:xfrm>
            <a:prstGeom prst="straightConnector1">
              <a:avLst/>
            </a:prstGeom>
            <a:noFill/>
            <a:ln w="9525" cap="flat" cmpd="sng" algn="ctr">
              <a:solidFill>
                <a:srgbClr val="01216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Rectangle 83"/>
            <p:cNvSpPr/>
            <p:nvPr/>
          </p:nvSpPr>
          <p:spPr>
            <a:xfrm rot="16200000">
              <a:off x="-319696" y="4347129"/>
              <a:ext cx="1116011" cy="26161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Focus esterno </a:t>
              </a:r>
            </a:p>
          </p:txBody>
        </p:sp>
      </p:grpSp>
      <p:sp>
        <p:nvSpPr>
          <p:cNvPr id="10" name="Rectangle 164"/>
          <p:cNvSpPr/>
          <p:nvPr/>
        </p:nvSpPr>
        <p:spPr>
          <a:xfrm>
            <a:off x="9768660" y="4553656"/>
            <a:ext cx="1630878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Azienda</a:t>
            </a:r>
            <a:r>
              <a:rPr kumimoji="0" lang="it-IT" sz="1100" b="1" i="0" u="none" strike="noStrike" kern="0" cap="none" spc="0" normalizeH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«digitalizzata»</a:t>
            </a:r>
          </a:p>
        </p:txBody>
      </p:sp>
      <p:grpSp>
        <p:nvGrpSpPr>
          <p:cNvPr id="11" name="Group 52"/>
          <p:cNvGrpSpPr/>
          <p:nvPr/>
        </p:nvGrpSpPr>
        <p:grpSpPr>
          <a:xfrm>
            <a:off x="6297108" y="1104587"/>
            <a:ext cx="1774109" cy="949289"/>
            <a:chOff x="365015" y="1698298"/>
            <a:chExt cx="1774109" cy="949289"/>
          </a:xfrm>
        </p:grpSpPr>
        <p:sp>
          <p:nvSpPr>
            <p:cNvPr id="24" name="Rounded Rectangle 50"/>
            <p:cNvSpPr/>
            <p:nvPr/>
          </p:nvSpPr>
          <p:spPr>
            <a:xfrm>
              <a:off x="395536" y="2011934"/>
              <a:ext cx="1743588" cy="624977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02"/>
            <p:cNvSpPr/>
            <p:nvPr/>
          </p:nvSpPr>
          <p:spPr>
            <a:xfrm>
              <a:off x="793842" y="2001256"/>
              <a:ext cx="1281178" cy="646331"/>
            </a:xfrm>
            <a:prstGeom prst="rect">
              <a:avLst/>
            </a:prstGeom>
            <a:solidFill>
              <a:srgbClr val="ECECEC"/>
            </a:solidFill>
            <a:ln cap="rnd">
              <a:noFill/>
            </a:ln>
            <a:effectLst>
              <a:softEdge rad="0"/>
            </a:effec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Nuovi servizi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digitali per i clienti</a:t>
              </a:r>
            </a:p>
          </p:txBody>
        </p:sp>
        <p:sp>
          <p:nvSpPr>
            <p:cNvPr id="26" name="Rectangle 163"/>
            <p:cNvSpPr/>
            <p:nvPr/>
          </p:nvSpPr>
          <p:spPr>
            <a:xfrm>
              <a:off x="365015" y="1698298"/>
              <a:ext cx="1642743" cy="2616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n-lt"/>
                </a:rPr>
                <a:t>Clienti</a:t>
              </a:r>
              <a:r>
                <a:rPr kumimoji="0" lang="it-IT" sz="1100" b="1" i="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it-IT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n-lt"/>
                </a:rPr>
                <a:t>«digitalizzati»</a:t>
              </a:r>
            </a:p>
          </p:txBody>
        </p:sp>
        <p:pic>
          <p:nvPicPr>
            <p:cNvPr id="27" name="Picture 4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88" y="2145548"/>
              <a:ext cx="390413" cy="390413"/>
            </a:xfrm>
            <a:prstGeom prst="rect">
              <a:avLst/>
            </a:prstGeom>
          </p:spPr>
        </p:pic>
      </p:grpSp>
      <p:grpSp>
        <p:nvGrpSpPr>
          <p:cNvPr id="12" name="Group 57"/>
          <p:cNvGrpSpPr/>
          <p:nvPr/>
        </p:nvGrpSpPr>
        <p:grpSpPr>
          <a:xfrm>
            <a:off x="9571180" y="4997942"/>
            <a:ext cx="2016224" cy="830997"/>
            <a:chOff x="4454906" y="5740141"/>
            <a:chExt cx="2016224" cy="830997"/>
          </a:xfrm>
        </p:grpSpPr>
        <p:sp>
          <p:nvSpPr>
            <p:cNvPr id="21" name="Rounded Rectangle 56"/>
            <p:cNvSpPr/>
            <p:nvPr/>
          </p:nvSpPr>
          <p:spPr>
            <a:xfrm>
              <a:off x="4454906" y="5755903"/>
              <a:ext cx="2016224" cy="815096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03"/>
            <p:cNvSpPr/>
            <p:nvPr/>
          </p:nvSpPr>
          <p:spPr>
            <a:xfrm>
              <a:off x="4830300" y="5740141"/>
              <a:ext cx="1640829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Digitalizzazione </a:t>
              </a:r>
              <a:r>
                <a:rPr lang="it-IT" sz="1200" kern="0" dirty="0" smtClean="0">
                  <a:solidFill>
                    <a:srgbClr val="012169"/>
                  </a:solidFill>
                  <a:latin typeface="+mj-lt"/>
                </a:rPr>
                <a:t>d</a:t>
              </a:r>
              <a:r>
                <a:rPr lang="it-IT" sz="1200" kern="0" noProof="0" dirty="0" smtClean="0">
                  <a:solidFill>
                    <a:srgbClr val="012169"/>
                  </a:solidFill>
                  <a:latin typeface="+mj-lt"/>
                </a:rPr>
                <a:t>ei processi</a:t>
              </a:r>
              <a:r>
                <a:rPr kumimoji="0" lang="it-IT" sz="1200" i="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aziendali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(operations 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backoffice) </a:t>
              </a:r>
              <a:endParaRPr kumimoji="0" lang="it-IT" sz="1200" i="0" u="none" strike="noStrike" kern="0" cap="none" spc="0" normalizeH="0" baseline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23" name="Picture 4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021" y="5944317"/>
              <a:ext cx="435940" cy="435940"/>
            </a:xfrm>
            <a:prstGeom prst="rect">
              <a:avLst/>
            </a:prstGeom>
          </p:spPr>
        </p:pic>
      </p:grpSp>
      <p:sp>
        <p:nvSpPr>
          <p:cNvPr id="13" name="Rectangle 160"/>
          <p:cNvSpPr/>
          <p:nvPr/>
        </p:nvSpPr>
        <p:spPr>
          <a:xfrm>
            <a:off x="9271075" y="1097214"/>
            <a:ext cx="267423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Nuovo modello di business</a:t>
            </a:r>
            <a:r>
              <a:rPr kumimoji="0" lang="it-IT" sz="1100" b="1" i="0" u="none" strike="noStrike" kern="0" cap="none" spc="0" normalizeH="0" noProof="0" dirty="0" smtClean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</a:rPr>
              <a:t> «digitale»</a:t>
            </a:r>
            <a:endParaRPr kumimoji="0" lang="it-IT" sz="1100" b="1" i="0" u="none" strike="noStrike" kern="0" cap="none" spc="0" normalizeH="0" baseline="0" noProof="0" dirty="0" smtClean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Rounded Rectangle 54"/>
          <p:cNvSpPr/>
          <p:nvPr/>
        </p:nvSpPr>
        <p:spPr>
          <a:xfrm>
            <a:off x="9512936" y="1516774"/>
            <a:ext cx="2190514" cy="972448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71"/>
          <p:cNvSpPr/>
          <p:nvPr/>
        </p:nvSpPr>
        <p:spPr>
          <a:xfrm>
            <a:off x="10335298" y="1660215"/>
            <a:ext cx="1274822" cy="64633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0" dirty="0" smtClean="0">
                <a:solidFill>
                  <a:srgbClr val="CD041A"/>
                </a:solidFill>
                <a:latin typeface="+mj-lt"/>
              </a:rPr>
              <a:t>Ri-orientamento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0" dirty="0" smtClean="0">
                <a:solidFill>
                  <a:srgbClr val="CD041A"/>
                </a:solidFill>
                <a:latin typeface="+mj-lt"/>
              </a:rPr>
              <a:t> del business</a:t>
            </a:r>
            <a:r>
              <a:rPr kumimoji="0" lang="it-IT" sz="1200" i="0" u="none" strike="noStrike" kern="0" cap="none" spc="0" normalizeH="0" noProof="0" dirty="0" smtClean="0">
                <a:ln>
                  <a:noFill/>
                </a:ln>
                <a:solidFill>
                  <a:srgbClr val="CD041A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0" dirty="0">
                <a:solidFill>
                  <a:srgbClr val="CD041A"/>
                </a:solidFill>
                <a:latin typeface="+mj-lt"/>
              </a:rPr>
              <a:t>i</a:t>
            </a:r>
            <a:r>
              <a:rPr lang="it-IT" sz="1200" kern="0" dirty="0" smtClean="0">
                <a:solidFill>
                  <a:srgbClr val="CD041A"/>
                </a:solidFill>
                <a:latin typeface="+mj-lt"/>
              </a:rPr>
              <a:t>n ottica digitale</a:t>
            </a:r>
            <a:endParaRPr kumimoji="0" lang="it-IT" sz="1200" i="0" u="none" strike="noStrike" kern="0" cap="none" spc="0" normalizeH="0" baseline="0" noProof="0" dirty="0" smtClean="0">
              <a:ln>
                <a:noFill/>
              </a:ln>
              <a:solidFill>
                <a:srgbClr val="CD041A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6" name="Group 1024"/>
          <p:cNvGrpSpPr>
            <a:grpSpLocks noChangeAspect="1"/>
          </p:cNvGrpSpPr>
          <p:nvPr/>
        </p:nvGrpSpPr>
        <p:grpSpPr>
          <a:xfrm>
            <a:off x="9614869" y="1600548"/>
            <a:ext cx="805240" cy="778513"/>
            <a:chOff x="-11801506" y="-2276616"/>
            <a:chExt cx="8963695" cy="8666181"/>
          </a:xfrm>
        </p:grpSpPr>
        <p:pic>
          <p:nvPicPr>
            <p:cNvPr id="17" name="Picture 6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01506" y="2260533"/>
              <a:ext cx="4129032" cy="4129032"/>
            </a:xfrm>
            <a:prstGeom prst="rect">
              <a:avLst/>
            </a:prstGeom>
          </p:spPr>
        </p:pic>
        <p:pic>
          <p:nvPicPr>
            <p:cNvPr id="18" name="Picture 6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38693" y="-2276616"/>
              <a:ext cx="4697248" cy="4697248"/>
            </a:xfrm>
            <a:prstGeom prst="rect">
              <a:avLst/>
            </a:prstGeom>
          </p:spPr>
        </p:pic>
        <p:pic>
          <p:nvPicPr>
            <p:cNvPr id="19" name="Picture 6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01506" y="-1847967"/>
              <a:ext cx="4278551" cy="4278551"/>
            </a:xfrm>
            <a:prstGeom prst="rect">
              <a:avLst/>
            </a:prstGeom>
          </p:spPr>
        </p:pic>
        <p:pic>
          <p:nvPicPr>
            <p:cNvPr id="20" name="Picture 102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55634" y="1385219"/>
              <a:ext cx="4917823" cy="4917823"/>
            </a:xfrm>
            <a:prstGeom prst="rect">
              <a:avLst/>
            </a:prstGeom>
          </p:spPr>
        </p:pic>
      </p:grpSp>
      <p:grpSp>
        <p:nvGrpSpPr>
          <p:cNvPr id="53" name="Group 24"/>
          <p:cNvGrpSpPr/>
          <p:nvPr/>
        </p:nvGrpSpPr>
        <p:grpSpPr>
          <a:xfrm>
            <a:off x="1062495" y="1418223"/>
            <a:ext cx="3493346" cy="4411558"/>
            <a:chOff x="180707" y="1902712"/>
            <a:chExt cx="3493346" cy="4411558"/>
          </a:xfrm>
        </p:grpSpPr>
        <p:sp>
          <p:nvSpPr>
            <p:cNvPr id="54" name="Rectangle 197"/>
            <p:cNvSpPr/>
            <p:nvPr/>
          </p:nvSpPr>
          <p:spPr>
            <a:xfrm>
              <a:off x="180707" y="1902712"/>
              <a:ext cx="3372371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u="none" strike="noStrike" kern="0" cap="none" spc="0" normalizeH="0" baseline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Il percorso</a:t>
              </a:r>
              <a:r>
                <a:rPr kumimoji="0" lang="it-IT" sz="160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di digitalizzazione </a:t>
              </a:r>
              <a:r>
                <a:rPr lang="it-IT" sz="1600" kern="0" dirty="0" smtClean="0">
                  <a:solidFill>
                    <a:srgbClr val="012169"/>
                  </a:solidFill>
                  <a:latin typeface="+mj-lt"/>
                </a:rPr>
                <a:t>si muove</a:t>
              </a:r>
              <a:r>
                <a:rPr kumimoji="0" lang="it-IT" sz="1600" u="none" strike="noStrike" kern="0" cap="none" spc="0" normalizeH="0" noProof="0" dirty="0" smtClean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+mj-lt"/>
                </a:rPr>
                <a:t> in due direzioni:</a:t>
              </a:r>
            </a:p>
          </p:txBody>
        </p:sp>
        <p:sp>
          <p:nvSpPr>
            <p:cNvPr id="55" name="Rectangle 1"/>
            <p:cNvSpPr/>
            <p:nvPr/>
          </p:nvSpPr>
          <p:spPr>
            <a:xfrm>
              <a:off x="198518" y="2785010"/>
              <a:ext cx="3475535" cy="871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b="1" kern="0" dirty="0" smtClean="0">
                  <a:solidFill>
                    <a:srgbClr val="012169"/>
                  </a:solidFill>
                </a:rPr>
                <a:t>Focus interno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>
                  <a:solidFill>
                    <a:srgbClr val="012169"/>
                  </a:solidFill>
                  <a:latin typeface="+mj-lt"/>
                </a:rPr>
                <a:t>Rivisitazione dei processi aziendali in chiave «digitale»</a:t>
              </a:r>
            </a:p>
          </p:txBody>
        </p:sp>
        <p:sp>
          <p:nvSpPr>
            <p:cNvPr id="56" name="Rectangle 53"/>
            <p:cNvSpPr/>
            <p:nvPr/>
          </p:nvSpPr>
          <p:spPr>
            <a:xfrm>
              <a:off x="198518" y="3998488"/>
              <a:ext cx="3475535" cy="871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600" b="1" kern="0" dirty="0">
                  <a:solidFill>
                    <a:srgbClr val="012169"/>
                  </a:solidFill>
                </a:rPr>
                <a:t>Focus esterno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600" kern="0" dirty="0">
                  <a:solidFill>
                    <a:srgbClr val="012169"/>
                  </a:solidFill>
                </a:rPr>
                <a:t>Nuovi servizi «digitali» da offrire ai clienti, nuova </a:t>
              </a:r>
              <a:r>
                <a:rPr lang="it-IT" sz="1600" kern="0" dirty="0" err="1">
                  <a:solidFill>
                    <a:srgbClr val="012169"/>
                  </a:solidFill>
                </a:rPr>
                <a:t>customer</a:t>
              </a:r>
              <a:r>
                <a:rPr lang="it-IT" sz="1600" kern="0" dirty="0">
                  <a:solidFill>
                    <a:srgbClr val="012169"/>
                  </a:solidFill>
                </a:rPr>
                <a:t> </a:t>
              </a:r>
              <a:r>
                <a:rPr lang="it-IT" sz="1600" kern="0" dirty="0" err="1">
                  <a:solidFill>
                    <a:srgbClr val="012169"/>
                  </a:solidFill>
                </a:rPr>
                <a:t>experience</a:t>
              </a:r>
              <a:endParaRPr lang="it-IT" sz="1600" kern="0" dirty="0">
                <a:solidFill>
                  <a:srgbClr val="012169"/>
                </a:solidFill>
              </a:endParaRPr>
            </a:p>
          </p:txBody>
        </p:sp>
        <p:sp>
          <p:nvSpPr>
            <p:cNvPr id="57" name="Rectangle 4"/>
            <p:cNvSpPr/>
            <p:nvPr/>
          </p:nvSpPr>
          <p:spPr>
            <a:xfrm>
              <a:off x="198518" y="5237052"/>
              <a:ext cx="347553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>
                  <a:solidFill>
                    <a:srgbClr val="012169"/>
                  </a:solidFill>
                  <a:latin typeface="+mj-lt"/>
                </a:rPr>
                <a:t>L’industria 4.0 dà l’opportunità di creare e sostenere nuovi modelli di business basati su tecnologie e servizi digitali connessi</a:t>
              </a:r>
            </a:p>
          </p:txBody>
        </p:sp>
      </p:grpSp>
      <p:sp>
        <p:nvSpPr>
          <p:cNvPr id="58" name="CasellaDiTesto 57"/>
          <p:cNvSpPr txBox="1"/>
          <p:nvPr/>
        </p:nvSpPr>
        <p:spPr>
          <a:xfrm>
            <a:off x="463552" y="6091051"/>
            <a:ext cx="8502649" cy="246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spcFirstLastPara="1" lIns="60957" tIns="60957" rIns="60957" bIns="60957" spcCol="38100">
            <a:spAutoFit/>
          </a:bodyPr>
          <a:lstStyle/>
          <a:p>
            <a:pPr defTabSz="609585" eaLnBrk="0" latinLnBrk="1" hangingPunct="0">
              <a:defRPr/>
            </a:pPr>
            <a:r>
              <a:rPr lang="it-IT" sz="800" b="1" i="1" kern="0" dirty="0" smtClean="0">
                <a:solidFill>
                  <a:srgbClr val="414141"/>
                </a:solidFill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Fonte: </a:t>
            </a:r>
            <a:r>
              <a:rPr lang="it-IT" sz="800" b="1" i="1" kern="0" dirty="0" err="1" smtClean="0">
                <a:solidFill>
                  <a:srgbClr val="414141"/>
                </a:solidFill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Assoconsult</a:t>
            </a:r>
            <a:endParaRPr lang="en-US" sz="800" i="1" kern="0" dirty="0">
              <a:solidFill>
                <a:srgbClr val="414141"/>
              </a:solidFill>
              <a:latin typeface="Century Gothic" panose="020B0502020202020204" pitchFamily="34" charset="0"/>
              <a:ea typeface="+mj-ea"/>
              <a:cs typeface="+mj-cs"/>
              <a:sym typeface="Helvetica Neue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30362" y="2941173"/>
            <a:ext cx="8339142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</a:rPr>
              <a:t>Ottimizzare prima di digitalizzare</a:t>
            </a:r>
          </a:p>
          <a:p>
            <a:pPr algn="ctr"/>
            <a:r>
              <a:rPr lang="it-IT" sz="4400" dirty="0" smtClean="0">
                <a:solidFill>
                  <a:srgbClr val="FF0000"/>
                </a:solidFill>
              </a:rPr>
              <a:t>Non digitalizzare gli sprechi</a:t>
            </a:r>
            <a:endParaRPr lang="it-IT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POSTA UI-master uff_studi">
  <a:themeElements>
    <a:clrScheme name="UnioneIndustriale">
      <a:dk1>
        <a:srgbClr val="004489"/>
      </a:dk1>
      <a:lt1>
        <a:sysClr val="window" lastClr="FFFFFF"/>
      </a:lt1>
      <a:dk2>
        <a:srgbClr val="004489"/>
      </a:dk2>
      <a:lt2>
        <a:srgbClr val="FFFFFF"/>
      </a:lt2>
      <a:accent1>
        <a:srgbClr val="004489"/>
      </a:accent1>
      <a:accent2>
        <a:srgbClr val="52ACC5"/>
      </a:accent2>
      <a:accent3>
        <a:srgbClr val="4DC1A4"/>
      </a:accent3>
      <a:accent4>
        <a:srgbClr val="80659F"/>
      </a:accent4>
      <a:accent5>
        <a:srgbClr val="88B835"/>
      </a:accent5>
      <a:accent6>
        <a:srgbClr val="F29811"/>
      </a:accent6>
      <a:hlink>
        <a:srgbClr val="666666"/>
      </a:hlink>
      <a:folHlink>
        <a:srgbClr val="999999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1526</Words>
  <Application>Microsoft Office PowerPoint</Application>
  <PresentationFormat>Widescreen</PresentationFormat>
  <Paragraphs>248</Paragraphs>
  <Slides>24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44" baseType="lpstr">
      <vt:lpstr>MS PGothic</vt:lpstr>
      <vt:lpstr>Arial</vt:lpstr>
      <vt:lpstr>Calibri</vt:lpstr>
      <vt:lpstr>Century Gothic</vt:lpstr>
      <vt:lpstr>CIDFont+F2</vt:lpstr>
      <vt:lpstr>CIDFont+F8</vt:lpstr>
      <vt:lpstr>Footlight MT Light</vt:lpstr>
      <vt:lpstr>Frutiger LT Com 45 Light</vt:lpstr>
      <vt:lpstr>Helvetica</vt:lpstr>
      <vt:lpstr>Helvetica Neue</vt:lpstr>
      <vt:lpstr>Times New Roman</vt:lpstr>
      <vt:lpstr>Times-Bold</vt:lpstr>
      <vt:lpstr>Times-BoldItalic</vt:lpstr>
      <vt:lpstr>Times-Italic</vt:lpstr>
      <vt:lpstr>Times-Roman</vt:lpstr>
      <vt:lpstr>TTE3CEA2E0t00</vt:lpstr>
      <vt:lpstr>Verdana</vt:lpstr>
      <vt:lpstr>Wingdings</vt:lpstr>
      <vt:lpstr>Wingdings 2</vt:lpstr>
      <vt:lpstr>PROPOSTA UI-master uff_studi</vt:lpstr>
      <vt:lpstr>Il Piano Industria 4.0 e l’iperammortamento Aspetti tecnici</vt:lpstr>
      <vt:lpstr>Industria 4.0</vt:lpstr>
      <vt:lpstr>Presentazione standard di PowerPoint</vt:lpstr>
      <vt:lpstr>La base della « 4 Rivoluzione» Potenza di calcolo e connettività</vt:lpstr>
      <vt:lpstr>La base della « 4 Rivoluzione» Potenza di calcolo e connettività</vt:lpstr>
      <vt:lpstr>Crescita della connettività</vt:lpstr>
      <vt:lpstr>Evoluzione della customizzazione della produzione</vt:lpstr>
      <vt:lpstr>Presentazione standard di PowerPoint</vt:lpstr>
      <vt:lpstr>Presentazione standard di PowerPoint</vt:lpstr>
      <vt:lpstr>Presentazione standard di PowerPoint</vt:lpstr>
      <vt:lpstr>Le persone e le competenze</vt:lpstr>
      <vt:lpstr>Presentazione standard di PowerPoint</vt:lpstr>
      <vt:lpstr>DIH Piemonte</vt:lpstr>
      <vt:lpstr>La metodologia del Digital Readiness Assessment</vt:lpstr>
      <vt:lpstr>Presentazione standard di PowerPoint</vt:lpstr>
      <vt:lpstr>La fonte delle informazioni</vt:lpstr>
      <vt:lpstr>Quali sono i beni previsti dalla Legge di Bilancio</vt:lpstr>
      <vt:lpstr>Revamping di macchine e impianti esistenti</vt:lpstr>
      <vt:lpstr>Requisito dell’interconnessione</vt:lpstr>
      <vt:lpstr>Beni strumentali – Le condizioni tecnologiche</vt:lpstr>
      <vt:lpstr>Le caratteristiche addizionali</vt:lpstr>
      <vt:lpstr>La Perizia/ Attestazione di Conformità</vt:lpstr>
      <vt:lpstr>La Perizia/ Attestazione di Conformità</vt:lpstr>
      <vt:lpstr>Grazie per l’attenzione!</vt:lpstr>
    </vt:vector>
  </TitlesOfParts>
  <Company>Comau S.p.A.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Deregibus Franco (COMAU)</dc:creator>
  <cp:lastModifiedBy>Deregibus Franco</cp:lastModifiedBy>
  <cp:revision>269</cp:revision>
  <dcterms:created xsi:type="dcterms:W3CDTF">2017-01-02T11:41:49Z</dcterms:created>
  <dcterms:modified xsi:type="dcterms:W3CDTF">2017-11-09T07:35:40Z</dcterms:modified>
</cp:coreProperties>
</file>