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9" r:id="rId3"/>
    <p:sldId id="380" r:id="rId4"/>
    <p:sldId id="381" r:id="rId5"/>
    <p:sldId id="382" r:id="rId6"/>
    <p:sldId id="376" r:id="rId7"/>
    <p:sldId id="378" r:id="rId8"/>
    <p:sldId id="407" r:id="rId9"/>
    <p:sldId id="374" r:id="rId10"/>
    <p:sldId id="390" r:id="rId11"/>
    <p:sldId id="406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</p:sldIdLst>
  <p:sldSz cx="9907588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66"/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56" autoAdjust="0"/>
    <p:restoredTop sz="98579" autoAdjust="0"/>
  </p:normalViewPr>
  <p:slideViewPr>
    <p:cSldViewPr>
      <p:cViewPr>
        <p:scale>
          <a:sx n="50" d="100"/>
          <a:sy n="50" d="100"/>
        </p:scale>
        <p:origin x="-2214" y="-1374"/>
      </p:cViewPr>
      <p:guideLst>
        <p:guide orient="horz" pos="300"/>
        <p:guide pos="398"/>
      </p:guideLst>
    </p:cSldViewPr>
  </p:slideViewPr>
  <p:outlineViewPr>
    <p:cViewPr varScale="1">
      <p:scale>
        <a:sx n="170" d="200"/>
        <a:sy n="170" d="200"/>
      </p:scale>
      <p:origin x="0" y="3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2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7F216-E4CB-4502-A24A-2DEC68050FDB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FE590F0-76E7-4CE4-AD7E-02C248618819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smtClean="0"/>
            <a:t>POLIZZE</a:t>
          </a:r>
          <a:endParaRPr lang="it-IT" sz="1400" dirty="0"/>
        </a:p>
      </dgm:t>
    </dgm:pt>
    <dgm:pt modelId="{242C8339-2987-4C84-A266-D7F8987CDE66}" type="parTrans" cxnId="{D92D06BB-C390-4A6C-BC59-9B2E59BED228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C4B914E2-3A9B-4944-9757-7414DC086AB7}" type="sibTrans" cxnId="{D92D06BB-C390-4A6C-BC59-9B2E59BED228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86A50083-FDB9-482A-B116-B387B891A52F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TRUST</a:t>
          </a:r>
          <a:endParaRPr lang="it-IT" sz="1400" dirty="0"/>
        </a:p>
      </dgm:t>
    </dgm:pt>
    <dgm:pt modelId="{C6CB18CA-838B-4545-8EE7-76D0F9D9FB57}" type="parTrans" cxnId="{F2197EDC-C90B-4C8D-928C-A1380AFDFCEE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BC1325C1-4C6A-42E9-99A6-19C020E932D1}" type="sibTrans" cxnId="{F2197EDC-C90B-4C8D-928C-A1380AFDFCEE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8955E440-20EC-4599-B3A9-81EA80EF7CC9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FONDO PATRIMONIALE</a:t>
          </a:r>
          <a:endParaRPr lang="it-IT" sz="1400" dirty="0"/>
        </a:p>
      </dgm:t>
    </dgm:pt>
    <dgm:pt modelId="{26732BBD-F467-4FAA-B08C-C6AC3B38F67D}" type="parTrans" cxnId="{7DEEE8E0-63AB-4B09-9AD0-4E19F7B7593E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44EA989D-F753-4D44-ACBD-CFA5B6F287D1}" type="sibTrans" cxnId="{7DEEE8E0-63AB-4B09-9AD0-4E19F7B7593E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B236B2E2-3CF8-45D1-A10E-CE31C53109E5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FIDUCIARIA</a:t>
          </a:r>
          <a:endParaRPr lang="it-IT" sz="1400" dirty="0"/>
        </a:p>
      </dgm:t>
    </dgm:pt>
    <dgm:pt modelId="{D7E3D2D9-DC6A-4752-9154-2B9C657A2885}" type="parTrans" cxnId="{D2659308-0A79-4CC3-B57E-2F09ED6D88DB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DFAA3542-3137-4E35-A054-17FB37B5BAD2}" type="sibTrans" cxnId="{D2659308-0A79-4CC3-B57E-2F09ED6D88DB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D3DB6F5F-73FF-471B-A7C4-7E5540B69489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CCESTERO</a:t>
          </a:r>
          <a:endParaRPr lang="it-IT" sz="1400" dirty="0"/>
        </a:p>
      </dgm:t>
    </dgm:pt>
    <dgm:pt modelId="{5C7CD8B8-6853-4D56-A869-68BF496FDDC9}" type="parTrans" cxnId="{04352089-06D3-4B6D-A659-08CE567816A3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B66A6271-BF29-4269-A249-42FCAAEBD7A1}" type="sibTrans" cxnId="{04352089-06D3-4B6D-A659-08CE567816A3}">
      <dgm:prSet/>
      <dgm:spPr/>
      <dgm:t>
        <a:bodyPr/>
        <a:lstStyle/>
        <a:p>
          <a:endParaRPr lang="it-IT" sz="1400">
            <a:solidFill>
              <a:schemeClr val="tx1"/>
            </a:solidFill>
          </a:endParaRPr>
        </a:p>
      </dgm:t>
    </dgm:pt>
    <dgm:pt modelId="{D9526A2F-069C-4811-871B-56A1296BA6E9}" type="pres">
      <dgm:prSet presAssocID="{8D87F216-E4CB-4502-A24A-2DEC68050FD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6273BC-D5DE-4C78-A213-6045D7731D80}" type="pres">
      <dgm:prSet presAssocID="{8D87F216-E4CB-4502-A24A-2DEC68050FDB}" presName="comp1" presStyleCnt="0"/>
      <dgm:spPr/>
      <dgm:t>
        <a:bodyPr/>
        <a:lstStyle/>
        <a:p>
          <a:endParaRPr lang="it-IT"/>
        </a:p>
      </dgm:t>
    </dgm:pt>
    <dgm:pt modelId="{0550E975-B0C8-4D82-844E-343482DAFF8B}" type="pres">
      <dgm:prSet presAssocID="{8D87F216-E4CB-4502-A24A-2DEC68050FDB}" presName="circle1" presStyleLbl="node1" presStyleIdx="0" presStyleCnt="5"/>
      <dgm:spPr/>
      <dgm:t>
        <a:bodyPr/>
        <a:lstStyle/>
        <a:p>
          <a:endParaRPr lang="it-IT"/>
        </a:p>
      </dgm:t>
    </dgm:pt>
    <dgm:pt modelId="{4B1CD414-5FA4-4A6A-BCE7-BC3780306A57}" type="pres">
      <dgm:prSet presAssocID="{8D87F216-E4CB-4502-A24A-2DEC68050FD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409A04-BC84-4773-92B8-233EF9945129}" type="pres">
      <dgm:prSet presAssocID="{8D87F216-E4CB-4502-A24A-2DEC68050FDB}" presName="comp2" presStyleCnt="0"/>
      <dgm:spPr/>
      <dgm:t>
        <a:bodyPr/>
        <a:lstStyle/>
        <a:p>
          <a:endParaRPr lang="it-IT"/>
        </a:p>
      </dgm:t>
    </dgm:pt>
    <dgm:pt modelId="{C4E447F8-56F0-4E4F-99CD-17348D38A800}" type="pres">
      <dgm:prSet presAssocID="{8D87F216-E4CB-4502-A24A-2DEC68050FDB}" presName="circle2" presStyleLbl="node1" presStyleIdx="1" presStyleCnt="5" custLinFactNeighborX="281" custLinFactNeighborY="-345"/>
      <dgm:spPr/>
      <dgm:t>
        <a:bodyPr/>
        <a:lstStyle/>
        <a:p>
          <a:endParaRPr lang="it-IT"/>
        </a:p>
      </dgm:t>
    </dgm:pt>
    <dgm:pt modelId="{11B5B7EC-9AEC-450E-BEF9-7F302290221E}" type="pres">
      <dgm:prSet presAssocID="{8D87F216-E4CB-4502-A24A-2DEC68050FD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BA76B-452A-4470-B550-E7CCC9D71146}" type="pres">
      <dgm:prSet presAssocID="{8D87F216-E4CB-4502-A24A-2DEC68050FDB}" presName="comp3" presStyleCnt="0"/>
      <dgm:spPr/>
      <dgm:t>
        <a:bodyPr/>
        <a:lstStyle/>
        <a:p>
          <a:endParaRPr lang="it-IT"/>
        </a:p>
      </dgm:t>
    </dgm:pt>
    <dgm:pt modelId="{D2F4C1D7-98CD-4E97-B95B-BD74B5CFC4D8}" type="pres">
      <dgm:prSet presAssocID="{8D87F216-E4CB-4502-A24A-2DEC68050FDB}" presName="circle3" presStyleLbl="node1" presStyleIdx="2" presStyleCnt="5"/>
      <dgm:spPr/>
      <dgm:t>
        <a:bodyPr/>
        <a:lstStyle/>
        <a:p>
          <a:endParaRPr lang="it-IT"/>
        </a:p>
      </dgm:t>
    </dgm:pt>
    <dgm:pt modelId="{E66891D8-82D4-462F-A03F-E4E3905A5928}" type="pres">
      <dgm:prSet presAssocID="{8D87F216-E4CB-4502-A24A-2DEC68050FD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6AB0CA-B622-4A0F-B629-7B61358C1BB5}" type="pres">
      <dgm:prSet presAssocID="{8D87F216-E4CB-4502-A24A-2DEC68050FDB}" presName="comp4" presStyleCnt="0"/>
      <dgm:spPr/>
      <dgm:t>
        <a:bodyPr/>
        <a:lstStyle/>
        <a:p>
          <a:endParaRPr lang="it-IT"/>
        </a:p>
      </dgm:t>
    </dgm:pt>
    <dgm:pt modelId="{8AFA2578-4766-42C5-A963-F31E32959285}" type="pres">
      <dgm:prSet presAssocID="{8D87F216-E4CB-4502-A24A-2DEC68050FDB}" presName="circle4" presStyleLbl="node1" presStyleIdx="3" presStyleCnt="5" custLinFactNeighborX="2427" custLinFactNeighborY="-160"/>
      <dgm:spPr/>
      <dgm:t>
        <a:bodyPr/>
        <a:lstStyle/>
        <a:p>
          <a:endParaRPr lang="it-IT"/>
        </a:p>
      </dgm:t>
    </dgm:pt>
    <dgm:pt modelId="{B1A8D1B2-3537-4C96-AFEA-717008075C76}" type="pres">
      <dgm:prSet presAssocID="{8D87F216-E4CB-4502-A24A-2DEC68050FD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3C635E-FB42-4F65-88CE-C9C43CE3FCBB}" type="pres">
      <dgm:prSet presAssocID="{8D87F216-E4CB-4502-A24A-2DEC68050FDB}" presName="comp5" presStyleCnt="0"/>
      <dgm:spPr/>
      <dgm:t>
        <a:bodyPr/>
        <a:lstStyle/>
        <a:p>
          <a:endParaRPr lang="it-IT"/>
        </a:p>
      </dgm:t>
    </dgm:pt>
    <dgm:pt modelId="{5272EA93-3FD3-4FF6-BA1B-78AEBC19FA48}" type="pres">
      <dgm:prSet presAssocID="{8D87F216-E4CB-4502-A24A-2DEC68050FDB}" presName="circle5" presStyleLbl="node1" presStyleIdx="4" presStyleCnt="5"/>
      <dgm:spPr/>
      <dgm:t>
        <a:bodyPr/>
        <a:lstStyle/>
        <a:p>
          <a:endParaRPr lang="it-IT"/>
        </a:p>
      </dgm:t>
    </dgm:pt>
    <dgm:pt modelId="{FDAFDD56-1643-4FBD-83ED-2ADDC7C6B0EB}" type="pres">
      <dgm:prSet presAssocID="{8D87F216-E4CB-4502-A24A-2DEC68050FD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DB203AC-18D5-43A0-9F18-8FE663442513}" type="presOf" srcId="{B236B2E2-3CF8-45D1-A10E-CE31C53109E5}" destId="{B1A8D1B2-3537-4C96-AFEA-717008075C76}" srcOrd="1" destOrd="0" presId="urn:microsoft.com/office/officeart/2005/8/layout/venn2"/>
    <dgm:cxn modelId="{CBCB2F04-B734-4B2F-B847-6F0AB65E755D}" type="presOf" srcId="{3FE590F0-76E7-4CE4-AD7E-02C248618819}" destId="{0550E975-B0C8-4D82-844E-343482DAFF8B}" srcOrd="0" destOrd="0" presId="urn:microsoft.com/office/officeart/2005/8/layout/venn2"/>
    <dgm:cxn modelId="{5DFDEACA-F415-4B47-BBF5-60A45AD93A10}" type="presOf" srcId="{8955E440-20EC-4599-B3A9-81EA80EF7CC9}" destId="{E66891D8-82D4-462F-A03F-E4E3905A5928}" srcOrd="1" destOrd="0" presId="urn:microsoft.com/office/officeart/2005/8/layout/venn2"/>
    <dgm:cxn modelId="{B3BD76BD-40F0-4991-BEA5-73576D3D8D33}" type="presOf" srcId="{3FE590F0-76E7-4CE4-AD7E-02C248618819}" destId="{4B1CD414-5FA4-4A6A-BCE7-BC3780306A57}" srcOrd="1" destOrd="0" presId="urn:microsoft.com/office/officeart/2005/8/layout/venn2"/>
    <dgm:cxn modelId="{797B43EA-8E71-4D4C-8197-1BC3773979F8}" type="presOf" srcId="{86A50083-FDB9-482A-B116-B387B891A52F}" destId="{C4E447F8-56F0-4E4F-99CD-17348D38A800}" srcOrd="0" destOrd="0" presId="urn:microsoft.com/office/officeart/2005/8/layout/venn2"/>
    <dgm:cxn modelId="{7DEEE8E0-63AB-4B09-9AD0-4E19F7B7593E}" srcId="{8D87F216-E4CB-4502-A24A-2DEC68050FDB}" destId="{8955E440-20EC-4599-B3A9-81EA80EF7CC9}" srcOrd="2" destOrd="0" parTransId="{26732BBD-F467-4FAA-B08C-C6AC3B38F67D}" sibTransId="{44EA989D-F753-4D44-ACBD-CFA5B6F287D1}"/>
    <dgm:cxn modelId="{A7189538-A5DE-4363-91C3-309FF70F4D37}" type="presOf" srcId="{86A50083-FDB9-482A-B116-B387B891A52F}" destId="{11B5B7EC-9AEC-450E-BEF9-7F302290221E}" srcOrd="1" destOrd="0" presId="urn:microsoft.com/office/officeart/2005/8/layout/venn2"/>
    <dgm:cxn modelId="{360E8FD5-3670-4B5A-996C-24B62CA313B3}" type="presOf" srcId="{D3DB6F5F-73FF-471B-A7C4-7E5540B69489}" destId="{FDAFDD56-1643-4FBD-83ED-2ADDC7C6B0EB}" srcOrd="1" destOrd="0" presId="urn:microsoft.com/office/officeart/2005/8/layout/venn2"/>
    <dgm:cxn modelId="{7A39D9D9-56D0-4375-906D-49A47FEEDB42}" type="presOf" srcId="{8955E440-20EC-4599-B3A9-81EA80EF7CC9}" destId="{D2F4C1D7-98CD-4E97-B95B-BD74B5CFC4D8}" srcOrd="0" destOrd="0" presId="urn:microsoft.com/office/officeart/2005/8/layout/venn2"/>
    <dgm:cxn modelId="{F2197EDC-C90B-4C8D-928C-A1380AFDFCEE}" srcId="{8D87F216-E4CB-4502-A24A-2DEC68050FDB}" destId="{86A50083-FDB9-482A-B116-B387B891A52F}" srcOrd="1" destOrd="0" parTransId="{C6CB18CA-838B-4545-8EE7-76D0F9D9FB57}" sibTransId="{BC1325C1-4C6A-42E9-99A6-19C020E932D1}"/>
    <dgm:cxn modelId="{DC1EFD41-9F4D-416F-AF8C-7AC9A27543E7}" type="presOf" srcId="{B236B2E2-3CF8-45D1-A10E-CE31C53109E5}" destId="{8AFA2578-4766-42C5-A963-F31E32959285}" srcOrd="0" destOrd="0" presId="urn:microsoft.com/office/officeart/2005/8/layout/venn2"/>
    <dgm:cxn modelId="{15B196AE-7F18-4BD2-A956-CA37081FAA14}" type="presOf" srcId="{8D87F216-E4CB-4502-A24A-2DEC68050FDB}" destId="{D9526A2F-069C-4811-871B-56A1296BA6E9}" srcOrd="0" destOrd="0" presId="urn:microsoft.com/office/officeart/2005/8/layout/venn2"/>
    <dgm:cxn modelId="{D2659308-0A79-4CC3-B57E-2F09ED6D88DB}" srcId="{8D87F216-E4CB-4502-A24A-2DEC68050FDB}" destId="{B236B2E2-3CF8-45D1-A10E-CE31C53109E5}" srcOrd="3" destOrd="0" parTransId="{D7E3D2D9-DC6A-4752-9154-2B9C657A2885}" sibTransId="{DFAA3542-3137-4E35-A054-17FB37B5BAD2}"/>
    <dgm:cxn modelId="{4203D6CA-BA01-44A2-87BF-39D500F1C709}" type="presOf" srcId="{D3DB6F5F-73FF-471B-A7C4-7E5540B69489}" destId="{5272EA93-3FD3-4FF6-BA1B-78AEBC19FA48}" srcOrd="0" destOrd="0" presId="urn:microsoft.com/office/officeart/2005/8/layout/venn2"/>
    <dgm:cxn modelId="{D92D06BB-C390-4A6C-BC59-9B2E59BED228}" srcId="{8D87F216-E4CB-4502-A24A-2DEC68050FDB}" destId="{3FE590F0-76E7-4CE4-AD7E-02C248618819}" srcOrd="0" destOrd="0" parTransId="{242C8339-2987-4C84-A266-D7F8987CDE66}" sibTransId="{C4B914E2-3A9B-4944-9757-7414DC086AB7}"/>
    <dgm:cxn modelId="{04352089-06D3-4B6D-A659-08CE567816A3}" srcId="{8D87F216-E4CB-4502-A24A-2DEC68050FDB}" destId="{D3DB6F5F-73FF-471B-A7C4-7E5540B69489}" srcOrd="4" destOrd="0" parTransId="{5C7CD8B8-6853-4D56-A869-68BF496FDDC9}" sibTransId="{B66A6271-BF29-4269-A249-42FCAAEBD7A1}"/>
    <dgm:cxn modelId="{F4E57718-D8E0-487C-B7CD-BF1A76A6B72A}" type="presParOf" srcId="{D9526A2F-069C-4811-871B-56A1296BA6E9}" destId="{2D6273BC-D5DE-4C78-A213-6045D7731D80}" srcOrd="0" destOrd="0" presId="urn:microsoft.com/office/officeart/2005/8/layout/venn2"/>
    <dgm:cxn modelId="{173950CF-8E8C-40F2-9BF9-CCF56AE27C72}" type="presParOf" srcId="{2D6273BC-D5DE-4C78-A213-6045D7731D80}" destId="{0550E975-B0C8-4D82-844E-343482DAFF8B}" srcOrd="0" destOrd="0" presId="urn:microsoft.com/office/officeart/2005/8/layout/venn2"/>
    <dgm:cxn modelId="{E72FEED5-221D-4305-BFE5-088ADBB25F65}" type="presParOf" srcId="{2D6273BC-D5DE-4C78-A213-6045D7731D80}" destId="{4B1CD414-5FA4-4A6A-BCE7-BC3780306A57}" srcOrd="1" destOrd="0" presId="urn:microsoft.com/office/officeart/2005/8/layout/venn2"/>
    <dgm:cxn modelId="{FD6A710C-0985-447A-8A73-713E458DC7A4}" type="presParOf" srcId="{D9526A2F-069C-4811-871B-56A1296BA6E9}" destId="{A1409A04-BC84-4773-92B8-233EF9945129}" srcOrd="1" destOrd="0" presId="urn:microsoft.com/office/officeart/2005/8/layout/venn2"/>
    <dgm:cxn modelId="{41999976-C1DD-42CC-B8F8-B0269E626E0A}" type="presParOf" srcId="{A1409A04-BC84-4773-92B8-233EF9945129}" destId="{C4E447F8-56F0-4E4F-99CD-17348D38A800}" srcOrd="0" destOrd="0" presId="urn:microsoft.com/office/officeart/2005/8/layout/venn2"/>
    <dgm:cxn modelId="{69036017-BA11-421C-98B0-32A855348BFF}" type="presParOf" srcId="{A1409A04-BC84-4773-92B8-233EF9945129}" destId="{11B5B7EC-9AEC-450E-BEF9-7F302290221E}" srcOrd="1" destOrd="0" presId="urn:microsoft.com/office/officeart/2005/8/layout/venn2"/>
    <dgm:cxn modelId="{75DEA165-AA2B-4487-8D99-5A188B41BBC0}" type="presParOf" srcId="{D9526A2F-069C-4811-871B-56A1296BA6E9}" destId="{BF7BA76B-452A-4470-B550-E7CCC9D71146}" srcOrd="2" destOrd="0" presId="urn:microsoft.com/office/officeart/2005/8/layout/venn2"/>
    <dgm:cxn modelId="{AEE14F73-FFCE-4AE3-96EB-E186A2E94D0B}" type="presParOf" srcId="{BF7BA76B-452A-4470-B550-E7CCC9D71146}" destId="{D2F4C1D7-98CD-4E97-B95B-BD74B5CFC4D8}" srcOrd="0" destOrd="0" presId="urn:microsoft.com/office/officeart/2005/8/layout/venn2"/>
    <dgm:cxn modelId="{04E5CCD9-CCD5-4306-9079-3CA0CC1D32B1}" type="presParOf" srcId="{BF7BA76B-452A-4470-B550-E7CCC9D71146}" destId="{E66891D8-82D4-462F-A03F-E4E3905A5928}" srcOrd="1" destOrd="0" presId="urn:microsoft.com/office/officeart/2005/8/layout/venn2"/>
    <dgm:cxn modelId="{9176CEC9-9CDA-4A21-9D72-03DADF0C0246}" type="presParOf" srcId="{D9526A2F-069C-4811-871B-56A1296BA6E9}" destId="{AB6AB0CA-B622-4A0F-B629-7B61358C1BB5}" srcOrd="3" destOrd="0" presId="urn:microsoft.com/office/officeart/2005/8/layout/venn2"/>
    <dgm:cxn modelId="{2F1CE6CD-6F80-48C1-B0E8-3C8619567B41}" type="presParOf" srcId="{AB6AB0CA-B622-4A0F-B629-7B61358C1BB5}" destId="{8AFA2578-4766-42C5-A963-F31E32959285}" srcOrd="0" destOrd="0" presId="urn:microsoft.com/office/officeart/2005/8/layout/venn2"/>
    <dgm:cxn modelId="{C0636130-B81E-4846-877B-287F927CBEBF}" type="presParOf" srcId="{AB6AB0CA-B622-4A0F-B629-7B61358C1BB5}" destId="{B1A8D1B2-3537-4C96-AFEA-717008075C76}" srcOrd="1" destOrd="0" presId="urn:microsoft.com/office/officeart/2005/8/layout/venn2"/>
    <dgm:cxn modelId="{24D32705-B039-4513-8B71-22A05EE6ACB4}" type="presParOf" srcId="{D9526A2F-069C-4811-871B-56A1296BA6E9}" destId="{9B3C635E-FB42-4F65-88CE-C9C43CE3FCBB}" srcOrd="4" destOrd="0" presId="urn:microsoft.com/office/officeart/2005/8/layout/venn2"/>
    <dgm:cxn modelId="{9DCF0B9C-7959-4985-B82B-AB6BB91C327B}" type="presParOf" srcId="{9B3C635E-FB42-4F65-88CE-C9C43CE3FCBB}" destId="{5272EA93-3FD3-4FF6-BA1B-78AEBC19FA48}" srcOrd="0" destOrd="0" presId="urn:microsoft.com/office/officeart/2005/8/layout/venn2"/>
    <dgm:cxn modelId="{50FFE664-54F9-497A-BC67-84C0AE888C3C}" type="presParOf" srcId="{9B3C635E-FB42-4F65-88CE-C9C43CE3FCBB}" destId="{FDAFDD56-1643-4FBD-83ED-2ADDC7C6B0E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2C369-F1DE-49D3-8727-D1145206D55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44BE36D-9CDE-457F-B699-2089AF659330}">
      <dgm:prSet phldrT="[Testo]" custT="1"/>
      <dgm:spPr>
        <a:gradFill flip="none" rotWithShape="1">
          <a:gsLst>
            <a:gs pos="3900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 cmpd="thickThin"/>
        <a:effectLst>
          <a:outerShdw dir="60000" sx="25000" sy="25000" algn="ctr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 prstMaterial="dkEdge"/>
      </dgm:spPr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endParaRPr lang="it-IT" sz="31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endParaRPr lang="it-IT" sz="31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r>
            <a:rPr lang="it-IT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Assicurativo</a:t>
          </a:r>
          <a:endParaRPr lang="it-IT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FB9CB75-931B-43BB-B830-900D850667ED}" type="parTrans" cxnId="{EABBFE6E-166D-4D00-92EC-525A38088835}">
      <dgm:prSet/>
      <dgm:spPr/>
      <dgm:t>
        <a:bodyPr/>
        <a:lstStyle/>
        <a:p>
          <a:endParaRPr lang="it-IT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EF314C5-FCC8-43FE-A2BD-64973870BC38}" type="sibTrans" cxnId="{EABBFE6E-166D-4D00-92EC-525A38088835}">
      <dgm:prSet/>
      <dgm:spPr/>
      <dgm:t>
        <a:bodyPr/>
        <a:lstStyle/>
        <a:p>
          <a:endParaRPr lang="it-IT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D6E5724-7234-4795-9274-87B2CF72F4E5}">
      <dgm:prSet phldrT="[Testo]" custT="1"/>
      <dgm:spPr>
        <a:gradFill flip="none" rotWithShape="1">
          <a:gsLst>
            <a:gs pos="3900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 cmpd="thickThin"/>
        <a:effectLst>
          <a:outerShdw dir="60000" sx="25000" sy="25000" algn="ctr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 prstMaterial="dkEdge"/>
      </dgm:spPr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r>
            <a:rPr lang="it-IT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Risparmio Gestito</a:t>
          </a:r>
          <a:endParaRPr lang="it-IT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7DCA8D0-B5BE-4B3D-B081-42534CD8200B}" type="parTrans" cxnId="{C71600A0-33B4-4E68-8930-0DC4A5436E58}">
      <dgm:prSet/>
      <dgm:spPr/>
      <dgm:t>
        <a:bodyPr/>
        <a:lstStyle/>
        <a:p>
          <a:endParaRPr lang="it-IT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67E8888-3263-4C8B-AE63-2DFEAA2335B4}" type="sibTrans" cxnId="{C71600A0-33B4-4E68-8930-0DC4A5436E58}">
      <dgm:prSet/>
      <dgm:spPr/>
      <dgm:t>
        <a:bodyPr/>
        <a:lstStyle/>
        <a:p>
          <a:endParaRPr lang="it-IT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51E713F-7C09-4126-8E7E-FCA27D8DD807}">
      <dgm:prSet phldrT="[Testo]" custT="1"/>
      <dgm:spPr>
        <a:gradFill flip="none" rotWithShape="1">
          <a:gsLst>
            <a:gs pos="3900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 cmpd="thickThin"/>
        <a:effectLst>
          <a:outerShdw dir="60000" sx="25000" sy="25000" algn="ctr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 prstMaterial="dkEdge"/>
      </dgm:spPr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r>
            <a:rPr lang="it-IT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Deposito Amministrato</a:t>
          </a:r>
          <a:endParaRPr lang="it-IT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E0FF176-35FF-4671-90FE-8801C7EC4F8C}" type="parTrans" cxnId="{06297C10-28D9-4127-A5CE-4CAD1EAC044C}">
      <dgm:prSet/>
      <dgm:spPr/>
      <dgm:t>
        <a:bodyPr/>
        <a:lstStyle/>
        <a:p>
          <a:endParaRPr lang="it-IT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34B133A-4109-4B52-8811-674EB1081237}" type="sibTrans" cxnId="{06297C10-28D9-4127-A5CE-4CAD1EAC044C}">
      <dgm:prSet/>
      <dgm:spPr/>
      <dgm:t>
        <a:bodyPr/>
        <a:lstStyle/>
        <a:p>
          <a:endParaRPr lang="it-IT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B8A7052-524C-4ECD-A6B0-B7E317A4C45B}" type="pres">
      <dgm:prSet presAssocID="{A342C369-F1DE-49D3-8727-D1145206D550}" presName="Name0" presStyleCnt="0">
        <dgm:presLayoutVars>
          <dgm:dir/>
          <dgm:animLvl val="lvl"/>
          <dgm:resizeHandles val="exact"/>
        </dgm:presLayoutVars>
      </dgm:prSet>
      <dgm:spPr/>
    </dgm:pt>
    <dgm:pt modelId="{3A79AFF7-A087-4E62-8CA9-65A3E7F70F89}" type="pres">
      <dgm:prSet presAssocID="{044BE36D-9CDE-457F-B699-2089AF659330}" presName="Name8" presStyleCnt="0"/>
      <dgm:spPr/>
    </dgm:pt>
    <dgm:pt modelId="{DCC612A6-1C8B-494B-9DD4-DBA1D119AA26}" type="pres">
      <dgm:prSet presAssocID="{044BE36D-9CDE-457F-B699-2089AF659330}" presName="level" presStyleLbl="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2A8B73-6389-41A3-A83F-BE4475ECD27D}" type="pres">
      <dgm:prSet presAssocID="{044BE36D-9CDE-457F-B699-2089AF659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F2200E-8A13-45CA-94C7-9E077814B388}" type="pres">
      <dgm:prSet presAssocID="{6D6E5724-7234-4795-9274-87B2CF72F4E5}" presName="Name8" presStyleCnt="0"/>
      <dgm:spPr/>
    </dgm:pt>
    <dgm:pt modelId="{7EB37A75-AC59-46D5-AF7C-C094825D7864}" type="pres">
      <dgm:prSet presAssocID="{6D6E5724-7234-4795-9274-87B2CF72F4E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63440E-8465-4416-BB1C-81FA841A6153}" type="pres">
      <dgm:prSet presAssocID="{6D6E5724-7234-4795-9274-87B2CF72F4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3C4C44-BCB4-498C-A854-761FF9AC7216}" type="pres">
      <dgm:prSet presAssocID="{151E713F-7C09-4126-8E7E-FCA27D8DD807}" presName="Name8" presStyleCnt="0"/>
      <dgm:spPr/>
    </dgm:pt>
    <dgm:pt modelId="{3B3644C7-3082-4085-8F1B-B5AE2D207493}" type="pres">
      <dgm:prSet presAssocID="{151E713F-7C09-4126-8E7E-FCA27D8DD80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6C63B2-0437-43EF-879A-DD44F0D378B9}" type="pres">
      <dgm:prSet presAssocID="{151E713F-7C09-4126-8E7E-FCA27D8DD8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32EF0B-7EFA-4ED8-97A9-8926FB9A047C}" type="presOf" srcId="{A342C369-F1DE-49D3-8727-D1145206D550}" destId="{1B8A7052-524C-4ECD-A6B0-B7E317A4C45B}" srcOrd="0" destOrd="0" presId="urn:microsoft.com/office/officeart/2005/8/layout/pyramid1"/>
    <dgm:cxn modelId="{91C731FF-C98A-4950-A795-2FA6C6DBBBCB}" type="presOf" srcId="{044BE36D-9CDE-457F-B699-2089AF659330}" destId="{8B2A8B73-6389-41A3-A83F-BE4475ECD27D}" srcOrd="1" destOrd="0" presId="urn:microsoft.com/office/officeart/2005/8/layout/pyramid1"/>
    <dgm:cxn modelId="{54E45D54-518E-4EEC-ACAF-9CF2F5645522}" type="presOf" srcId="{151E713F-7C09-4126-8E7E-FCA27D8DD807}" destId="{3B3644C7-3082-4085-8F1B-B5AE2D207493}" srcOrd="0" destOrd="0" presId="urn:microsoft.com/office/officeart/2005/8/layout/pyramid1"/>
    <dgm:cxn modelId="{06297C10-28D9-4127-A5CE-4CAD1EAC044C}" srcId="{A342C369-F1DE-49D3-8727-D1145206D550}" destId="{151E713F-7C09-4126-8E7E-FCA27D8DD807}" srcOrd="2" destOrd="0" parTransId="{9E0FF176-35FF-4671-90FE-8801C7EC4F8C}" sibTransId="{B34B133A-4109-4B52-8811-674EB1081237}"/>
    <dgm:cxn modelId="{06EBF229-CCB4-41B3-93ED-630B2DD38AF1}" type="presOf" srcId="{6D6E5724-7234-4795-9274-87B2CF72F4E5}" destId="{7EB37A75-AC59-46D5-AF7C-C094825D7864}" srcOrd="0" destOrd="0" presId="urn:microsoft.com/office/officeart/2005/8/layout/pyramid1"/>
    <dgm:cxn modelId="{1E00E8D5-745D-4992-B17A-B7704F93F8EF}" type="presOf" srcId="{151E713F-7C09-4126-8E7E-FCA27D8DD807}" destId="{3E6C63B2-0437-43EF-879A-DD44F0D378B9}" srcOrd="1" destOrd="0" presId="urn:microsoft.com/office/officeart/2005/8/layout/pyramid1"/>
    <dgm:cxn modelId="{EABBFE6E-166D-4D00-92EC-525A38088835}" srcId="{A342C369-F1DE-49D3-8727-D1145206D550}" destId="{044BE36D-9CDE-457F-B699-2089AF659330}" srcOrd="0" destOrd="0" parTransId="{FFB9CB75-931B-43BB-B830-900D850667ED}" sibTransId="{0EF314C5-FCC8-43FE-A2BD-64973870BC38}"/>
    <dgm:cxn modelId="{C71600A0-33B4-4E68-8930-0DC4A5436E58}" srcId="{A342C369-F1DE-49D3-8727-D1145206D550}" destId="{6D6E5724-7234-4795-9274-87B2CF72F4E5}" srcOrd="1" destOrd="0" parTransId="{07DCA8D0-B5BE-4B3D-B081-42534CD8200B}" sibTransId="{667E8888-3263-4C8B-AE63-2DFEAA2335B4}"/>
    <dgm:cxn modelId="{3E80BDE0-A34D-44DB-8D21-6BADD7268014}" type="presOf" srcId="{044BE36D-9CDE-457F-B699-2089AF659330}" destId="{DCC612A6-1C8B-494B-9DD4-DBA1D119AA26}" srcOrd="0" destOrd="0" presId="urn:microsoft.com/office/officeart/2005/8/layout/pyramid1"/>
    <dgm:cxn modelId="{D0123694-82D3-442D-82C0-D0B60D197410}" type="presOf" srcId="{6D6E5724-7234-4795-9274-87B2CF72F4E5}" destId="{3E63440E-8465-4416-BB1C-81FA841A6153}" srcOrd="1" destOrd="0" presId="urn:microsoft.com/office/officeart/2005/8/layout/pyramid1"/>
    <dgm:cxn modelId="{80B4C5EB-E841-4F40-AEC4-459C3DFD8DD2}" type="presParOf" srcId="{1B8A7052-524C-4ECD-A6B0-B7E317A4C45B}" destId="{3A79AFF7-A087-4E62-8CA9-65A3E7F70F89}" srcOrd="0" destOrd="0" presId="urn:microsoft.com/office/officeart/2005/8/layout/pyramid1"/>
    <dgm:cxn modelId="{5D9538A9-EAD5-4C37-8AB0-2401E1D3641E}" type="presParOf" srcId="{3A79AFF7-A087-4E62-8CA9-65A3E7F70F89}" destId="{DCC612A6-1C8B-494B-9DD4-DBA1D119AA26}" srcOrd="0" destOrd="0" presId="urn:microsoft.com/office/officeart/2005/8/layout/pyramid1"/>
    <dgm:cxn modelId="{14FA327E-F4AF-40B2-8507-DEAE3E229826}" type="presParOf" srcId="{3A79AFF7-A087-4E62-8CA9-65A3E7F70F89}" destId="{8B2A8B73-6389-41A3-A83F-BE4475ECD27D}" srcOrd="1" destOrd="0" presId="urn:microsoft.com/office/officeart/2005/8/layout/pyramid1"/>
    <dgm:cxn modelId="{5CEB348E-88DD-4C81-9B88-0E8A086289C2}" type="presParOf" srcId="{1B8A7052-524C-4ECD-A6B0-B7E317A4C45B}" destId="{FBF2200E-8A13-45CA-94C7-9E077814B388}" srcOrd="1" destOrd="0" presId="urn:microsoft.com/office/officeart/2005/8/layout/pyramid1"/>
    <dgm:cxn modelId="{DFBB1B78-A191-4F7D-B5C0-7EC2098B3DE9}" type="presParOf" srcId="{FBF2200E-8A13-45CA-94C7-9E077814B388}" destId="{7EB37A75-AC59-46D5-AF7C-C094825D7864}" srcOrd="0" destOrd="0" presId="urn:microsoft.com/office/officeart/2005/8/layout/pyramid1"/>
    <dgm:cxn modelId="{B70E5D56-D931-4CF7-BACF-D4E0BA571A0D}" type="presParOf" srcId="{FBF2200E-8A13-45CA-94C7-9E077814B388}" destId="{3E63440E-8465-4416-BB1C-81FA841A6153}" srcOrd="1" destOrd="0" presId="urn:microsoft.com/office/officeart/2005/8/layout/pyramid1"/>
    <dgm:cxn modelId="{12D36424-E603-4260-8D4D-BB903FF337AB}" type="presParOf" srcId="{1B8A7052-524C-4ECD-A6B0-B7E317A4C45B}" destId="{3C3C4C44-BCB4-498C-A854-761FF9AC7216}" srcOrd="2" destOrd="0" presId="urn:microsoft.com/office/officeart/2005/8/layout/pyramid1"/>
    <dgm:cxn modelId="{7C3B34E9-3470-4A64-AFBB-44459DDDDEC9}" type="presParOf" srcId="{3C3C4C44-BCB4-498C-A854-761FF9AC7216}" destId="{3B3644C7-3082-4085-8F1B-B5AE2D207493}" srcOrd="0" destOrd="0" presId="urn:microsoft.com/office/officeart/2005/8/layout/pyramid1"/>
    <dgm:cxn modelId="{D1EFA945-8703-4A0F-8ECC-9FBFCED01D9B}" type="presParOf" srcId="{3C3C4C44-BCB4-498C-A854-761FF9AC7216}" destId="{3E6C63B2-0437-43EF-879A-DD44F0D378B9}" srcOrd="1" destOrd="0" presId="urn:microsoft.com/office/officeart/2005/8/layout/pyramid1"/>
  </dgm:cxnLst>
  <dgm:bg>
    <a:noFill/>
    <a:effectLst>
      <a:glow rad="101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56364-5C35-4E44-9E4D-973ED67F0455}" type="doc">
      <dgm:prSet loTypeId="urn:microsoft.com/office/officeart/2005/8/layout/cycle6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826D129B-830F-4C0B-BD32-AEA7E8E8DF0F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CLIENTE</a:t>
          </a:r>
          <a:endParaRPr lang="it-IT" dirty="0"/>
        </a:p>
      </dgm:t>
    </dgm:pt>
    <dgm:pt modelId="{461DA780-F011-44A5-8046-5873345F9D2B}" type="parTrans" cxnId="{57D3E90C-72A2-4A9A-8501-C68549EA5449}">
      <dgm:prSet/>
      <dgm:spPr/>
      <dgm:t>
        <a:bodyPr/>
        <a:lstStyle/>
        <a:p>
          <a:endParaRPr lang="it-IT"/>
        </a:p>
      </dgm:t>
    </dgm:pt>
    <dgm:pt modelId="{26635C5F-AC5B-4CE9-82B9-F91614DFD468}" type="sibTrans" cxnId="{57D3E90C-72A2-4A9A-8501-C68549EA5449}">
      <dgm:prSet/>
      <dgm:spPr/>
      <dgm:t>
        <a:bodyPr/>
        <a:lstStyle/>
        <a:p>
          <a:endParaRPr lang="it-IT"/>
        </a:p>
      </dgm:t>
    </dgm:pt>
    <dgm:pt modelId="{6F5E1253-0605-4162-A6AB-1840C0BCFE96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INTERMEDIARIO</a:t>
          </a:r>
        </a:p>
        <a:p>
          <a:r>
            <a:rPr lang="it-IT" dirty="0" smtClean="0"/>
            <a:t>AUTORIZZATO</a:t>
          </a:r>
          <a:endParaRPr lang="it-IT" dirty="0"/>
        </a:p>
      </dgm:t>
    </dgm:pt>
    <dgm:pt modelId="{372649C4-53CF-4074-AE5D-AEA75DA16E9D}" type="parTrans" cxnId="{07C7D6BA-DC2C-4CAA-8BD6-B5DAAB9DAC9F}">
      <dgm:prSet/>
      <dgm:spPr/>
      <dgm:t>
        <a:bodyPr/>
        <a:lstStyle/>
        <a:p>
          <a:endParaRPr lang="it-IT"/>
        </a:p>
      </dgm:t>
    </dgm:pt>
    <dgm:pt modelId="{01037A98-5B1D-4A66-A8BE-BFA1BBB7D057}" type="sibTrans" cxnId="{07C7D6BA-DC2C-4CAA-8BD6-B5DAAB9DAC9F}">
      <dgm:prSet/>
      <dgm:spPr/>
      <dgm:t>
        <a:bodyPr/>
        <a:lstStyle/>
        <a:p>
          <a:endParaRPr lang="it-IT"/>
        </a:p>
      </dgm:t>
    </dgm:pt>
    <dgm:pt modelId="{38689937-F19D-4A5B-AA81-038F2F490AE3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COMPAGNIA</a:t>
          </a:r>
          <a:endParaRPr lang="it-IT" dirty="0"/>
        </a:p>
      </dgm:t>
    </dgm:pt>
    <dgm:pt modelId="{259DDF77-16C1-41FA-835E-94DD0296625D}" type="parTrans" cxnId="{ECB3A279-2EBB-4379-9ECB-B9B95223B670}">
      <dgm:prSet/>
      <dgm:spPr/>
      <dgm:t>
        <a:bodyPr/>
        <a:lstStyle/>
        <a:p>
          <a:endParaRPr lang="it-IT"/>
        </a:p>
      </dgm:t>
    </dgm:pt>
    <dgm:pt modelId="{299A9280-64E9-4952-85E7-256A02F488F0}" type="sibTrans" cxnId="{ECB3A279-2EBB-4379-9ECB-B9B95223B670}">
      <dgm:prSet/>
      <dgm:spPr/>
      <dgm:t>
        <a:bodyPr/>
        <a:lstStyle/>
        <a:p>
          <a:endParaRPr lang="it-IT"/>
        </a:p>
      </dgm:t>
    </dgm:pt>
    <dgm:pt modelId="{D2EDF355-3A2B-4B2F-BB4B-DDCBDC13493B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BANCADEPOSITARIA</a:t>
          </a:r>
          <a:endParaRPr lang="it-IT" dirty="0"/>
        </a:p>
      </dgm:t>
    </dgm:pt>
    <dgm:pt modelId="{D5D8084D-0871-4986-9973-74626D4935B7}" type="parTrans" cxnId="{23AC27C8-2DD2-43B9-8309-A1B8AE008005}">
      <dgm:prSet/>
      <dgm:spPr/>
      <dgm:t>
        <a:bodyPr/>
        <a:lstStyle/>
        <a:p>
          <a:endParaRPr lang="it-IT"/>
        </a:p>
      </dgm:t>
    </dgm:pt>
    <dgm:pt modelId="{3B7FE026-BE85-48B1-915E-432E48FB1AD1}" type="sibTrans" cxnId="{23AC27C8-2DD2-43B9-8309-A1B8AE008005}">
      <dgm:prSet/>
      <dgm:spPr/>
      <dgm:t>
        <a:bodyPr/>
        <a:lstStyle/>
        <a:p>
          <a:endParaRPr lang="it-IT"/>
        </a:p>
      </dgm:t>
    </dgm:pt>
    <dgm:pt modelId="{48B5AAB6-F960-4005-8354-9A2F18646FEF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ASSET MANAGER</a:t>
          </a:r>
          <a:endParaRPr lang="it-IT" dirty="0"/>
        </a:p>
      </dgm:t>
    </dgm:pt>
    <dgm:pt modelId="{CD816138-74C2-4D57-B444-5EEE93EC0E03}" type="parTrans" cxnId="{9E9944CC-2BD1-441C-BC00-B869BDBE8286}">
      <dgm:prSet/>
      <dgm:spPr/>
      <dgm:t>
        <a:bodyPr/>
        <a:lstStyle/>
        <a:p>
          <a:endParaRPr lang="it-IT"/>
        </a:p>
      </dgm:t>
    </dgm:pt>
    <dgm:pt modelId="{AC33BACE-BFCB-4ACD-B0B5-8A07795B592C}" type="sibTrans" cxnId="{9E9944CC-2BD1-441C-BC00-B869BDBE8286}">
      <dgm:prSet/>
      <dgm:spPr/>
      <dgm:t>
        <a:bodyPr/>
        <a:lstStyle/>
        <a:p>
          <a:endParaRPr lang="it-IT"/>
        </a:p>
      </dgm:t>
    </dgm:pt>
    <dgm:pt modelId="{97D16A18-D6B2-444E-AC7E-2B3A5FADB4F7}" type="pres">
      <dgm:prSet presAssocID="{20656364-5C35-4E44-9E4D-973ED67F04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52B049-04DE-4859-895C-7C481A93F4F4}" type="pres">
      <dgm:prSet presAssocID="{826D129B-830F-4C0B-BD32-AEA7E8E8DF0F}" presName="node" presStyleLbl="node1" presStyleIdx="0" presStyleCnt="5" custScaleX="161349" custScaleY="122498" custRadScaleRad="1016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481359-9B0C-4D54-8708-A8F2C57B70EF}" type="pres">
      <dgm:prSet presAssocID="{826D129B-830F-4C0B-BD32-AEA7E8E8DF0F}" presName="spNode" presStyleCnt="0"/>
      <dgm:spPr/>
    </dgm:pt>
    <dgm:pt modelId="{D1E7BF8E-4E82-4E5F-8513-729F505324DE}" type="pres">
      <dgm:prSet presAssocID="{26635C5F-AC5B-4CE9-82B9-F91614DFD468}" presName="sibTrans" presStyleLbl="sibTrans1D1" presStyleIdx="0" presStyleCnt="5"/>
      <dgm:spPr/>
      <dgm:t>
        <a:bodyPr/>
        <a:lstStyle/>
        <a:p>
          <a:endParaRPr lang="it-IT"/>
        </a:p>
      </dgm:t>
    </dgm:pt>
    <dgm:pt modelId="{0EBE3F88-96B1-4C58-81BF-92C3B18D693A}" type="pres">
      <dgm:prSet presAssocID="{6F5E1253-0605-4162-A6AB-1840C0BCFE96}" presName="node" presStyleLbl="node1" presStyleIdx="1" presStyleCnt="5" custScaleX="161349" custScaleY="122498" custRadScaleRad="109423" custRadScaleInc="17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B700BE-66B5-4D78-9575-AD2FA2240E10}" type="pres">
      <dgm:prSet presAssocID="{6F5E1253-0605-4162-A6AB-1840C0BCFE96}" presName="spNode" presStyleCnt="0"/>
      <dgm:spPr/>
    </dgm:pt>
    <dgm:pt modelId="{270217E0-E41E-41B0-BB2F-73D761F024A3}" type="pres">
      <dgm:prSet presAssocID="{01037A98-5B1D-4A66-A8BE-BFA1BBB7D057}" presName="sibTrans" presStyleLbl="sibTrans1D1" presStyleIdx="1" presStyleCnt="5"/>
      <dgm:spPr/>
      <dgm:t>
        <a:bodyPr/>
        <a:lstStyle/>
        <a:p>
          <a:endParaRPr lang="it-IT"/>
        </a:p>
      </dgm:t>
    </dgm:pt>
    <dgm:pt modelId="{BACE75C4-C7B1-4F64-83BD-E8C63EB4604B}" type="pres">
      <dgm:prSet presAssocID="{38689937-F19D-4A5B-AA81-038F2F490AE3}" presName="node" presStyleLbl="node1" presStyleIdx="2" presStyleCnt="5" custScaleX="161349" custScaleY="122498" custRadScaleRad="100390" custRadScaleInc="-757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C51076-5997-4D66-9F95-7C97F876235F}" type="pres">
      <dgm:prSet presAssocID="{38689937-F19D-4A5B-AA81-038F2F490AE3}" presName="spNode" presStyleCnt="0"/>
      <dgm:spPr/>
    </dgm:pt>
    <dgm:pt modelId="{EC839AC3-ACF5-4938-BAAD-FBC01572F54D}" type="pres">
      <dgm:prSet presAssocID="{299A9280-64E9-4952-85E7-256A02F488F0}" presName="sibTrans" presStyleLbl="sibTrans1D1" presStyleIdx="2" presStyleCnt="5"/>
      <dgm:spPr/>
      <dgm:t>
        <a:bodyPr/>
        <a:lstStyle/>
        <a:p>
          <a:endParaRPr lang="it-IT"/>
        </a:p>
      </dgm:t>
    </dgm:pt>
    <dgm:pt modelId="{17B9ECE4-3E10-481A-904E-BF8C9BD2B23A}" type="pres">
      <dgm:prSet presAssocID="{D2EDF355-3A2B-4B2F-BB4B-DDCBDC13493B}" presName="node" presStyleLbl="node1" presStyleIdx="3" presStyleCnt="5" custScaleX="161349" custScaleY="122498" custRadScaleRad="100390" custRadScaleInc="757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4EAEAA-B414-4A72-9600-BB9D4FDFA584}" type="pres">
      <dgm:prSet presAssocID="{D2EDF355-3A2B-4B2F-BB4B-DDCBDC13493B}" presName="spNode" presStyleCnt="0"/>
      <dgm:spPr/>
    </dgm:pt>
    <dgm:pt modelId="{EBE508AB-A1B4-4C83-A3D0-EDABA209E604}" type="pres">
      <dgm:prSet presAssocID="{3B7FE026-BE85-48B1-915E-432E48FB1AD1}" presName="sibTrans" presStyleLbl="sibTrans1D1" presStyleIdx="3" presStyleCnt="5"/>
      <dgm:spPr/>
      <dgm:t>
        <a:bodyPr/>
        <a:lstStyle/>
        <a:p>
          <a:endParaRPr lang="it-IT"/>
        </a:p>
      </dgm:t>
    </dgm:pt>
    <dgm:pt modelId="{87722B06-2760-4026-80FD-FA09B1DB429C}" type="pres">
      <dgm:prSet presAssocID="{48B5AAB6-F960-4005-8354-9A2F18646FEF}" presName="node" presStyleLbl="node1" presStyleIdx="4" presStyleCnt="5" custScaleX="161349" custScaleY="122498" custRadScaleRad="109423" custRadScaleInc="-17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AACB08-EDAB-4AA1-BB05-B43C2B2852FA}" type="pres">
      <dgm:prSet presAssocID="{48B5AAB6-F960-4005-8354-9A2F18646FEF}" presName="spNode" presStyleCnt="0"/>
      <dgm:spPr/>
    </dgm:pt>
    <dgm:pt modelId="{D6271EFA-055C-47AC-A131-78356811B6B3}" type="pres">
      <dgm:prSet presAssocID="{AC33BACE-BFCB-4ACD-B0B5-8A07795B592C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07C7D6BA-DC2C-4CAA-8BD6-B5DAAB9DAC9F}" srcId="{20656364-5C35-4E44-9E4D-973ED67F0455}" destId="{6F5E1253-0605-4162-A6AB-1840C0BCFE96}" srcOrd="1" destOrd="0" parTransId="{372649C4-53CF-4074-AE5D-AEA75DA16E9D}" sibTransId="{01037A98-5B1D-4A66-A8BE-BFA1BBB7D057}"/>
    <dgm:cxn modelId="{189C8FA0-8212-4888-AA69-EA3E562438D0}" type="presOf" srcId="{26635C5F-AC5B-4CE9-82B9-F91614DFD468}" destId="{D1E7BF8E-4E82-4E5F-8513-729F505324DE}" srcOrd="0" destOrd="0" presId="urn:microsoft.com/office/officeart/2005/8/layout/cycle6"/>
    <dgm:cxn modelId="{4BED6AEF-F159-4FAF-B3BF-3CDCDDC7CF4B}" type="presOf" srcId="{D2EDF355-3A2B-4B2F-BB4B-DDCBDC13493B}" destId="{17B9ECE4-3E10-481A-904E-BF8C9BD2B23A}" srcOrd="0" destOrd="0" presId="urn:microsoft.com/office/officeart/2005/8/layout/cycle6"/>
    <dgm:cxn modelId="{D4B7EFA1-0C4A-4A6B-A36E-E35E03C07A3B}" type="presOf" srcId="{299A9280-64E9-4952-85E7-256A02F488F0}" destId="{EC839AC3-ACF5-4938-BAAD-FBC01572F54D}" srcOrd="0" destOrd="0" presId="urn:microsoft.com/office/officeart/2005/8/layout/cycle6"/>
    <dgm:cxn modelId="{ECB3A279-2EBB-4379-9ECB-B9B95223B670}" srcId="{20656364-5C35-4E44-9E4D-973ED67F0455}" destId="{38689937-F19D-4A5B-AA81-038F2F490AE3}" srcOrd="2" destOrd="0" parTransId="{259DDF77-16C1-41FA-835E-94DD0296625D}" sibTransId="{299A9280-64E9-4952-85E7-256A02F488F0}"/>
    <dgm:cxn modelId="{21BB7292-1C15-437D-8E8A-A407A6E0232E}" type="presOf" srcId="{AC33BACE-BFCB-4ACD-B0B5-8A07795B592C}" destId="{D6271EFA-055C-47AC-A131-78356811B6B3}" srcOrd="0" destOrd="0" presId="urn:microsoft.com/office/officeart/2005/8/layout/cycle6"/>
    <dgm:cxn modelId="{DA6212A7-FC4C-45AF-9FE8-E1182CC6C3A3}" type="presOf" srcId="{826D129B-830F-4C0B-BD32-AEA7E8E8DF0F}" destId="{0E52B049-04DE-4859-895C-7C481A93F4F4}" srcOrd="0" destOrd="0" presId="urn:microsoft.com/office/officeart/2005/8/layout/cycle6"/>
    <dgm:cxn modelId="{7CF845C2-BC5F-4711-BB43-BC6A38374E8A}" type="presOf" srcId="{20656364-5C35-4E44-9E4D-973ED67F0455}" destId="{97D16A18-D6B2-444E-AC7E-2B3A5FADB4F7}" srcOrd="0" destOrd="0" presId="urn:microsoft.com/office/officeart/2005/8/layout/cycle6"/>
    <dgm:cxn modelId="{6B696E7C-F843-4A72-B0F3-3C4D7204DC38}" type="presOf" srcId="{01037A98-5B1D-4A66-A8BE-BFA1BBB7D057}" destId="{270217E0-E41E-41B0-BB2F-73D761F024A3}" srcOrd="0" destOrd="0" presId="urn:microsoft.com/office/officeart/2005/8/layout/cycle6"/>
    <dgm:cxn modelId="{25C94EE7-780B-489A-AA25-EA765C6D5FFF}" type="presOf" srcId="{3B7FE026-BE85-48B1-915E-432E48FB1AD1}" destId="{EBE508AB-A1B4-4C83-A3D0-EDABA209E604}" srcOrd="0" destOrd="0" presId="urn:microsoft.com/office/officeart/2005/8/layout/cycle6"/>
    <dgm:cxn modelId="{57D3E90C-72A2-4A9A-8501-C68549EA5449}" srcId="{20656364-5C35-4E44-9E4D-973ED67F0455}" destId="{826D129B-830F-4C0B-BD32-AEA7E8E8DF0F}" srcOrd="0" destOrd="0" parTransId="{461DA780-F011-44A5-8046-5873345F9D2B}" sibTransId="{26635C5F-AC5B-4CE9-82B9-F91614DFD468}"/>
    <dgm:cxn modelId="{23AC27C8-2DD2-43B9-8309-A1B8AE008005}" srcId="{20656364-5C35-4E44-9E4D-973ED67F0455}" destId="{D2EDF355-3A2B-4B2F-BB4B-DDCBDC13493B}" srcOrd="3" destOrd="0" parTransId="{D5D8084D-0871-4986-9973-74626D4935B7}" sibTransId="{3B7FE026-BE85-48B1-915E-432E48FB1AD1}"/>
    <dgm:cxn modelId="{E8A6D680-70F7-4B88-A7E1-44F89D3FC38F}" type="presOf" srcId="{48B5AAB6-F960-4005-8354-9A2F18646FEF}" destId="{87722B06-2760-4026-80FD-FA09B1DB429C}" srcOrd="0" destOrd="0" presId="urn:microsoft.com/office/officeart/2005/8/layout/cycle6"/>
    <dgm:cxn modelId="{8BDB73F1-A4FE-4B51-B718-54A1CEE6C6F7}" type="presOf" srcId="{6F5E1253-0605-4162-A6AB-1840C0BCFE96}" destId="{0EBE3F88-96B1-4C58-81BF-92C3B18D693A}" srcOrd="0" destOrd="0" presId="urn:microsoft.com/office/officeart/2005/8/layout/cycle6"/>
    <dgm:cxn modelId="{A499AD3E-E455-4004-A5AB-02813998FF19}" type="presOf" srcId="{38689937-F19D-4A5B-AA81-038F2F490AE3}" destId="{BACE75C4-C7B1-4F64-83BD-E8C63EB4604B}" srcOrd="0" destOrd="0" presId="urn:microsoft.com/office/officeart/2005/8/layout/cycle6"/>
    <dgm:cxn modelId="{9E9944CC-2BD1-441C-BC00-B869BDBE8286}" srcId="{20656364-5C35-4E44-9E4D-973ED67F0455}" destId="{48B5AAB6-F960-4005-8354-9A2F18646FEF}" srcOrd="4" destOrd="0" parTransId="{CD816138-74C2-4D57-B444-5EEE93EC0E03}" sibTransId="{AC33BACE-BFCB-4ACD-B0B5-8A07795B592C}"/>
    <dgm:cxn modelId="{DE027490-B1DA-460A-B981-75B80DFFE2C2}" type="presParOf" srcId="{97D16A18-D6B2-444E-AC7E-2B3A5FADB4F7}" destId="{0E52B049-04DE-4859-895C-7C481A93F4F4}" srcOrd="0" destOrd="0" presId="urn:microsoft.com/office/officeart/2005/8/layout/cycle6"/>
    <dgm:cxn modelId="{25511042-F4CA-404E-953D-37095853F9F6}" type="presParOf" srcId="{97D16A18-D6B2-444E-AC7E-2B3A5FADB4F7}" destId="{F5481359-9B0C-4D54-8708-A8F2C57B70EF}" srcOrd="1" destOrd="0" presId="urn:microsoft.com/office/officeart/2005/8/layout/cycle6"/>
    <dgm:cxn modelId="{A42D4B2B-12D2-4591-9B26-FB357EF80AA6}" type="presParOf" srcId="{97D16A18-D6B2-444E-AC7E-2B3A5FADB4F7}" destId="{D1E7BF8E-4E82-4E5F-8513-729F505324DE}" srcOrd="2" destOrd="0" presId="urn:microsoft.com/office/officeart/2005/8/layout/cycle6"/>
    <dgm:cxn modelId="{AD682C0D-0445-470E-BE4E-B62F840F362D}" type="presParOf" srcId="{97D16A18-D6B2-444E-AC7E-2B3A5FADB4F7}" destId="{0EBE3F88-96B1-4C58-81BF-92C3B18D693A}" srcOrd="3" destOrd="0" presId="urn:microsoft.com/office/officeart/2005/8/layout/cycle6"/>
    <dgm:cxn modelId="{91700AB0-F848-49B1-8261-34E923DCCBDD}" type="presParOf" srcId="{97D16A18-D6B2-444E-AC7E-2B3A5FADB4F7}" destId="{0BB700BE-66B5-4D78-9575-AD2FA2240E10}" srcOrd="4" destOrd="0" presId="urn:microsoft.com/office/officeart/2005/8/layout/cycle6"/>
    <dgm:cxn modelId="{E6D19585-63CA-4E78-8884-F3F1318EA079}" type="presParOf" srcId="{97D16A18-D6B2-444E-AC7E-2B3A5FADB4F7}" destId="{270217E0-E41E-41B0-BB2F-73D761F024A3}" srcOrd="5" destOrd="0" presId="urn:microsoft.com/office/officeart/2005/8/layout/cycle6"/>
    <dgm:cxn modelId="{E64AA9D9-2439-447E-AD9E-EC587E92732E}" type="presParOf" srcId="{97D16A18-D6B2-444E-AC7E-2B3A5FADB4F7}" destId="{BACE75C4-C7B1-4F64-83BD-E8C63EB4604B}" srcOrd="6" destOrd="0" presId="urn:microsoft.com/office/officeart/2005/8/layout/cycle6"/>
    <dgm:cxn modelId="{81740AEB-E79E-4023-AD75-3AB4E159C1B9}" type="presParOf" srcId="{97D16A18-D6B2-444E-AC7E-2B3A5FADB4F7}" destId="{65C51076-5997-4D66-9F95-7C97F876235F}" srcOrd="7" destOrd="0" presId="urn:microsoft.com/office/officeart/2005/8/layout/cycle6"/>
    <dgm:cxn modelId="{D7F8A197-BBC1-4035-9745-FF8A8AA21EB4}" type="presParOf" srcId="{97D16A18-D6B2-444E-AC7E-2B3A5FADB4F7}" destId="{EC839AC3-ACF5-4938-BAAD-FBC01572F54D}" srcOrd="8" destOrd="0" presId="urn:microsoft.com/office/officeart/2005/8/layout/cycle6"/>
    <dgm:cxn modelId="{94494F16-7063-4677-9199-09B91EBDD7E5}" type="presParOf" srcId="{97D16A18-D6B2-444E-AC7E-2B3A5FADB4F7}" destId="{17B9ECE4-3E10-481A-904E-BF8C9BD2B23A}" srcOrd="9" destOrd="0" presId="urn:microsoft.com/office/officeart/2005/8/layout/cycle6"/>
    <dgm:cxn modelId="{8CD8B61E-E4C3-4D0C-A618-228E1C4EC9BE}" type="presParOf" srcId="{97D16A18-D6B2-444E-AC7E-2B3A5FADB4F7}" destId="{2E4EAEAA-B414-4A72-9600-BB9D4FDFA584}" srcOrd="10" destOrd="0" presId="urn:microsoft.com/office/officeart/2005/8/layout/cycle6"/>
    <dgm:cxn modelId="{9F102310-8424-47A9-B75B-5C1B55D366FB}" type="presParOf" srcId="{97D16A18-D6B2-444E-AC7E-2B3A5FADB4F7}" destId="{EBE508AB-A1B4-4C83-A3D0-EDABA209E604}" srcOrd="11" destOrd="0" presId="urn:microsoft.com/office/officeart/2005/8/layout/cycle6"/>
    <dgm:cxn modelId="{1CADBE57-3CCE-4C8E-9803-BF05F80D5B4F}" type="presParOf" srcId="{97D16A18-D6B2-444E-AC7E-2B3A5FADB4F7}" destId="{87722B06-2760-4026-80FD-FA09B1DB429C}" srcOrd="12" destOrd="0" presId="urn:microsoft.com/office/officeart/2005/8/layout/cycle6"/>
    <dgm:cxn modelId="{60E680F7-BD79-4ABA-916F-E53D9E8F7A52}" type="presParOf" srcId="{97D16A18-D6B2-444E-AC7E-2B3A5FADB4F7}" destId="{27AACB08-EDAB-4AA1-BB05-B43C2B2852FA}" srcOrd="13" destOrd="0" presId="urn:microsoft.com/office/officeart/2005/8/layout/cycle6"/>
    <dgm:cxn modelId="{B300847A-24B8-4839-90A6-BC45D3CA766E}" type="presParOf" srcId="{97D16A18-D6B2-444E-AC7E-2B3A5FADB4F7}" destId="{D6271EFA-055C-47AC-A131-78356811B6B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E975-B0C8-4D82-844E-343482DAFF8B}">
      <dsp:nvSpPr>
        <dsp:cNvPr id="0" name=""/>
        <dsp:cNvSpPr/>
      </dsp:nvSpPr>
      <dsp:spPr>
        <a:xfrm>
          <a:off x="1727233" y="0"/>
          <a:ext cx="5061049" cy="506104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POLIZZE</a:t>
          </a:r>
          <a:endParaRPr lang="it-IT" sz="1400" kern="1200" dirty="0"/>
        </a:p>
      </dsp:txBody>
      <dsp:txXfrm>
        <a:off x="3308811" y="253052"/>
        <a:ext cx="1897893" cy="506104"/>
      </dsp:txXfrm>
    </dsp:sp>
    <dsp:sp modelId="{C4E447F8-56F0-4E4F-99CD-17348D38A800}">
      <dsp:nvSpPr>
        <dsp:cNvPr id="0" name=""/>
        <dsp:cNvSpPr/>
      </dsp:nvSpPr>
      <dsp:spPr>
        <a:xfrm>
          <a:off x="2118900" y="744315"/>
          <a:ext cx="4301891" cy="430189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TRUST</a:t>
          </a:r>
          <a:endParaRPr lang="it-IT" sz="1400" kern="1200" dirty="0"/>
        </a:p>
      </dsp:txBody>
      <dsp:txXfrm>
        <a:off x="3342250" y="991674"/>
        <a:ext cx="1855190" cy="494717"/>
      </dsp:txXfrm>
    </dsp:sp>
    <dsp:sp modelId="{D2F4C1D7-98CD-4E97-B95B-BD74B5CFC4D8}">
      <dsp:nvSpPr>
        <dsp:cNvPr id="0" name=""/>
        <dsp:cNvSpPr/>
      </dsp:nvSpPr>
      <dsp:spPr>
        <a:xfrm>
          <a:off x="2486390" y="1518314"/>
          <a:ext cx="3542734" cy="354273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FONDO PATRIMONIALE</a:t>
          </a:r>
          <a:endParaRPr lang="it-IT" sz="1400" kern="1200" dirty="0"/>
        </a:p>
      </dsp:txBody>
      <dsp:txXfrm>
        <a:off x="3341075" y="1762763"/>
        <a:ext cx="1833365" cy="488897"/>
      </dsp:txXfrm>
    </dsp:sp>
    <dsp:sp modelId="{8AFA2578-4766-42C5-A963-F31E32959285}">
      <dsp:nvSpPr>
        <dsp:cNvPr id="0" name=""/>
        <dsp:cNvSpPr/>
      </dsp:nvSpPr>
      <dsp:spPr>
        <a:xfrm>
          <a:off x="2933526" y="2273018"/>
          <a:ext cx="2783576" cy="278357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FIDUCIARIA</a:t>
          </a:r>
          <a:endParaRPr lang="it-IT" sz="1400" kern="1200" dirty="0"/>
        </a:p>
      </dsp:txBody>
      <dsp:txXfrm>
        <a:off x="3573749" y="2523540"/>
        <a:ext cx="1503131" cy="501043"/>
      </dsp:txXfrm>
    </dsp:sp>
    <dsp:sp modelId="{5272EA93-3FD3-4FF6-BA1B-78AEBC19FA48}">
      <dsp:nvSpPr>
        <dsp:cNvPr id="0" name=""/>
        <dsp:cNvSpPr/>
      </dsp:nvSpPr>
      <dsp:spPr>
        <a:xfrm>
          <a:off x="3245548" y="3036629"/>
          <a:ext cx="2024419" cy="202441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CCESTERO</a:t>
          </a:r>
          <a:endParaRPr lang="it-IT" sz="1400" kern="1200" dirty="0"/>
        </a:p>
      </dsp:txBody>
      <dsp:txXfrm>
        <a:off x="3542017" y="3542734"/>
        <a:ext cx="1431480" cy="101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12A6-1C8B-494B-9DD4-DBA1D119AA26}">
      <dsp:nvSpPr>
        <dsp:cNvPr id="0" name=""/>
        <dsp:cNvSpPr/>
      </dsp:nvSpPr>
      <dsp:spPr>
        <a:xfrm>
          <a:off x="2589008" y="0"/>
          <a:ext cx="2589008" cy="1824202"/>
        </a:xfrm>
        <a:prstGeom prst="trapezoid">
          <a:avLst>
            <a:gd name="adj" fmla="val 70963"/>
          </a:avLst>
        </a:prstGeom>
        <a:gradFill flip="none" rotWithShape="1">
          <a:gsLst>
            <a:gs pos="3900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 w="25400" cap="flat" cmpd="thickThin" algn="ctr">
          <a:solidFill>
            <a:scrgbClr r="0" g="0" b="0"/>
          </a:solidFill>
          <a:prstDash val="solid"/>
        </a:ln>
        <a:effectLst>
          <a:outerShdw dir="60000" sx="25000" sy="25000" algn="ctr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Assicurativo</a:t>
          </a:r>
          <a:endParaRPr lang="it-IT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589008" y="0"/>
        <a:ext cx="2589008" cy="1824202"/>
      </dsp:txXfrm>
    </dsp:sp>
    <dsp:sp modelId="{7EB37A75-AC59-46D5-AF7C-C094825D7864}">
      <dsp:nvSpPr>
        <dsp:cNvPr id="0" name=""/>
        <dsp:cNvSpPr/>
      </dsp:nvSpPr>
      <dsp:spPr>
        <a:xfrm>
          <a:off x="1294504" y="1824202"/>
          <a:ext cx="5178017" cy="1824202"/>
        </a:xfrm>
        <a:prstGeom prst="trapezoid">
          <a:avLst>
            <a:gd name="adj" fmla="val 70963"/>
          </a:avLst>
        </a:prstGeom>
        <a:gradFill flip="none" rotWithShape="1">
          <a:gsLst>
            <a:gs pos="3900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 w="25400" cap="flat" cmpd="thickThin" algn="ctr">
          <a:solidFill>
            <a:scrgbClr r="0" g="0" b="0"/>
          </a:solidFill>
          <a:prstDash val="solid"/>
        </a:ln>
        <a:effectLst>
          <a:outerShdw dir="60000" sx="25000" sy="25000" algn="ctr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Risparmio Gestito</a:t>
          </a:r>
          <a:endParaRPr lang="it-IT" sz="3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200657" y="1824202"/>
        <a:ext cx="3365711" cy="1824202"/>
      </dsp:txXfrm>
    </dsp:sp>
    <dsp:sp modelId="{3B3644C7-3082-4085-8F1B-B5AE2D207493}">
      <dsp:nvSpPr>
        <dsp:cNvPr id="0" name=""/>
        <dsp:cNvSpPr/>
      </dsp:nvSpPr>
      <dsp:spPr>
        <a:xfrm>
          <a:off x="0" y="3648405"/>
          <a:ext cx="7767026" cy="1824202"/>
        </a:xfrm>
        <a:prstGeom prst="trapezoid">
          <a:avLst>
            <a:gd name="adj" fmla="val 70963"/>
          </a:avLst>
        </a:prstGeom>
        <a:gradFill flip="none" rotWithShape="1">
          <a:gsLst>
            <a:gs pos="3900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 w="25400" cap="flat" cmpd="thickThin" algn="ctr">
          <a:solidFill>
            <a:scrgbClr r="0" g="0" b="0"/>
          </a:solidFill>
          <a:prstDash val="solid"/>
        </a:ln>
        <a:effectLst>
          <a:outerShdw dir="60000" sx="25000" sy="25000" algn="ctr" rotWithShape="0">
            <a:srgbClr val="000000">
              <a:alpha val="45000"/>
            </a:srgbClr>
          </a:outerShdw>
        </a:effectLst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Deposito Amministrato</a:t>
          </a:r>
          <a:endParaRPr lang="it-IT" sz="3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359229" y="3648405"/>
        <a:ext cx="5048566" cy="1824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2B049-04DE-4859-895C-7C481A93F4F4}">
      <dsp:nvSpPr>
        <dsp:cNvPr id="0" name=""/>
        <dsp:cNvSpPr/>
      </dsp:nvSpPr>
      <dsp:spPr>
        <a:xfrm>
          <a:off x="2229480" y="-78859"/>
          <a:ext cx="2525814" cy="124645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CLIENTE</a:t>
          </a:r>
          <a:endParaRPr lang="it-IT" sz="1700" kern="1200" dirty="0"/>
        </a:p>
      </dsp:txBody>
      <dsp:txXfrm>
        <a:off x="2290327" y="-18012"/>
        <a:ext cx="2404120" cy="1124763"/>
      </dsp:txXfrm>
    </dsp:sp>
    <dsp:sp modelId="{D1E7BF8E-4E82-4E5F-8513-729F505324DE}">
      <dsp:nvSpPr>
        <dsp:cNvPr id="0" name=""/>
        <dsp:cNvSpPr/>
      </dsp:nvSpPr>
      <dsp:spPr>
        <a:xfrm>
          <a:off x="1916481" y="817277"/>
          <a:ext cx="4062617" cy="4062617"/>
        </a:xfrm>
        <a:custGeom>
          <a:avLst/>
          <a:gdLst/>
          <a:ahLst/>
          <a:cxnLst/>
          <a:rect l="0" t="0" r="0" b="0"/>
          <a:pathLst>
            <a:path>
              <a:moveTo>
                <a:pt x="2845856" y="170468"/>
              </a:moveTo>
              <a:arcTo wR="2031308" hR="2031308" stAng="17618430" swAng="128195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E3F88-96B1-4C58-81BF-92C3B18D693A}">
      <dsp:nvSpPr>
        <dsp:cNvPr id="0" name=""/>
        <dsp:cNvSpPr/>
      </dsp:nvSpPr>
      <dsp:spPr>
        <a:xfrm>
          <a:off x="4386948" y="1417836"/>
          <a:ext cx="2525814" cy="124645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INTERMEDIARIO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AUTORIZZATO</a:t>
          </a:r>
          <a:endParaRPr lang="it-IT" sz="1700" kern="1200" dirty="0"/>
        </a:p>
      </dsp:txBody>
      <dsp:txXfrm>
        <a:off x="4447795" y="1478683"/>
        <a:ext cx="2404120" cy="1124763"/>
      </dsp:txXfrm>
    </dsp:sp>
    <dsp:sp modelId="{270217E0-E41E-41B0-BB2F-73D761F024A3}">
      <dsp:nvSpPr>
        <dsp:cNvPr id="0" name=""/>
        <dsp:cNvSpPr/>
      </dsp:nvSpPr>
      <dsp:spPr>
        <a:xfrm>
          <a:off x="1784075" y="-90878"/>
          <a:ext cx="4062617" cy="4062617"/>
        </a:xfrm>
        <a:custGeom>
          <a:avLst/>
          <a:gdLst/>
          <a:ahLst/>
          <a:cxnLst/>
          <a:rect l="0" t="0" r="0" b="0"/>
          <a:pathLst>
            <a:path>
              <a:moveTo>
                <a:pt x="3927301" y="2760299"/>
              </a:moveTo>
              <a:arcTo wR="2031308" hR="2031308" stAng="1261876" swAng="91323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2682"/>
              <a:lumOff val="64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E75C4-C7B1-4F64-83BD-E8C63EB4604B}">
      <dsp:nvSpPr>
        <dsp:cNvPr id="0" name=""/>
        <dsp:cNvSpPr/>
      </dsp:nvSpPr>
      <dsp:spPr>
        <a:xfrm>
          <a:off x="3882905" y="3146036"/>
          <a:ext cx="2525814" cy="124645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COMPAGNIA</a:t>
          </a:r>
          <a:endParaRPr lang="it-IT" sz="1700" kern="1200" dirty="0"/>
        </a:p>
      </dsp:txBody>
      <dsp:txXfrm>
        <a:off x="3943752" y="3206883"/>
        <a:ext cx="2404120" cy="1124763"/>
      </dsp:txXfrm>
    </dsp:sp>
    <dsp:sp modelId="{EC839AC3-ACF5-4938-BAAD-FBC01572F54D}">
      <dsp:nvSpPr>
        <dsp:cNvPr id="0" name=""/>
        <dsp:cNvSpPr/>
      </dsp:nvSpPr>
      <dsp:spPr>
        <a:xfrm>
          <a:off x="1461079" y="553266"/>
          <a:ext cx="4062617" cy="4062617"/>
        </a:xfrm>
        <a:custGeom>
          <a:avLst/>
          <a:gdLst/>
          <a:ahLst/>
          <a:cxnLst/>
          <a:rect l="0" t="0" r="0" b="0"/>
          <a:pathLst>
            <a:path>
              <a:moveTo>
                <a:pt x="2940876" y="3847596"/>
              </a:moveTo>
              <a:arcTo wR="2031308" hR="2031308" stAng="3803941" swAng="319211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9ECE4-3E10-481A-904E-BF8C9BD2B23A}">
      <dsp:nvSpPr>
        <dsp:cNvPr id="0" name=""/>
        <dsp:cNvSpPr/>
      </dsp:nvSpPr>
      <dsp:spPr>
        <a:xfrm>
          <a:off x="576055" y="3146036"/>
          <a:ext cx="2525814" cy="124645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BANCADEPOSITARIA</a:t>
          </a:r>
          <a:endParaRPr lang="it-IT" sz="1700" kern="1200" dirty="0"/>
        </a:p>
      </dsp:txBody>
      <dsp:txXfrm>
        <a:off x="636902" y="3206883"/>
        <a:ext cx="2404120" cy="1124763"/>
      </dsp:txXfrm>
    </dsp:sp>
    <dsp:sp modelId="{EBE508AB-A1B4-4C83-A3D0-EDABA209E604}">
      <dsp:nvSpPr>
        <dsp:cNvPr id="0" name=""/>
        <dsp:cNvSpPr/>
      </dsp:nvSpPr>
      <dsp:spPr>
        <a:xfrm>
          <a:off x="1138082" y="-90878"/>
          <a:ext cx="4062617" cy="4062617"/>
        </a:xfrm>
        <a:custGeom>
          <a:avLst/>
          <a:gdLst/>
          <a:ahLst/>
          <a:cxnLst/>
          <a:rect l="0" t="0" r="0" b="0"/>
          <a:pathLst>
            <a:path>
              <a:moveTo>
                <a:pt x="393208" y="3232493"/>
              </a:moveTo>
              <a:arcTo wR="2031308" hR="2031308" stAng="8624892" swAng="91323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8047"/>
              <a:lumOff val="194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22B06-2760-4026-80FD-FA09B1DB429C}">
      <dsp:nvSpPr>
        <dsp:cNvPr id="0" name=""/>
        <dsp:cNvSpPr/>
      </dsp:nvSpPr>
      <dsp:spPr>
        <a:xfrm>
          <a:off x="72012" y="1417836"/>
          <a:ext cx="2525814" cy="124645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ASSET MANAGER</a:t>
          </a:r>
          <a:endParaRPr lang="it-IT" sz="1700" kern="1200" dirty="0"/>
        </a:p>
      </dsp:txBody>
      <dsp:txXfrm>
        <a:off x="132859" y="1478683"/>
        <a:ext cx="2404120" cy="1124763"/>
      </dsp:txXfrm>
    </dsp:sp>
    <dsp:sp modelId="{D6271EFA-055C-47AC-A131-78356811B6B3}">
      <dsp:nvSpPr>
        <dsp:cNvPr id="0" name=""/>
        <dsp:cNvSpPr/>
      </dsp:nvSpPr>
      <dsp:spPr>
        <a:xfrm>
          <a:off x="1005676" y="817277"/>
          <a:ext cx="4062617" cy="4062617"/>
        </a:xfrm>
        <a:custGeom>
          <a:avLst/>
          <a:gdLst/>
          <a:ahLst/>
          <a:cxnLst/>
          <a:rect l="0" t="0" r="0" b="0"/>
          <a:pathLst>
            <a:path>
              <a:moveTo>
                <a:pt x="594796" y="595116"/>
              </a:moveTo>
              <a:arcTo wR="2031308" hR="2031308" stAng="13499618" swAng="128195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8B7D648-DC36-4384-A5A6-DBA4D00D8A38}" type="datetimeFigureOut">
              <a:rPr lang="it-IT"/>
              <a:pPr>
                <a:defRPr/>
              </a:pPr>
              <a:t>17/10/2012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l"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21B9CB-4903-44A1-BDBC-75B2FDA428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919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3122" tIns="46561" rIns="93122" bIns="46561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latin typeface="Arial" charset="0"/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3122" tIns="46561" rIns="93122" bIns="46561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latin typeface="Arial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3122" tIns="46561" rIns="93122" bIns="46561" anchor="ctr"/>
          <a:lstStyle>
            <a:lvl1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z="180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3122" tIns="46561" rIns="93122" bIns="46561" anchor="ctr"/>
          <a:lstStyle>
            <a:lvl1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z="1800" smtClean="0"/>
          </a:p>
        </p:txBody>
      </p:sp>
      <p:sp>
        <p:nvSpPr>
          <p:cNvPr id="2151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44538"/>
            <a:ext cx="5375275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4013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389" tIns="46195" rIns="92389" bIns="4619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3122" tIns="46561" rIns="93122" bIns="46561" anchor="ctr"/>
          <a:lstStyle>
            <a:lvl1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457200" eaLnBrk="0" hangingPunct="0"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z="180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1338"/>
            <a:ext cx="2943225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389" tIns="46195" rIns="92389" bIns="46195" numCol="1" anchor="b" anchorCtr="0" compatLnSpc="1">
            <a:prstTxWarp prst="textNoShape">
              <a:avLst/>
            </a:prstTxWarp>
          </a:bodyPr>
          <a:lstStyle>
            <a:lvl1pPr algn="r" defTabSz="457200">
              <a:buClrTx/>
              <a:buSzPct val="100000"/>
              <a:buFontTx/>
              <a:buNone/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6775" algn="l"/>
                <a:tab pos="6403975" algn="l"/>
                <a:tab pos="6861175" algn="l"/>
                <a:tab pos="7318375" algn="l"/>
                <a:tab pos="7777163" algn="l"/>
                <a:tab pos="8234363" algn="l"/>
                <a:tab pos="8691563" algn="l"/>
                <a:tab pos="91487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F4196A2-CF10-4BA3-994F-DCE64AE233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95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0FA76C-5250-4A2B-B01D-05E1E405F613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48100" y="943133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89" tIns="46195" rIns="92389" bIns="46195" anchor="b"/>
          <a:lstStyle/>
          <a:p>
            <a:pPr algn="r" defTabSz="457200">
              <a:buSzPct val="100000"/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6775" algn="l"/>
                <a:tab pos="6403975" algn="l"/>
                <a:tab pos="6861175" algn="l"/>
                <a:tab pos="7318375" algn="l"/>
                <a:tab pos="7777163" algn="l"/>
                <a:tab pos="8234363" algn="l"/>
                <a:tab pos="8691563" algn="l"/>
                <a:tab pos="9148763" algn="l"/>
              </a:tabLst>
            </a:pPr>
            <a:fld id="{F88DEAB7-8B29-4EC5-AABF-7CF6D7D09B64}" type="slidenum">
              <a:rPr lang="it-IT" sz="1200">
                <a:solidFill>
                  <a:srgbClr val="000000"/>
                </a:solidFill>
              </a:rPr>
              <a:pPr algn="r" defTabSz="457200">
                <a:buSzPct val="100000"/>
                <a:tabLst>
                  <a:tab pos="0" algn="l"/>
                  <a:tab pos="455613" algn="l"/>
                  <a:tab pos="912813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9188" algn="l"/>
                  <a:tab pos="4116388" algn="l"/>
                  <a:tab pos="4573588" algn="l"/>
                  <a:tab pos="5030788" algn="l"/>
                  <a:tab pos="5487988" algn="l"/>
                  <a:tab pos="5946775" algn="l"/>
                  <a:tab pos="6403975" algn="l"/>
                  <a:tab pos="6861175" algn="l"/>
                  <a:tab pos="7318375" algn="l"/>
                  <a:tab pos="7777163" algn="l"/>
                  <a:tab pos="8234363" algn="l"/>
                  <a:tab pos="8691563" algn="l"/>
                  <a:tab pos="9148763" algn="l"/>
                </a:tabLst>
              </a:pPr>
              <a:t>1</a:t>
            </a:fld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3263" y="742950"/>
            <a:ext cx="5384800" cy="3727450"/>
          </a:xfrm>
          <a:solidFill>
            <a:srgbClr val="FFFFFF"/>
          </a:solidFill>
          <a:ln/>
        </p:spPr>
      </p:sp>
      <p:sp>
        <p:nvSpPr>
          <p:cNvPr id="22533" name="Segnaposto note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4585DB-8411-4E9D-BAC2-063B14E408CE}" type="slidenum">
              <a:rPr lang="it-IT" smtClean="0"/>
              <a:pPr/>
              <a:t>2</a:t>
            </a:fld>
            <a:endParaRPr lang="it-IT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2950"/>
            <a:ext cx="5381625" cy="372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4585DB-8411-4E9D-BAC2-063B14E408CE}" type="slidenum">
              <a:rPr lang="it-IT" smtClean="0"/>
              <a:pPr/>
              <a:t>3</a:t>
            </a:fld>
            <a:endParaRPr lang="it-IT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2950"/>
            <a:ext cx="5381625" cy="372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4585DB-8411-4E9D-BAC2-063B14E408CE}" type="slidenum">
              <a:rPr lang="it-IT" smtClean="0"/>
              <a:pPr/>
              <a:t>4</a:t>
            </a:fld>
            <a:endParaRPr lang="it-IT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2950"/>
            <a:ext cx="5381625" cy="372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4585DB-8411-4E9D-BAC2-063B14E408CE}" type="slidenum">
              <a:rPr lang="it-IT" smtClean="0"/>
              <a:pPr/>
              <a:t>5</a:t>
            </a:fld>
            <a:endParaRPr lang="it-IT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2950"/>
            <a:ext cx="5381625" cy="372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4585DB-8411-4E9D-BAC2-063B14E408CE}" type="slidenum">
              <a:rPr lang="it-IT" smtClean="0"/>
              <a:pPr/>
              <a:t>6</a:t>
            </a:fld>
            <a:endParaRPr lang="it-IT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2950"/>
            <a:ext cx="5381625" cy="372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EE1B6-444B-4BF0-AD85-40AA87653AD3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42950"/>
            <a:ext cx="5381625" cy="372586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7CFB-0FC5-40AD-93E5-3E384E8861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60C21-3868-4B94-B3C8-D713A64BD3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0263" y="174625"/>
            <a:ext cx="2227262" cy="59531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74625"/>
            <a:ext cx="6532563" cy="5953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0CE1-C96D-4A9F-8A7D-B7BAD03D10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1502" y="1330512"/>
            <a:ext cx="8698987" cy="4761006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SzPct val="110000"/>
              <a:buFontTx/>
              <a:buBlip>
                <a:blip r:embed="rId2"/>
              </a:buBlip>
              <a:defRPr/>
            </a:lvl2pPr>
            <a:lvl3pPr marL="1143000" indent="-228600">
              <a:buSzPct val="110000"/>
              <a:buFontTx/>
              <a:buBlip>
                <a:blip r:embed="rId2"/>
              </a:buBlip>
              <a:defRPr/>
            </a:lvl3pPr>
            <a:lvl4pPr marL="1600200" indent="-228600">
              <a:buSzPct val="110000"/>
              <a:buFontTx/>
              <a:buBlip>
                <a:blip r:embed="rId2"/>
              </a:buBlip>
              <a:defRPr/>
            </a:lvl4pPr>
            <a:lvl5pPr marL="2057400" indent="-228600">
              <a:buSzPct val="11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63B4-095B-4B6A-A1DB-4022AEFDA8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51BB-EF7F-4F6D-B28B-A56AC85907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614C-5FC5-4DC7-93B9-52462933D4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5096-67B3-4F97-9FFB-F6175EDE5F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98B9-6696-4472-87DA-F05B52EEF0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7A07-CBBF-4448-BD15-1ADD46B7F5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03AE-ECF8-4FE2-9178-21279946E3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E93A-190C-4373-8C32-B043C0B347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9220200" y="6457950"/>
            <a:ext cx="708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735B4747-B52B-4B85-A113-599C3C8BBF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9601200" y="6477000"/>
            <a:ext cx="1588" cy="381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74625"/>
            <a:ext cx="8912225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9220200" y="6457950"/>
            <a:ext cx="711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786609-6EE4-4358-A1D8-E53B684BD06A}" type="slidenum">
              <a:rPr lang="it-IT" sz="10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000" dirty="0">
              <a:solidFill>
                <a:srgbClr val="FFFFFF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906000" cy="688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01613" y="2935288"/>
            <a:ext cx="9274175" cy="333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 algn="r">
              <a:lnSpc>
                <a:spcPct val="70000"/>
              </a:lnSpc>
              <a:spcBef>
                <a:spcPts val="2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4000" u="none" dirty="0" smtClean="0">
              <a:solidFill>
                <a:srgbClr val="FFFFFF"/>
              </a:solidFill>
            </a:endParaRPr>
          </a:p>
          <a:p>
            <a:pPr marL="342900" indent="-339725" algn="r">
              <a:lnSpc>
                <a:spcPct val="70000"/>
              </a:lnSpc>
              <a:spcBef>
                <a:spcPts val="2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4000" u="none" dirty="0" smtClean="0">
                <a:solidFill>
                  <a:srgbClr val="FFFFFF"/>
                </a:solidFill>
              </a:rPr>
              <a:t>Protezione </a:t>
            </a:r>
            <a:r>
              <a:rPr lang="it-IT" sz="4000" u="none" dirty="0">
                <a:solidFill>
                  <a:srgbClr val="FFFFFF"/>
                </a:solidFill>
              </a:rPr>
              <a:t>del </a:t>
            </a:r>
            <a:r>
              <a:rPr lang="it-IT" sz="4000" u="none" dirty="0" smtClean="0">
                <a:solidFill>
                  <a:srgbClr val="FFFFFF"/>
                </a:solidFill>
              </a:rPr>
              <a:t>Patrimonio</a:t>
            </a:r>
          </a:p>
          <a:p>
            <a:pPr marL="342900" indent="-339725" algn="r">
              <a:lnSpc>
                <a:spcPct val="70000"/>
              </a:lnSpc>
              <a:spcBef>
                <a:spcPts val="2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4000" u="none" dirty="0">
              <a:solidFill>
                <a:srgbClr val="FFFFFF"/>
              </a:solidFill>
            </a:endParaRPr>
          </a:p>
          <a:p>
            <a:pPr marL="342900" indent="-339725" algn="r">
              <a:lnSpc>
                <a:spcPct val="70000"/>
              </a:lnSpc>
              <a:spcBef>
                <a:spcPts val="2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4000" u="none" dirty="0" smtClean="0">
                <a:solidFill>
                  <a:srgbClr val="FFFFFF"/>
                </a:solidFill>
              </a:rPr>
              <a:t>Convegno Unione Industriali</a:t>
            </a:r>
          </a:p>
          <a:p>
            <a:pPr marL="342900" indent="-339725" algn="r">
              <a:lnSpc>
                <a:spcPct val="70000"/>
              </a:lnSpc>
              <a:spcBef>
                <a:spcPts val="2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200" u="none" dirty="0" smtClean="0">
                <a:solidFill>
                  <a:srgbClr val="FFFFFF"/>
                </a:solidFill>
              </a:rPr>
              <a:t>Torino</a:t>
            </a:r>
            <a:r>
              <a:rPr lang="it-IT" sz="2200" u="none" dirty="0" smtClean="0">
                <a:solidFill>
                  <a:srgbClr val="FFFFFF"/>
                </a:solidFill>
              </a:rPr>
              <a:t>, 16 ottobre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271462" y="6165304"/>
            <a:ext cx="9304338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5126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E74676-FE1B-40E9-AD33-9C11D91BCACE}" type="slidenum">
              <a:rPr lang="it-IT" u="none" smtClean="0">
                <a:solidFill>
                  <a:srgbClr val="000090"/>
                </a:solidFill>
              </a:rPr>
              <a:pPr/>
              <a:t>1</a:t>
            </a:fld>
            <a:endParaRPr lang="it-IT" u="none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025" y="647030"/>
            <a:ext cx="9221281" cy="6937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it-IT" sz="1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 confronto</a:t>
            </a:r>
          </a:p>
        </p:txBody>
      </p:sp>
      <p:graphicFrame>
        <p:nvGraphicFramePr>
          <p:cNvPr id="9252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90522"/>
              </p:ext>
            </p:extLst>
          </p:nvPr>
        </p:nvGraphicFramePr>
        <p:xfrm>
          <a:off x="429453" y="1270912"/>
          <a:ext cx="8916829" cy="503840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78044"/>
                <a:gridCol w="4738785"/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a:rPr>
                        <a:t>PRIVATE INSURANCE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76" marR="990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a:rPr>
                        <a:t>TRUST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76" marR="99076" horzOverflow="overflow"/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Revocabile/Riscattabile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qualunque 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momento, sia parzialmente sia totalmente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Distinzione tra Trust revocabile ed irrevocabile, con propensione per la seconda tipologia,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anche per gli effetti di natura fiscale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Ampia discrezionalità del 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disponente/contraente 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Limitata discrezionalità del contraente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Problematiche fiscali per i trust “opachi”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imposte sul reddito da capitale in caso di morte dell’assicurato; mentre si ha l’ applicazione dell’ imposta in caso di 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riscatto  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parziale o totale della polizza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Reddito da capitale da pagare annualmente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 redditi conseguiti.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Imposta di donazione alla 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costituzione + imposte di registro per gli immobili</a:t>
                      </a:r>
                      <a:endParaRPr kumimoji="0" lang="it-IT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Cliente/Fiduciaria rimane titolare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dei propri beni. Vi è anche la possibilità di porre la polizza in pegno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(analizzare caso per caso)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Spossessamento dei beni da parte del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disponente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76" marR="99076" horzOverflow="overflow"/>
                </a:tc>
              </a:tr>
            </a:tbl>
          </a:graphicData>
        </a:graphic>
      </p:graphicFrame>
      <p:sp>
        <p:nvSpPr>
          <p:cNvPr id="9239" name="Rectangle 41"/>
          <p:cNvSpPr>
            <a:spLocks noChangeArrowheads="1"/>
          </p:cNvSpPr>
          <p:nvPr/>
        </p:nvSpPr>
        <p:spPr bwMode="auto">
          <a:xfrm>
            <a:off x="345282" y="188640"/>
            <a:ext cx="8077436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DEL PATRIMONIO: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1353394" y="548680"/>
          <a:ext cx="776702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52438" y="1196975"/>
            <a:ext cx="2557462" cy="922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 Successioni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 Tutela Patrimoniale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 Efficienza Fiscale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625" y="2987675"/>
            <a:ext cx="2581275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 Gestioni Patrimoniali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0838" y="4389438"/>
            <a:ext cx="233997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 Imposta di Bollo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Tassazione fondi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it-IT" dirty="0"/>
              <a:t>Tassazione Cedole/Dividendi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9298" y="214313"/>
            <a:ext cx="80787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REGIME FISCALE</a:t>
            </a:r>
            <a:endParaRPr lang="it-IT" sz="16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61306" y="312837"/>
            <a:ext cx="75608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“Private </a:t>
            </a:r>
            <a:r>
              <a:rPr lang="it-IT" sz="2800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Insurance</a:t>
            </a: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 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9378" y="1596856"/>
            <a:ext cx="7848872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u="none" dirty="0" smtClean="0">
                <a:solidFill>
                  <a:schemeClr val="tx1"/>
                </a:solidFill>
              </a:rPr>
              <a:t>Il “Private </a:t>
            </a:r>
            <a:r>
              <a:rPr lang="it-IT" u="none" dirty="0" err="1" smtClean="0">
                <a:solidFill>
                  <a:schemeClr val="tx1"/>
                </a:solidFill>
              </a:rPr>
              <a:t>Insurance</a:t>
            </a:r>
            <a:r>
              <a:rPr lang="it-IT" u="none" dirty="0" smtClean="0">
                <a:solidFill>
                  <a:schemeClr val="tx1"/>
                </a:solidFill>
              </a:rPr>
              <a:t>” è il termine che identifica l’insieme delle soluzioni assicurative offerte alla clientela “Private” con problematiche complesse e sofisticate</a:t>
            </a:r>
          </a:p>
          <a:p>
            <a:pPr marL="342900" indent="-342900">
              <a:buAutoNum type="arabicParenR"/>
            </a:pPr>
            <a:endParaRPr lang="it-IT" u="none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it-IT" u="none" dirty="0" smtClean="0">
                <a:solidFill>
                  <a:schemeClr val="tx1"/>
                </a:solidFill>
              </a:rPr>
              <a:t>Il “Private </a:t>
            </a:r>
            <a:r>
              <a:rPr lang="it-IT" u="none" dirty="0" err="1" smtClean="0">
                <a:solidFill>
                  <a:schemeClr val="tx1"/>
                </a:solidFill>
              </a:rPr>
              <a:t>Insurance</a:t>
            </a:r>
            <a:r>
              <a:rPr lang="it-IT" u="none" dirty="0" smtClean="0">
                <a:solidFill>
                  <a:schemeClr val="tx1"/>
                </a:solidFill>
              </a:rPr>
              <a:t> è un’offerta assicurativa</a:t>
            </a:r>
          </a:p>
          <a:p>
            <a:pPr marL="342900" indent="-342900"/>
            <a:endParaRPr lang="it-IT" u="none" dirty="0" smtClean="0">
              <a:solidFill>
                <a:schemeClr val="tx1"/>
              </a:solidFill>
            </a:endParaRPr>
          </a:p>
          <a:p>
            <a:pPr marL="1085850" lvl="1" indent="-342900">
              <a:buFont typeface="Wingdings" pitchFamily="2" charset="2"/>
              <a:buChar char="Ø"/>
            </a:pPr>
            <a:r>
              <a:rPr lang="it-IT" u="none" dirty="0" smtClean="0">
                <a:solidFill>
                  <a:schemeClr val="tx1"/>
                </a:solidFill>
              </a:rPr>
              <a:t>Altamente specializzata</a:t>
            </a:r>
          </a:p>
          <a:p>
            <a:pPr marL="1085850" lvl="1" indent="-342900"/>
            <a:endParaRPr lang="it-IT" u="none" dirty="0" smtClean="0">
              <a:solidFill>
                <a:schemeClr val="tx1"/>
              </a:solidFill>
            </a:endParaRPr>
          </a:p>
          <a:p>
            <a:pPr marL="1085850" lvl="1" indent="-342900">
              <a:buFont typeface="Wingdings" pitchFamily="2" charset="2"/>
              <a:buChar char="Ø"/>
            </a:pPr>
            <a:r>
              <a:rPr lang="it-IT" u="none" dirty="0" smtClean="0">
                <a:solidFill>
                  <a:schemeClr val="tx1"/>
                </a:solidFill>
              </a:rPr>
              <a:t>viene formulata attraverso una struttura dedicata al Private </a:t>
            </a:r>
            <a:r>
              <a:rPr lang="it-IT" u="none" dirty="0" err="1" smtClean="0">
                <a:solidFill>
                  <a:schemeClr val="tx1"/>
                </a:solidFill>
              </a:rPr>
              <a:t>Insurance</a:t>
            </a:r>
            <a:r>
              <a:rPr lang="it-IT" u="none" dirty="0" smtClean="0">
                <a:solidFill>
                  <a:schemeClr val="tx1"/>
                </a:solidFill>
              </a:rPr>
              <a:t> dotata di risorse umane qualificate e specializzate all’interno di Compagnie e Intermediari</a:t>
            </a:r>
          </a:p>
          <a:p>
            <a:pPr marL="342900" indent="-342900">
              <a:buAutoNum type="arabicParenR"/>
            </a:pPr>
            <a:endParaRPr lang="it-IT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1641426" y="1268760"/>
          <a:ext cx="6984776" cy="476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61306" y="312837"/>
            <a:ext cx="75608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“I Soggetti del Contratto” 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1641426" y="4005064"/>
            <a:ext cx="2808312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2800" u="none" dirty="0" smtClean="0">
                <a:solidFill>
                  <a:sysClr val="windowText" lastClr="000000"/>
                </a:solidFill>
                <a:latin typeface="Arial" charset="0"/>
                <a:cs typeface="Arial Unicode MS" charset="0"/>
              </a:rPr>
              <a:t>CLIENTE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1641426" y="2060848"/>
            <a:ext cx="2808312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2800" u="none" dirty="0" smtClean="0">
                <a:solidFill>
                  <a:sysClr val="windowText" lastClr="000000"/>
                </a:solidFill>
                <a:latin typeface="Arial" charset="0"/>
                <a:cs typeface="Arial Unicode MS" charset="0"/>
              </a:rPr>
              <a:t>COMPAGNIA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5817890" y="2060848"/>
            <a:ext cx="2808312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2800" u="none" dirty="0" smtClean="0">
                <a:solidFill>
                  <a:sysClr val="windowText" lastClr="000000"/>
                </a:solidFill>
                <a:latin typeface="Arial" charset="0"/>
                <a:cs typeface="Arial Unicode MS" charset="0"/>
              </a:rPr>
              <a:t>POLIZZA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5817890" y="4005064"/>
            <a:ext cx="2808312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2800" u="none" dirty="0" smtClean="0">
                <a:solidFill>
                  <a:sysClr val="windowText" lastClr="000000"/>
                </a:solidFill>
                <a:latin typeface="Arial" charset="0"/>
                <a:cs typeface="Arial Unicode MS" charset="0"/>
              </a:rPr>
              <a:t>BENEFICIARI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Freccia bidirezionale verticale 8"/>
          <p:cNvSpPr/>
          <p:nvPr/>
        </p:nvSpPr>
        <p:spPr bwMode="auto">
          <a:xfrm>
            <a:off x="2793554" y="3228539"/>
            <a:ext cx="360040" cy="64807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Freccia bidirezionale verticale 9"/>
          <p:cNvSpPr/>
          <p:nvPr/>
        </p:nvSpPr>
        <p:spPr bwMode="auto">
          <a:xfrm>
            <a:off x="7042026" y="3212976"/>
            <a:ext cx="360040" cy="64807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Freccia bidirezionale verticale 10"/>
          <p:cNvSpPr/>
          <p:nvPr/>
        </p:nvSpPr>
        <p:spPr bwMode="auto">
          <a:xfrm rot="5400000">
            <a:off x="4942505" y="2276872"/>
            <a:ext cx="360040" cy="64807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1306" y="456853"/>
            <a:ext cx="75608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“Funzionamento” 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48802" y="693043"/>
            <a:ext cx="8510588" cy="693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it-IT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PERCHÉ UNA PRIVATE INSURANCE?</a:t>
            </a:r>
            <a:r>
              <a:rPr kumimoji="0" lang="it-IT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3A77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> </a:t>
            </a:r>
            <a:endParaRPr kumimoji="0" lang="it-IT" sz="2500" b="1" i="0" u="none" strike="noStrike" kern="0" cap="none" spc="0" normalizeH="0" baseline="0" noProof="0" dirty="0">
              <a:ln>
                <a:noFill/>
              </a:ln>
              <a:solidFill>
                <a:srgbClr val="003A77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3354" y="1484784"/>
            <a:ext cx="83121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>
                <a:solidFill>
                  <a:schemeClr val="tx1"/>
                </a:solidFill>
              </a:rPr>
              <a:t>Impignorabile e insequestrabile </a:t>
            </a:r>
            <a:r>
              <a:rPr lang="it-IT" u="none" dirty="0" smtClean="0">
                <a:solidFill>
                  <a:schemeClr val="tx1"/>
                </a:solidFill>
              </a:rPr>
              <a:t>art. 1923 c.c.; (seguire </a:t>
            </a:r>
            <a:r>
              <a:rPr lang="it-IT" u="none" dirty="0">
                <a:solidFill>
                  <a:schemeClr val="tx1"/>
                </a:solidFill>
              </a:rPr>
              <a:t>evoluzione del diritto</a:t>
            </a:r>
            <a:r>
              <a:rPr lang="it-IT" u="none" dirty="0" smtClean="0">
                <a:solidFill>
                  <a:schemeClr val="tx1"/>
                </a:solidFill>
              </a:rPr>
              <a:t>) </a:t>
            </a: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>
                <a:solidFill>
                  <a:schemeClr val="tx1"/>
                </a:solidFill>
              </a:rPr>
              <a:t>Esente imposte successione (dentro e fuori asse ereditario</a:t>
            </a:r>
            <a:r>
              <a:rPr lang="it-IT" u="none" dirty="0" smtClean="0">
                <a:solidFill>
                  <a:schemeClr val="tx1"/>
                </a:solidFill>
              </a:rPr>
              <a:t>). DLgs. 346 1990 art.12 Lettera c. “Beni non compresi nell’attivo ereditario”</a:t>
            </a: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 smtClean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 smtClean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 smtClean="0">
                <a:solidFill>
                  <a:schemeClr val="tx1"/>
                </a:solidFill>
              </a:rPr>
              <a:t>Pianificazione Beneficiari / Successoria</a:t>
            </a: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>
                <a:solidFill>
                  <a:schemeClr val="tx1"/>
                </a:solidFill>
              </a:rPr>
              <a:t>Esente tassazione plusvalenze in caso di morte (no </a:t>
            </a:r>
            <a:r>
              <a:rPr lang="it-IT" u="none" dirty="0" err="1" smtClean="0">
                <a:solidFill>
                  <a:schemeClr val="tx1"/>
                </a:solidFill>
              </a:rPr>
              <a:t>capital-gain</a:t>
            </a:r>
            <a:r>
              <a:rPr lang="it-IT" u="none" dirty="0" smtClean="0">
                <a:solidFill>
                  <a:schemeClr val="tx1"/>
                </a:solidFill>
              </a:rPr>
              <a:t>)</a:t>
            </a: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>
                <a:solidFill>
                  <a:schemeClr val="tx1"/>
                </a:solidFill>
              </a:rPr>
              <a:t>Efficienza fiscale (compensazione plusvalenze e </a:t>
            </a:r>
            <a:r>
              <a:rPr lang="it-IT" u="none" dirty="0" smtClean="0">
                <a:solidFill>
                  <a:schemeClr val="tx1"/>
                </a:solidFill>
              </a:rPr>
              <a:t>minusvalenze)</a:t>
            </a: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 smtClean="0">
                <a:solidFill>
                  <a:schemeClr val="tx1"/>
                </a:solidFill>
              </a:rPr>
              <a:t>Riservatezza (no quadro RW se presente intermediario es. Fiduciaria)</a:t>
            </a: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endParaRPr lang="it-IT" u="none" dirty="0">
              <a:solidFill>
                <a:schemeClr val="tx1"/>
              </a:solidFill>
            </a:endParaRPr>
          </a:p>
          <a:p>
            <a:pPr indent="266700">
              <a:lnSpc>
                <a:spcPct val="80000"/>
              </a:lnSpc>
              <a:buFont typeface="Wingdings" pitchFamily="2" charset="2"/>
              <a:buChar char="Ø"/>
            </a:pPr>
            <a:r>
              <a:rPr lang="it-IT" u="none" dirty="0" smtClean="0">
                <a:solidFill>
                  <a:schemeClr val="tx1"/>
                </a:solidFill>
              </a:rPr>
              <a:t>Pegno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1222" y="332656"/>
            <a:ext cx="74549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DEL PATRIMONIO:</a:t>
            </a:r>
          </a:p>
        </p:txBody>
      </p:sp>
    </p:spTree>
    <p:extLst>
      <p:ext uri="{BB962C8B-B14F-4D97-AF65-F5344CB8AC3E}">
        <p14:creationId xmlns:p14="http://schemas.microsoft.com/office/powerpoint/2010/main" val="6923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14" y="908720"/>
            <a:ext cx="8872766" cy="444509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6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30" y="404664"/>
            <a:ext cx="8280920" cy="566762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5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22" y="260648"/>
            <a:ext cx="8435131" cy="59918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14" y="404664"/>
            <a:ext cx="8463136" cy="58163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0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23963" y="2430463"/>
            <a:ext cx="1589087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2925" y="6530975"/>
            <a:ext cx="316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dirty="0"/>
              <a:t>Materiale ad esclusivo uso interno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20750" y="384845"/>
            <a:ext cx="735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CONTESTO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347" y="1412776"/>
            <a:ext cx="3399980" cy="9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347" y="2367234"/>
            <a:ext cx="3384376" cy="10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22" y="3388022"/>
            <a:ext cx="5708799" cy="191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7930" y="1556792"/>
            <a:ext cx="2733445" cy="41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 bwMode="auto">
          <a:xfrm>
            <a:off x="561306" y="1196752"/>
            <a:ext cx="8784976" cy="48245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38" y="1700808"/>
            <a:ext cx="8486878" cy="40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89298" y="214313"/>
            <a:ext cx="80787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Cosa succede in Europa</a:t>
            </a:r>
            <a:r>
              <a:rPr lang="it-IT" sz="25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it-IT" sz="25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it-IT" sz="16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F47A07-CBBF-4448-BD15-1ADD46B7F55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22" y="1340768"/>
            <a:ext cx="8567231" cy="41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89298" y="430883"/>
            <a:ext cx="80787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Cosa succede in Europa</a:t>
            </a:r>
            <a:r>
              <a:rPr lang="it-IT" sz="25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it-IT" sz="25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it-IT" sz="16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23963" y="2430463"/>
            <a:ext cx="1589087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2925" y="6530975"/>
            <a:ext cx="316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dirty="0"/>
              <a:t>Materiale ad esclusivo uso interno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20750" y="116632"/>
            <a:ext cx="735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CONTESTO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458" y="1052736"/>
            <a:ext cx="6192688" cy="54118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23963" y="2430463"/>
            <a:ext cx="1589087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2925" y="6530975"/>
            <a:ext cx="316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dirty="0"/>
              <a:t>Materiale ad esclusivo uso interno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20750" y="116632"/>
            <a:ext cx="735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CONTESTO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474" y="908720"/>
            <a:ext cx="5904656" cy="535067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23963" y="2430463"/>
            <a:ext cx="1589087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2925" y="6530975"/>
            <a:ext cx="316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dirty="0"/>
              <a:t>Materiale ad esclusivo uso interno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20750" y="188640"/>
            <a:ext cx="735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CONTESTO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66" y="1052736"/>
            <a:ext cx="6112941" cy="516671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23963" y="2430463"/>
            <a:ext cx="1589087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12925" y="6530975"/>
            <a:ext cx="316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dirty="0"/>
              <a:t>Materiale ad esclusivo uso interno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620713"/>
            <a:ext cx="79898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20750" y="0"/>
            <a:ext cx="735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ne parla da un po’ di tempo  </a:t>
            </a:r>
            <a:r>
              <a:rPr lang="it-IT" sz="28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484" y="3356992"/>
            <a:ext cx="63198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22" y="5368205"/>
            <a:ext cx="6192714" cy="115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5493" y="4941168"/>
            <a:ext cx="4640317" cy="3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90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prime risposte sono arrivate… </a:t>
            </a:r>
            <a:endParaRPr lang="it-IT" sz="28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692696"/>
            <a:ext cx="924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26" y="3573016"/>
            <a:ext cx="2685392" cy="269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881786" y="4005064"/>
          <a:ext cx="453650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8252"/>
                <a:gridCol w="226825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Come cambia il Superbollo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Nel 2012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Nel 2013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0,1%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0,15%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min</a:t>
                      </a:r>
                      <a:r>
                        <a:rPr lang="it-IT" sz="1600" baseline="0" dirty="0" smtClean="0"/>
                        <a:t> 34,20 </a:t>
                      </a:r>
                      <a:r>
                        <a:rPr lang="it-IT" sz="1600" dirty="0" smtClean="0"/>
                        <a:t>–</a:t>
                      </a:r>
                      <a:r>
                        <a:rPr lang="it-IT" sz="1600" baseline="0" dirty="0" smtClean="0"/>
                        <a:t> Max 1.200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Min</a:t>
                      </a:r>
                      <a:r>
                        <a:rPr lang="it-IT" sz="1600" dirty="0" smtClean="0"/>
                        <a:t> 34,20 – no</a:t>
                      </a:r>
                      <a:r>
                        <a:rPr lang="it-IT" sz="1600" baseline="0" dirty="0" smtClean="0"/>
                        <a:t> Max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"/>
          <p:cNvSpPr/>
          <p:nvPr/>
        </p:nvSpPr>
        <p:spPr>
          <a:xfrm>
            <a:off x="1373707" y="1219200"/>
            <a:ext cx="3004023" cy="799200"/>
          </a:xfrm>
          <a:prstGeom prst="roundRect">
            <a:avLst>
              <a:gd name="adj" fmla="val 25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lang="it-IT" sz="2000" u="none" dirty="0" smtClean="0">
                <a:solidFill>
                  <a:schemeClr val="tx1"/>
                </a:solidFill>
              </a:rPr>
              <a:t> Difesa del portafoglio </a:t>
            </a:r>
            <a:endParaRPr lang="it-IT" sz="2000" u="none" dirty="0">
              <a:solidFill>
                <a:schemeClr val="tx1"/>
              </a:solidFill>
            </a:endParaRPr>
          </a:p>
        </p:txBody>
      </p:sp>
      <p:sp>
        <p:nvSpPr>
          <p:cNvPr id="19" name="Rounded Rectangle 5"/>
          <p:cNvSpPr/>
          <p:nvPr/>
        </p:nvSpPr>
        <p:spPr>
          <a:xfrm>
            <a:off x="5313834" y="1219200"/>
            <a:ext cx="3312368" cy="800100"/>
          </a:xfrm>
          <a:prstGeom prst="roundRect">
            <a:avLst>
              <a:gd name="adj" fmla="val 25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lang="it-IT" sz="2000" u="none" dirty="0" smtClean="0">
                <a:solidFill>
                  <a:schemeClr val="tx1"/>
                </a:solidFill>
              </a:rPr>
              <a:t>Flessibilità e disponibilità</a:t>
            </a:r>
            <a:endParaRPr lang="it-IT" sz="2000" u="none" dirty="0">
              <a:solidFill>
                <a:schemeClr val="tx1"/>
              </a:solidFill>
            </a:endParaRPr>
          </a:p>
        </p:txBody>
      </p:sp>
      <p:sp>
        <p:nvSpPr>
          <p:cNvPr id="20" name="Rounded Rectangle 5"/>
          <p:cNvSpPr/>
          <p:nvPr/>
        </p:nvSpPr>
        <p:spPr>
          <a:xfrm>
            <a:off x="5390291" y="3803649"/>
            <a:ext cx="3091895" cy="799200"/>
          </a:xfrm>
          <a:prstGeom prst="roundRect">
            <a:avLst>
              <a:gd name="adj" fmla="val 25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lang="it-IT" sz="2000" u="none" dirty="0" smtClean="0">
                <a:solidFill>
                  <a:schemeClr val="tx1"/>
                </a:solidFill>
              </a:rPr>
              <a:t>Rischio paese</a:t>
            </a:r>
            <a:endParaRPr lang="it-IT" sz="2000" u="none" dirty="0">
              <a:solidFill>
                <a:schemeClr val="tx1"/>
              </a:solidFill>
            </a:endParaRPr>
          </a:p>
        </p:txBody>
      </p:sp>
      <p:sp>
        <p:nvSpPr>
          <p:cNvPr id="21" name="Rounded Rectangle 5"/>
          <p:cNvSpPr/>
          <p:nvPr/>
        </p:nvSpPr>
        <p:spPr>
          <a:xfrm>
            <a:off x="1434833" y="3771901"/>
            <a:ext cx="2816758" cy="799200"/>
          </a:xfrm>
          <a:prstGeom prst="roundRect">
            <a:avLst>
              <a:gd name="adj" fmla="val 25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lang="it-IT" sz="2000" u="none" dirty="0" smtClean="0">
                <a:solidFill>
                  <a:schemeClr val="tx1"/>
                </a:solidFill>
              </a:rPr>
              <a:t>Ottimizzazione fiscale</a:t>
            </a:r>
            <a:endParaRPr lang="it-IT" sz="2000" u="none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495300" y="318641"/>
            <a:ext cx="8912225" cy="806103"/>
          </a:xfrm>
        </p:spPr>
        <p:txBody>
          <a:bodyPr/>
          <a:lstStyle/>
          <a:p>
            <a:pPr algn="l" eaLnBrk="1" hangingPunct="1"/>
            <a:r>
              <a:rPr lang="it-IT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ESIGENZE</a:t>
            </a:r>
          </a:p>
        </p:txBody>
      </p:sp>
      <p:pic>
        <p:nvPicPr>
          <p:cNvPr id="1028" name="Picture 4" descr="http://www.lanostratv.it/wp-content/uploads/2011/12/foto-mario-mo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257" y="4626284"/>
            <a:ext cx="2088231" cy="1440160"/>
          </a:xfrm>
          <a:prstGeom prst="rect">
            <a:avLst/>
          </a:prstGeom>
          <a:noFill/>
        </p:spPr>
      </p:pic>
      <p:pic>
        <p:nvPicPr>
          <p:cNvPr id="1032" name="Picture 8" descr="http://www.caffeblog.it/blog/wp-content/uploads/2011/01/muraglia-cin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538" y="2072137"/>
            <a:ext cx="2195920" cy="1462482"/>
          </a:xfrm>
          <a:prstGeom prst="rect">
            <a:avLst/>
          </a:prstGeom>
          <a:noFill/>
        </p:spPr>
      </p:pic>
      <p:pic>
        <p:nvPicPr>
          <p:cNvPr id="1034" name="Picture 10" descr="http://www.acomea.it/static/images/sito/servizi/ribilan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315" y="2067863"/>
            <a:ext cx="1775153" cy="1633141"/>
          </a:xfrm>
          <a:prstGeom prst="rect">
            <a:avLst/>
          </a:prstGeom>
          <a:noFill/>
        </p:spPr>
      </p:pic>
      <p:pic>
        <p:nvPicPr>
          <p:cNvPr id="22" name="Immagine 5" descr="images-11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299" y="4653136"/>
            <a:ext cx="21971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488950" y="0"/>
            <a:ext cx="8912225" cy="1339850"/>
          </a:xfrm>
        </p:spPr>
        <p:txBody>
          <a:bodyPr/>
          <a:lstStyle/>
          <a:p>
            <a:pPr>
              <a:defRPr/>
            </a:pPr>
            <a:r>
              <a:rPr lang="it-IT" sz="3200" i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POSSIBILI SOLUZIONI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028207"/>
              </p:ext>
            </p:extLst>
          </p:nvPr>
        </p:nvGraphicFramePr>
        <p:xfrm>
          <a:off x="686750" y="1196752"/>
          <a:ext cx="8515516" cy="5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456</Words>
  <Application>Microsoft Office PowerPoint</Application>
  <PresentationFormat>Personalizzato</PresentationFormat>
  <Paragraphs>134</Paragraphs>
  <Slides>21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ESIGENZE</vt:lpstr>
      <vt:lpstr>QUALI POSSIBILI SOLUZIONI</vt:lpstr>
      <vt:lpstr>Un confronto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Pc_Mercurio</dc:creator>
  <cp:lastModifiedBy>Luigi Ardissone</cp:lastModifiedBy>
  <cp:revision>602</cp:revision>
  <cp:lastPrinted>1601-01-01T00:00:00Z</cp:lastPrinted>
  <dcterms:created xsi:type="dcterms:W3CDTF">2007-12-10T16:48:16Z</dcterms:created>
  <dcterms:modified xsi:type="dcterms:W3CDTF">2012-10-17T15:05:45Z</dcterms:modified>
</cp:coreProperties>
</file>