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4" r:id="rId16"/>
    <p:sldId id="287" r:id="rId17"/>
    <p:sldId id="288" r:id="rId18"/>
    <p:sldId id="289" r:id="rId19"/>
    <p:sldId id="290" r:id="rId20"/>
    <p:sldId id="291" r:id="rId21"/>
    <p:sldId id="292" r:id="rId22"/>
    <p:sldId id="295" r:id="rId23"/>
    <p:sldId id="296" r:id="rId24"/>
    <p:sldId id="300" r:id="rId25"/>
    <p:sldId id="301" r:id="rId26"/>
    <p:sldId id="298" r:id="rId27"/>
    <p:sldId id="302" r:id="rId28"/>
    <p:sldId id="299" r:id="rId29"/>
    <p:sldId id="293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2BC20-0B50-453F-B6C7-5AB5A870F94C}" v="1" dt="2026-05-27T17:23:41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à Giancarlo UI Torino" userId="6c20c89a-e5f5-4c93-862c-e4df968bd46f" providerId="ADAL" clId="{2F7F1590-3554-487E-BB5F-0EC1AA058B07}"/>
    <pc:docChg chg="modSld">
      <pc:chgData name="Somà Giancarlo UI Torino" userId="6c20c89a-e5f5-4c93-862c-e4df968bd46f" providerId="ADAL" clId="{2F7F1590-3554-487E-BB5F-0EC1AA058B07}" dt="2026-05-27T17:23:41.747" v="1"/>
      <pc:docMkLst>
        <pc:docMk/>
      </pc:docMkLst>
      <pc:sldChg chg="modTransition">
        <pc:chgData name="Somà Giancarlo UI Torino" userId="6c20c89a-e5f5-4c93-862c-e4df968bd46f" providerId="ADAL" clId="{2F7F1590-3554-487E-BB5F-0EC1AA058B07}" dt="2026-05-27T17:23:41.747" v="1"/>
        <pc:sldMkLst>
          <pc:docMk/>
          <pc:sldMk cId="167419297" sldId="303"/>
        </pc:sldMkLst>
      </pc:sldChg>
      <pc:sldChg chg="mod modShow">
        <pc:chgData name="Somà Giancarlo UI Torino" userId="6c20c89a-e5f5-4c93-862c-e4df968bd46f" providerId="ADAL" clId="{2F7F1590-3554-487E-BB5F-0EC1AA058B07}" dt="2026-05-27T17:23:31.317" v="0" actId="34476"/>
        <pc:sldMkLst>
          <pc:docMk/>
          <pc:sldMk cId="2636698860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4A5C-6D29-4477-9A51-FF048D47C522}" type="datetimeFigureOut">
              <a:rPr lang="it-IT" smtClean="0"/>
              <a:t>27/05/2026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B8C7-B6DC-44CA-9149-95EC5FC1E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4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C879-6BBC-4529-837D-902CABF15F26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3B81-E728-4A46-9980-AFBEC4D4EF23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B47-4D96-4391-A3BA-A2453D6FA3B2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A00B-62F1-4E0E-A81E-CC3EF40F7703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A81-8775-436F-880B-EA5207C0C176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C01E-31CB-4E65-AEB6-77A851D3F929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A8C2-D7C3-46EB-AC5E-20C4E65222A1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55B-EA70-469B-ADA9-568E8806CCD2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9A2A-875E-444A-BC85-AAD2BC54CA4D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174F1-E4DF-4879-8825-46C897401B59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107C-D632-4407-9DAD-3ABD5FB83160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DD0D08-40F0-48FF-BD15-6BF787817358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85083-4DD2-4216-8C3B-2CE50DA6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755" y="903766"/>
            <a:ext cx="10709325" cy="162274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ct val="35000"/>
              </a:spcAft>
            </a:pPr>
            <a:r>
              <a:rPr lang="it-IT" sz="3200" b="1" i="1" dirty="0">
                <a:solidFill>
                  <a:srgbClr val="0070C0"/>
                </a:solidFill>
              </a:rPr>
              <a:t>Assemblea annuale dei Soci 2026 elettiva per il triennio 2026-2028</a:t>
            </a:r>
            <a:br>
              <a:rPr lang="it-IT" sz="4800" b="1" i="1" dirty="0">
                <a:solidFill>
                  <a:srgbClr val="00B0F0"/>
                </a:solidFill>
              </a:rPr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83855A-A6BF-3B18-02F2-116951E45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2B55BAC5-F885-AFF1-BD9B-EC9259A2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00206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B876B66-FEBB-A957-A79D-DA2DC8A1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891" y="2936176"/>
            <a:ext cx="4693605" cy="2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0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F391B-66EF-E018-DD16-B8CA80B0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7C6F0-889A-6D85-92D6-65407DE44D0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03120" y="77686"/>
            <a:ext cx="9683496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Attività Istituzionale ed iniziative (Outlook Finance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E1ADEFB-CE9E-CB42-F764-30EC7FBA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412B3D4-A28E-80D2-A322-99228AE4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43D9B0-9BCA-A9D8-B0C9-8ACBD7B3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40" y="1133781"/>
            <a:ext cx="2950720" cy="154242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2EE069-445E-EEB1-3D59-48029CD559E3}"/>
              </a:ext>
            </a:extLst>
          </p:cNvPr>
          <p:cNvSpPr txBox="1"/>
          <p:nvPr/>
        </p:nvSpPr>
        <p:spPr>
          <a:xfrm>
            <a:off x="2644902" y="2658626"/>
            <a:ext cx="7422642" cy="318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Particolare seguito ha avuto l’evento Outlook Finance tenutosi a gennaio 2026 in partnership con Intesa Paolo.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questa edizione dedicato ai temi di Energia, sostenibilità, competitività - con la consolidata collaborazione di Unione Industriali Torino, Intesa Sanpaolo, Dipartimento di Management Valter Cantino dell’Università di Torino, Andaf Sezione Piemonte e Valle d’Aosta.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temi chiave di Outlook Finance, dalla prima edizione, novembre 2018, all’attuale ottava hanno accompagnato la nostra osservazione del mondo dell’economia e della finanza per cogliere spunti operativi per le aziende.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Sotto la conduzione di Filomena Greco (Il Sole 24ore), ci sono stati gli interventi di: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9D0BAD8-46C7-C8F6-E5B4-5C302C74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0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8C019-7561-9AA0-7663-5B852A113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5A0FB0-4E80-8C3B-1CFC-AD9BE18F06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03120" y="77686"/>
            <a:ext cx="9683496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Attività Istituzionale ed iniziative (Outlook Finance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78760F-67AC-9E1F-DEE0-68BCC348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BA648226-4E41-D632-C1E9-2467FF38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B81924-4685-5217-D664-0967AD3B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40" y="1133781"/>
            <a:ext cx="2950720" cy="15424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A3DA10-FB35-B4BF-6402-454A6B2899EE}"/>
              </a:ext>
            </a:extLst>
          </p:cNvPr>
          <p:cNvSpPr txBox="1"/>
          <p:nvPr/>
        </p:nvSpPr>
        <p:spPr>
          <a:xfrm>
            <a:off x="2809494" y="2526459"/>
            <a:ext cx="7367778" cy="3653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Ugo </a:t>
            </a:r>
            <a:r>
              <a:rPr lang="it-IT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Tramballi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(Il Sole 24 Ore), 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Gregorio De Felice (Intesa Sanpaolo), 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Davide Tabarelli (Nomisma Energia),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Paolo Gallo (Italgas), 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Luca Dal Fabbro (Gruppo Iren), 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Roberto Schiesari (Università di Torino), 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"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Davide </a:t>
            </a:r>
            <a:r>
              <a:rPr lang="it-IT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Maddiotto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(KPMG Advisor), 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Hanno concluso il panel Manuele Musso (Unione Industriali Torino) e Stefano Cappellari (Intesa Sanpaolo), che hanno illustrato al numeroso pubblico in Sala Giovanni Agnelli, un quadro puntuale della situazione geopolitica, economico-finanziaria e del “mondo” dell’energia, fornendo una chiave di lettura delle tendenze in atto.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A7E29A-F633-D7CC-695F-C1ED70CB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1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946FF-0AB0-5176-7980-9459FC00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A93AA-4B98-E6D6-DBE4-62E3599DC1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03120" y="77686"/>
            <a:ext cx="9683496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Attività Istituzionale ed iniziative (Outlook Finance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5BFF5C-FA58-ED39-39AE-4AB65D5C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E9650B62-150D-0F3F-6287-CE09731B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A5D6AE-30EF-6084-70C0-49AC4D2B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0" y="2657789"/>
            <a:ext cx="2950720" cy="15424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72D6FF-E3A7-AEDA-DA4C-DEA8B6169D4F}"/>
              </a:ext>
            </a:extLst>
          </p:cNvPr>
          <p:cNvSpPr txBox="1"/>
          <p:nvPr/>
        </p:nvSpPr>
        <p:spPr>
          <a:xfrm>
            <a:off x="4642104" y="1271244"/>
            <a:ext cx="6094476" cy="512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buNone/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sintesi, i punti chiave dell'Outlook Finance 2026: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t-IT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Scenari Macroeconomici e Finanziari:</a:t>
            </a: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Il 2026 è visto come un "anno di prosecuzione", con le banche centrali (BCE e Federal Reserve) che potrebbero adottare politiche monetarie più neutrali. Si osserva una tenuta del mercato del lavoro e dei consumi negli USA, mentre l'Europa mira a una revisione al rialzo del PIL.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t-IT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Energie e Sostenibilità</a:t>
            </a: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Centrale il dibattito sulle sfide energetiche, la transizione sostenibile e la geopolitica, con focus su competitività industriale ed energia.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t-IT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Investimenti e Mercati: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Obbligazioni: Ruolo centrale nei portafogli per la stabilità.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Azioni: Prospettive positive ma che richiedono selettività, con un focus sul tema dell'Intelligenza Artificiale (IA).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Valute: L'euro dollaro oscilla in trading range (intorno a 1.15) con movimenti macro da monitorare.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9AFAB160-C57F-333D-E2D0-DFAF0541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36FEF86-FE85-EE26-0381-F95D466A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F5E03-D23A-CB8D-AED9-5976C8143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5BEA2-1718-6F9D-B57F-24D2AB58CC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82696" y="152391"/>
            <a:ext cx="6510528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Iniziative Welfare &amp; Sociale  CDAF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C71BC8-A92B-B39E-0337-B373CADC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BE5F89A0-73A9-FFCB-B48A-1884AF4C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209B6-1D77-06C8-B5DD-8903EE9D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057" y="1277087"/>
            <a:ext cx="7218426" cy="5058626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F3BA544-6461-CC30-B111-167CF048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8EA3EA-CF8B-F3E2-E2D0-895B9B09C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874005"/>
            <a:ext cx="3248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C88D0-0109-6432-5402-A7C30D8D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2B8DE-18FF-C094-7DD3-CF10E477CA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21608" y="0"/>
            <a:ext cx="3026664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Evoluzione Soci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799FE9-45BD-5768-7077-402A40EA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FE91762-5CAE-E223-CE79-0661F2DA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C89867-00DC-F192-B2BC-3442AAB3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1279144"/>
            <a:ext cx="6967728" cy="450342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641F1AB-4E45-6884-F747-AF94D6C9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5BC11F-28AD-0246-62C0-43715B623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" y="2641473"/>
            <a:ext cx="3209925" cy="1428750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24AB4AEA-6AC7-0802-DEB8-66C7664C76AB}"/>
              </a:ext>
            </a:extLst>
          </p:cNvPr>
          <p:cNvSpPr/>
          <p:nvPr/>
        </p:nvSpPr>
        <p:spPr>
          <a:xfrm>
            <a:off x="3383280" y="5394960"/>
            <a:ext cx="585216" cy="182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5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D3F46-556E-C796-5DF3-4D587B6EB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F9202C-14CE-F17A-63A6-C38BB57F16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21608" y="0"/>
            <a:ext cx="3493008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Premiazione  Soci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307F3D-8E85-E020-4C1F-9FACEDF7E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2943A771-073D-45C1-0A7D-08A90E7E3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F965503-31EE-BE18-5063-1316BAA0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FFECBF-A80B-4A9F-482A-46DDEE80CB6F}"/>
              </a:ext>
            </a:extLst>
          </p:cNvPr>
          <p:cNvSpPr txBox="1"/>
          <p:nvPr/>
        </p:nvSpPr>
        <p:spPr>
          <a:xfrm>
            <a:off x="1627632" y="1758988"/>
            <a:ext cx="95097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l’assemblea cogliamo l’occasione per festeggiare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Soci che hanno raggiunto una permanenza nel CDAF di almeno 25 anni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quest’anno sono premiati gli iscritti al Club dal 2001, e nello specifico</a:t>
            </a:r>
          </a:p>
          <a:p>
            <a:pPr algn="just">
              <a:buNone/>
            </a:pPr>
            <a:r>
              <a:rPr lang="it-IT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it-IT" sz="2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Paolo COTTINO</a:t>
            </a:r>
          </a:p>
          <a:p>
            <a:pPr algn="ctr"/>
            <a:r>
              <a:rPr lang="it-IT" sz="2000" b="1" dirty="0">
                <a:latin typeface="Times New Roman" panose="02020603050405020304" pitchFamily="18" charset="0"/>
              </a:rPr>
              <a:t>Gianluigi FANTINO</a:t>
            </a:r>
          </a:p>
          <a:p>
            <a:pPr algn="ctr">
              <a:buNone/>
            </a:pP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205D5A-782F-8A0A-A831-BF41FA1A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762" y="4244428"/>
            <a:ext cx="2857500" cy="16002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781B0E5-4B41-2E4A-1264-9E379055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840" y="4084510"/>
            <a:ext cx="2619375" cy="174307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929D502-6293-28AE-408C-3834A04A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" y="336061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7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3C60-6934-8611-ECCB-E4D3308D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5679D-74A0-09BE-25CD-EB03C24525C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21608" y="0"/>
            <a:ext cx="5367528" cy="978408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Evoluzione Soci Sostenitori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7E172D4-2C19-74FD-78BE-570FE134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1719A6C-F762-0E5C-D12B-E5B01C7C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BEBBBFB-9D30-232A-B375-6BA2C79B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F7702B1-0E60-2764-1F2D-93E5A502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36" y="1248081"/>
            <a:ext cx="8130540" cy="202692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373BB78-ACAF-E2F2-EA38-919C58F444FF}"/>
              </a:ext>
            </a:extLst>
          </p:cNvPr>
          <p:cNvSpPr txBox="1"/>
          <p:nvPr/>
        </p:nvSpPr>
        <p:spPr>
          <a:xfrm>
            <a:off x="3492627" y="3150226"/>
            <a:ext cx="7632954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Soci Sostenitori sono al 31 dicembre i seguenti (ordine alfabetico ) :</a:t>
            </a:r>
          </a:p>
          <a:p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BANCA REALE 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it-IT" sz="1200" dirty="0">
                <a:latin typeface="Times New Roman" panose="02020603050405020304" pitchFamily="18" charset="0"/>
              </a:rPr>
              <a:t>l'istituto di credito di Reale Group. Risultato dell'incontro tra il mondo assicurativo e il mondo finanziario</a:t>
            </a:r>
          </a:p>
          <a:p>
            <a:endParaRPr lang="it-IT" sz="1200" dirty="0">
              <a:latin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BIOS MANAGEMENT SRL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it-IT" sz="1200" dirty="0">
                <a:latin typeface="Times New Roman" panose="02020603050405020304" pitchFamily="18" charset="0"/>
              </a:rPr>
              <a:t>consulenza nel campo della Direzione e dell’Organizzazione Aziendale</a:t>
            </a:r>
          </a:p>
          <a:p>
            <a:endParaRPr lang="it-IT" sz="1200" dirty="0">
              <a:latin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KPMG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it-IT" sz="1200" dirty="0">
                <a:latin typeface="Times New Roman" panose="02020603050405020304" pitchFamily="18" charset="0"/>
              </a:rPr>
              <a:t>network globale leader nei servizi di revisione contabile, consulenza fiscale, legale e aziendale</a:t>
            </a:r>
          </a:p>
          <a:p>
            <a:endParaRPr lang="it-IT" sz="1200" dirty="0">
              <a:latin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MARSH SPA 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Settore Intermediazione Assicurativa e intermediazione rischi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latin typeface="Times New Roman" panose="02020603050405020304" pitchFamily="18" charset="0"/>
              </a:rPr>
              <a:t>RIA GRANT THORTON  </a:t>
            </a:r>
            <a:r>
              <a:rPr lang="it-IT" sz="1200" dirty="0">
                <a:latin typeface="Times New Roman" panose="02020603050405020304" pitchFamily="18" charset="0"/>
              </a:rPr>
              <a:t>- network globale leader nei servizi di revisione contabile, consulenza fiscale, legale e aziendale</a:t>
            </a:r>
          </a:p>
          <a:p>
            <a:endParaRPr lang="it-IT" sz="1200" dirty="0">
              <a:latin typeface="Times New Roman" panose="02020603050405020304" pitchFamily="18" charset="0"/>
            </a:endParaRPr>
          </a:p>
          <a:p>
            <a:pPr marL="180340" indent="-180340" algn="just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latin typeface="Times New Roman" panose="02020603050405020304" pitchFamily="18" charset="0"/>
              </a:rPr>
              <a:t>STUDIO PIROLA, PENNUTO, ZEI &amp; ASSOCIATI </a:t>
            </a:r>
            <a:r>
              <a:rPr lang="it-IT" sz="1200" dirty="0">
                <a:latin typeface="Times New Roman" panose="02020603050405020304" pitchFamily="18" charset="0"/>
              </a:rPr>
              <a:t>– Studio associato di 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consulenza fiscale e legale </a:t>
            </a:r>
            <a:endParaRPr lang="it-IT" sz="1200" dirty="0">
              <a:latin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28E211-FACA-6BAA-70D3-35805C15E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7" y="26985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BEAD-976E-6EA7-8011-15A3ADCB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9DDA1-BF31-89EF-39BD-A2C2E519F4F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496" y="2107374"/>
            <a:ext cx="4681728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Bilancio – Stato Patrimoniale Attivo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3AB97D-618E-DEAD-B2D1-8626548B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270C6591-2EDA-B17C-0C9E-F6075491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AF050C1-E334-13A5-6B7C-DF2E709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E94B4D-BEE5-F920-FBB0-F74BD2E1E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47" y="88265"/>
            <a:ext cx="5442936" cy="599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810892-9D14-3FF2-8EFD-E27D4C988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4" y="3429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0A423-19DA-F84E-8AD9-C6EC69ECC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1DD07-A28B-E6D0-7D22-62506B3879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496" y="2107374"/>
            <a:ext cx="4837176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Bilancio – Stato Patrimoniale Passivo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B0AD84-0381-8960-3E90-5169897F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E4C18660-307F-9BAF-16CA-37F59C96C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22C1060-4995-302E-3AE4-57356AF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979EA3-A933-775D-7E35-D1ACCBB6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07" y="33090"/>
            <a:ext cx="4709094" cy="617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605E0E-871C-CF0F-0345-71473D0A5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3429000"/>
            <a:ext cx="261541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DF0F-E84F-C4EC-440A-0194782A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3DCD15-324D-02C6-429A-042703013A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496" y="2107374"/>
            <a:ext cx="4837176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Conto Economico 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EB7BDD-0248-3969-94E7-8AEFC191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1759CD8A-BBEB-A46A-4DCA-259DE2571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0B8C0358-0A85-8333-19A8-B687AFA5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D9CAC9-20A1-1FED-BBAF-2D98CF981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10" y="33090"/>
            <a:ext cx="4837361" cy="61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63F16C-4DC5-A7C3-9836-8FFD214F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" y="3429000"/>
            <a:ext cx="2615411" cy="1737511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D87E4A3C-6E3B-F6CB-4B8A-46F4F1700D2A}"/>
              </a:ext>
            </a:extLst>
          </p:cNvPr>
          <p:cNvSpPr/>
          <p:nvPr/>
        </p:nvSpPr>
        <p:spPr>
          <a:xfrm>
            <a:off x="10868025" y="5915025"/>
            <a:ext cx="639763" cy="3651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08355-D187-CA7B-9DBD-A47236CE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02FFD-E04A-24C0-25D4-4AA768C66E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82725" y="157163"/>
            <a:ext cx="10709275" cy="16224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ct val="35000"/>
              </a:spcAft>
            </a:pPr>
            <a:r>
              <a:rPr lang="it-IT" sz="4800" b="1" i="1" dirty="0">
                <a:solidFill>
                  <a:srgbClr val="0070C0"/>
                </a:solidFill>
              </a:rPr>
              <a:t>Saluti istituzionali</a:t>
            </a:r>
            <a:br>
              <a:rPr lang="it-IT" sz="4800" b="1" i="1" dirty="0">
                <a:solidFill>
                  <a:srgbClr val="00B0F0"/>
                </a:solidFill>
              </a:rPr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5456EA5-9994-9DA1-F920-AAC5B965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1972722D-0E28-902F-A944-9C82924CD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00206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B61B5A-B7A5-7237-7A3E-44A38100DC93}"/>
              </a:ext>
            </a:extLst>
          </p:cNvPr>
          <p:cNvSpPr txBox="1"/>
          <p:nvPr/>
        </p:nvSpPr>
        <p:spPr>
          <a:xfrm>
            <a:off x="4059936" y="2063186"/>
            <a:ext cx="75620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Sono felice di ritrovarci insieme per l’appuntamento istituzionale dell’Assemblea dei Soci, in cui sarete chiamati all’</a:t>
            </a:r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approvazione del Bilancio dell’esercizio 2025 e del Preventivo per il 2026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(45° anno dalla Fondazione).</a:t>
            </a:r>
          </a:p>
          <a:p>
            <a:pPr algn="just">
              <a:buNone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L’approvazione del bilancio al 31 dicembre 2025 costituisce un appuntamento particolare in quanto è l’ultimo anno del triennio 2023-25, in cui viene quindi a scadere il mandato conferito dall’assemblea all’attuale Consiglio Direttivo ivi compreso la figura del Presidente e del Collegio dei Revisori, nonché del Tesoriere.</a:t>
            </a:r>
          </a:p>
          <a:p>
            <a:pPr algn="just">
              <a:buNone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3688E81A-3261-2443-0861-2684F28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5467EE-F890-94EB-69D1-7AC021E9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008"/>
            <a:ext cx="3877056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7113-67E4-77AA-A74F-85B9A13C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3EEAB-9E2B-DBF5-2FBC-E572AD01C7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496" y="2107374"/>
            <a:ext cx="4837176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Rendiconto finanziario 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5A565E-E0B8-6720-7151-1C79FAE8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54F2FD5-7711-3BA5-55C6-8F18F22A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80B0A32-62D7-B893-E280-B16A99C8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D03D73-0062-107E-EAD9-0797F06E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28" y="313562"/>
            <a:ext cx="4128430" cy="57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9E7115-9E3D-1621-D0AF-7F83026EA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6" y="3429000"/>
            <a:ext cx="261541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60A8A-1BDE-22D0-B639-6912A0EA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9B860-943E-2FFA-D7E6-9480D3597E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496" y="2107374"/>
            <a:ext cx="4837176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Previsione 2026 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92DFD5-A3B0-457B-BEDC-C82FD3AB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00242FF-794C-4E24-516D-48ECEDDD6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D19432A-6AF3-385F-AAFE-9ECA02DC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93A21E-ACCC-6BEB-2F6A-4F4F8B02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76" y="4763"/>
            <a:ext cx="4265295" cy="63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9E16AE9-BB6C-4358-597C-F54796EA0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4" y="3429000"/>
            <a:ext cx="261541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5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61472-1475-96C1-895B-9DC0A593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D58AF-0821-CFAA-64A9-A28C704346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11880" y="155373"/>
            <a:ext cx="6288578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2026…il futuro prossimo venturo..!!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D4E2FB-9EE4-5156-B310-46DBE7E1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7A05E2B-E79E-A267-BCDE-2CDCE45D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3791DB0E-0546-F9E6-BC92-DA2B7EE5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0B0535-A877-0B17-F39C-3A742AD515F7}"/>
              </a:ext>
            </a:extLst>
          </p:cNvPr>
          <p:cNvSpPr txBox="1"/>
          <p:nvPr/>
        </p:nvSpPr>
        <p:spPr>
          <a:xfrm>
            <a:off x="4923905" y="1305565"/>
            <a:ext cx="6288578" cy="5336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linee di sviluppo del Club, coordinate dal nuovo Consiglio Direttivo, nel corso del 2026 si indirizzeranno </a:t>
            </a:r>
            <a:r>
              <a:rPr lang="it-IT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4 KEY DRIVER</a:t>
            </a: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Networking UI: </a:t>
            </a: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saranno ulteriormente sviluppate le iniziative in sinergia con gli altri Club del “Sistema UI” ed i relativi Servizi di supporto e di eccellenza interni, in primis il Servizio Credito &amp; finanza 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Digitalizzazione </a:t>
            </a:r>
            <a:r>
              <a:rPr lang="it-IT" sz="1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mkt</a:t>
            </a:r>
            <a:r>
              <a:rPr lang="it-IT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 istituzionale: </a:t>
            </a: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sarà migliorato il sito WEB del Club e sarà aumentata la presenza “</a:t>
            </a:r>
            <a:r>
              <a:rPr lang="it-IT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sui social di riferimento, essenzialmente Linkedin che diventerà il canale privilegiato di comunicazione digitale del Club.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Maggiore collaborazione con i Soci sostenitori </a:t>
            </a: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nell’organizzare eventi, coinvolgendo laddove ne esistano i presupposti, le strutture territoriali di Andaf.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“scouting “nella ricerca di nuovi Soci </a:t>
            </a: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ordinari e sostenitori , coinvolgendo sempre di più gli attuali Soci nelle attività di organizzazione di Convegni ed eventi attraverso l’attività periodica delle diverse commissioni del Club.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45E78C-4BE2-9DB3-1CF7-9D7ABF6B0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08" y="2224023"/>
            <a:ext cx="4236871" cy="26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6D2BC-2411-479E-5A07-302643C5A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4FFFCA-01BC-8E6E-E489-C5475FC041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5148" y="155373"/>
            <a:ext cx="6685310" cy="978408"/>
          </a:xfrm>
        </p:spPr>
        <p:txBody>
          <a:bodyPr>
            <a:noAutofit/>
          </a:bodyPr>
          <a:lstStyle/>
          <a:p>
            <a:pPr algn="ctr"/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2026-2027-2028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Il nuovo Consiglio Direttivo e Collegio dei Revisori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A26373-F201-A86E-974F-5699E34A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541281F-4096-3C74-5471-F055438B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A54825B-CE71-29AB-B177-622F015E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3D5B22-B573-3855-15C2-B6B2A18E339F}"/>
              </a:ext>
            </a:extLst>
          </p:cNvPr>
          <p:cNvSpPr txBox="1"/>
          <p:nvPr/>
        </p:nvSpPr>
        <p:spPr>
          <a:xfrm>
            <a:off x="4041648" y="1592860"/>
            <a:ext cx="7351776" cy="403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ringraziamento ai Componenti della Commissione Elettorale nominata ai sensi dell’art. 12 dello Statuto, composta da: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Claudio LESCA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(Past President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Alessandra Parigi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(Presidente Collegio dei Revisori)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Riccardo Cavazzana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(Consigliere)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Chiara Pisani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(Consigliere)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Giancarlo SOMA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(Segretario del Club)</a:t>
            </a:r>
          </a:p>
          <a:p>
            <a:pPr lvl="1"/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l’impegno profuso ed il lavoro professionale fatto al fine di garantire che tutto il processo formale e sostanziale fosse svolto nel rispetto delle indicazioni stabilite dallo Statuto e nella più ampia trasparenza.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Invito, quindi, il Segretario Giancarlo Somà (membro della Commissione Elettorale) ad illustrare il lavoro svolto.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82835B-2D4F-D41B-968A-58B506360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3" y="2345436"/>
            <a:ext cx="3567793" cy="19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FC3BF-4BB3-A2F4-C1D9-C18FC6834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4C78E-8FD2-C7B0-805D-C47439BA93C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5148" y="155373"/>
            <a:ext cx="6685310" cy="978408"/>
          </a:xfrm>
        </p:spPr>
        <p:txBody>
          <a:bodyPr>
            <a:noAutofit/>
          </a:bodyPr>
          <a:lstStyle/>
          <a:p>
            <a:pPr algn="ctr"/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2026-2027-2028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Il nuovo Consiglio Direttivo e Collegio dei Revisori 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Retroplanning</a:t>
            </a: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Attività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B92487-8A5C-7B0F-9B67-56A89B85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E202067-CA5A-7A9D-1FA1-95275F6BE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00C2E43-CA03-BF3A-62BA-E1AE7200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932ACE3-D39A-5CF5-BA50-9E7BD155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121" y="1283344"/>
            <a:ext cx="5012922" cy="51764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3295AD7-2EC1-FEEB-11B6-4A71187BB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09" y="2352294"/>
            <a:ext cx="3845378" cy="21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78CF7-F892-1771-FC40-1ED7E25A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EE126-C7B3-1F04-E309-BC9FB546E4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5148" y="155373"/>
            <a:ext cx="7785084" cy="978408"/>
          </a:xfrm>
        </p:spPr>
        <p:txBody>
          <a:bodyPr>
            <a:noAutofit/>
          </a:bodyPr>
          <a:lstStyle/>
          <a:p>
            <a:pPr algn="ctr"/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2026-2027-208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Candidati al nuovo Consiglio Direttivo (in ordine alfabetico)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D8C33F-DC64-8CC8-7FC9-50146AC2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C023069A-5941-B626-19FC-B5CE039C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EEB900A7-CA38-EF53-2563-E38AA0DC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487FAA-FB1C-F7C3-B69F-7AE7F1FB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73" y="1500072"/>
            <a:ext cx="4204234" cy="42169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1CC429A-F5FA-82C6-8920-8371561DB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40" y="2267712"/>
            <a:ext cx="3178461" cy="21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F0D9-9684-F060-9DE2-52160C7C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DD60D-8175-8507-F3F9-EDCD712745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5148" y="155373"/>
            <a:ext cx="6685310" cy="978408"/>
          </a:xfrm>
        </p:spPr>
        <p:txBody>
          <a:bodyPr>
            <a:noAutofit/>
          </a:bodyPr>
          <a:lstStyle/>
          <a:p>
            <a:pPr algn="ctr"/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2026-2027-208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Il nuovo Consiglio Direttivo (in ordine alfabetico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8002F-C711-B19A-542A-992B913D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7A3880A1-9D4E-D40E-2627-41FEDE57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38E4BA7F-10CE-FBA9-EF01-DE50D36B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9772DAC-4482-2D59-687C-54C3DCE1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10" y="1671552"/>
            <a:ext cx="3844408" cy="36134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AD630D-FD9E-7E8F-BE2D-8C40CC7BA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54" y="2371252"/>
            <a:ext cx="3176291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C7BC2-C18B-3E30-1A0E-F4478071D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F50642-F3CC-A25E-0E41-2F8EB66B8F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5148" y="155373"/>
            <a:ext cx="6685310" cy="978408"/>
          </a:xfrm>
        </p:spPr>
        <p:txBody>
          <a:bodyPr>
            <a:noAutofit/>
          </a:bodyPr>
          <a:lstStyle/>
          <a:p>
            <a:pPr algn="ctr"/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2026-2027-208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Candidati al nuovo Collegio dei Revisori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5C8557-C8AE-7DC8-65C3-BD86199A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D685CC18-D7F5-75D7-847E-CA41F02D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B32CFF-D876-7CE0-B2B1-DF227EC0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1943FC-C193-DA05-8E18-F8822BEA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70" y="2263945"/>
            <a:ext cx="5736939" cy="13445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8AD4604-D54B-F27D-CFC0-396100E65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" y="2263945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E162D-ADFC-DE2B-4B2B-248478C0E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6CA2E6-9167-2A4D-0563-EF9FB20D95D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5148" y="155373"/>
            <a:ext cx="6685310" cy="978408"/>
          </a:xfrm>
        </p:spPr>
        <p:txBody>
          <a:bodyPr>
            <a:noAutofit/>
          </a:bodyPr>
          <a:lstStyle/>
          <a:p>
            <a:pPr algn="ctr"/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CDAF 2026-2027-208</a:t>
            </a:r>
            <a:b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Il nuovo Collegio dei Revisori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41E356-A0C9-7B5D-C22C-26807518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57B19D53-985B-379B-97F3-BAD5BE35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9EC33BF-7FF5-67B7-A8AA-ED31DB5A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C62081-83A0-277B-6BD2-2FAF921B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31" y="2383469"/>
            <a:ext cx="5736939" cy="13445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68D5D80-195D-8B50-DE03-58A2C4950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240" y="2383469"/>
            <a:ext cx="332870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39AE7-817F-A20E-F2A4-EA1E05F21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5882C-9822-9CE8-72BA-AF5EDF8B752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52928" y="-442808"/>
            <a:ext cx="5303520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Grazie a…!!!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F5A6B1-215D-A68C-C776-632EBD78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9E870C9B-5CF8-4177-3ACB-76E4300BF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6A959EE-EF9A-22CC-C651-7A1C9D91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36538A-F205-332A-F4D5-40F574476E76}"/>
              </a:ext>
            </a:extLst>
          </p:cNvPr>
          <p:cNvSpPr txBox="1"/>
          <p:nvPr/>
        </p:nvSpPr>
        <p:spPr>
          <a:xfrm>
            <a:off x="4395252" y="713993"/>
            <a:ext cx="75477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l’intero </a:t>
            </a: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Consiglio Direttivo, la Segreteria e i Revisori dei Conti che 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sono impegnati attivamente e hanno collaborato proficuamente per portare avanti strategie e operatività del Club.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Soci Sostenitori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sostenitori delle nostre iniziative, che in questo triennio hanno aiutato a promuovere le iniziative del Club.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Voi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 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 con la vostra partecipazione alla vita associativa avete contribuito al successo del nostro Club.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tutti indistintamente 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 un sincero augurio al Consiglio Direttivo di prossima nomina per una felice e proficua attività associativa del Club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...!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365B18-8C0B-AA96-169B-7B893043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" y="1133781"/>
            <a:ext cx="4041166" cy="52247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F5365B-AA84-1EC7-7533-C0888335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050" y="4145350"/>
            <a:ext cx="2420243" cy="143883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4C1C56-E80B-FE06-04BB-055AC8C2A79B}"/>
              </a:ext>
            </a:extLst>
          </p:cNvPr>
          <p:cNvSpPr txBox="1"/>
          <p:nvPr/>
        </p:nvSpPr>
        <p:spPr>
          <a:xfrm>
            <a:off x="4845504" y="4291486"/>
            <a:ext cx="2858655" cy="124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Times New Roman" panose="02020603050405020304" pitchFamily="18" charset="0"/>
              </a:rPr>
              <a:t>..Personalmente il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Times New Roman" panose="02020603050405020304" pitchFamily="18" charset="0"/>
              </a:rPr>
              <a:t>presiedere il CDAF per due trienni consecutivi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Times New Roman" panose="02020603050405020304" pitchFamily="18" charset="0"/>
              </a:rPr>
              <a:t>è stato motivo di grande orgoglio e profonda soddisfazione...!! </a:t>
            </a:r>
          </a:p>
          <a:p>
            <a:pPr marR="0" lvl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i="1" dirty="0">
                <a:solidFill>
                  <a:srgbClr val="000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			Giorgio Giodda</a:t>
            </a:r>
            <a:endParaRPr kumimoji="0" lang="it-IT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14" name="Cuore 13">
            <a:extLst>
              <a:ext uri="{FF2B5EF4-FFF2-40B4-BE49-F238E27FC236}">
                <a16:creationId xmlns:a16="http://schemas.microsoft.com/office/drawing/2014/main" id="{76F7289A-9D5A-8B08-43B8-A039E9FD1CAF}"/>
              </a:ext>
            </a:extLst>
          </p:cNvPr>
          <p:cNvSpPr/>
          <p:nvPr/>
        </p:nvSpPr>
        <p:spPr>
          <a:xfrm>
            <a:off x="4201708" y="3700387"/>
            <a:ext cx="4146246" cy="2506852"/>
          </a:xfrm>
          <a:prstGeom prst="hear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386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065E-5BC3-06D8-DE10-8FF6D9EFB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33CA1-AF0D-9F5B-DF50-4C72A21D88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15313" y="644306"/>
            <a:ext cx="9186672" cy="149203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t-IT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Contesto macroeconomico e trend di mercato </a:t>
            </a:r>
            <a:br>
              <a:rPr lang="it-IT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4800" b="1" i="1" dirty="0">
                <a:solidFill>
                  <a:srgbClr val="00B0F0"/>
                </a:solidFill>
              </a:rPr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ADB254-E379-1513-CDF1-60731EB8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61ADBF5A-17C0-D1CD-8149-FEEFA83A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19A535-FA80-62CD-EE73-B6377F635B42}"/>
              </a:ext>
            </a:extLst>
          </p:cNvPr>
          <p:cNvSpPr txBox="1"/>
          <p:nvPr/>
        </p:nvSpPr>
        <p:spPr>
          <a:xfrm>
            <a:off x="3547873" y="1133781"/>
            <a:ext cx="77541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scoppio della guerra nel Golfo Persico (la cosiddetta Terza Guerra del Golfo) ha </a:t>
            </a: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complicato uno scenario geopolitico ed economico già incerto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interruzioni ai flussi commerciali nello Stretto di Hormuz e i danni alle infrastrutture energetiche hanno determinato una </a:t>
            </a: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significativa pressione al rialzo sui prezzi dell'energia 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una contrazione nell'approvvigionamento di materie prime, con effetti inflazionistici e un freno alla domanda aggregata. Il quadro complessivo rimane fragile, con rischi al ribasso riconducibili a nuove tensioni commerciali, vulnerabilità fiscali e pressioni inflazionistiche strutturali.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L’economia italiana appare particolarmente esposta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stretta tra l’aumento dei costi energetici e il rischio di un ritorno a politiche monetarie più restrittive. La crescita dei primi mesi del 2026 risulta modesta e vulnerabile, sostenuta ma allo stesso tempo frenata da consumi indeboliti, investimenti incerti e una domanda estera meno dinamica. L’inflazione torna a comprimere i redditi reali, mentre il mercato del lavoro mostra segnali di rallentamento dopo la fase espansiva degli anni precedenti.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emerge il </a:t>
            </a: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profilo di un’economia che ha dimostrato resilienza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 che resta fortemente dipendente dagli equilibri internazionali e dalle evoluzioni del quadro geopolitico.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88ACC2-4AF0-E38A-9566-9F092D33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2F4B91-30A9-624A-8ABA-E156D468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9" y="2737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33CE-A408-0E5D-2B3F-7F8B02C2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74C011-67FA-7FF7-287D-8682A69202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11417" y="-133763"/>
            <a:ext cx="8401066" cy="978408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Grazie per l’attenzione …………ed ora aperitivo &amp; networking.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607AB6-7BC7-D0CE-D9BA-0EC551CC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D070ADDD-A566-2E7D-5F8C-B63B465A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E19C288-BE41-5090-E95B-B479A5DE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4B9BC2-9E0B-6AB1-AC6B-B81CC590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204" y="1031656"/>
            <a:ext cx="3725454" cy="20669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E0FDC6-ADE6-C990-4001-E84DB6309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14" y="3130533"/>
            <a:ext cx="1976016" cy="11065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C6BF7AD-B5A9-31BA-1C1C-A3390E9CD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076" y="4530725"/>
            <a:ext cx="2952750" cy="15525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4B6C887-828B-487C-B669-1F51321B8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3781"/>
            <a:ext cx="5622834" cy="52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1FBAE-F128-DF4A-BF6B-D5ED1A069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8416D64-8A6D-EFCC-9C1E-CCB017D4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E1A2C8E7-6454-CD23-7682-6A4C50C6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E08C6753-ADA5-A3B7-7123-7AE5080B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3FC5C5-21BD-3107-5869-C087F10F1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816" y="2834997"/>
            <a:ext cx="4122964" cy="230886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AC1EF4-BE70-A461-2248-5C4D7372C195}"/>
              </a:ext>
            </a:extLst>
          </p:cNvPr>
          <p:cNvSpPr txBox="1"/>
          <p:nvPr/>
        </p:nvSpPr>
        <p:spPr>
          <a:xfrm>
            <a:off x="706656" y="1562395"/>
            <a:ext cx="11255284" cy="834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</a:t>
            </a:r>
            <a:r>
              <a:rPr lang="it-IT" sz="2000" i="1" dirty="0"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E come tutte le favole che finiscono bene…non si poteva dire « ..e vissero felici e contenti…» senza un </a:t>
            </a:r>
            <a:r>
              <a:rPr lang="it-IT" sz="2000" b="1" i="1" dirty="0"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immenso grazie  </a:t>
            </a:r>
            <a:r>
              <a:rPr lang="it-IT" sz="2000" i="1" dirty="0"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da parte di noi tutti indistintamente e dalla Comunità Finance che rappresentiamo,  alla vera «Anema &amp; Core» del CDAF di ieri , di oggi e ..di DOMANI</a:t>
            </a:r>
            <a:r>
              <a:rPr lang="it-IT" sz="2800" i="1" dirty="0"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…!!!</a:t>
            </a:r>
            <a:endParaRPr lang="it-IT" sz="1400" i="1" dirty="0">
              <a:effectLst/>
              <a:latin typeface="Dreaming Outloud Pro" panose="03050502040302030504" pitchFamily="66" charset="0"/>
              <a:ea typeface="Times New Roman" panose="02020603050405020304" pitchFamily="18" charset="0"/>
              <a:cs typeface="Dreaming Outloud Pro" panose="03050502040302030504" pitchFamily="66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FAF9EF3-2EC6-6704-8689-224BADF3C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86" y="3794303"/>
            <a:ext cx="2505075" cy="181927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19CECBA-9276-34B1-EDA8-DB96219F5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551" y="3927653"/>
            <a:ext cx="2714625" cy="1685925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18DFEC41-68BE-AA00-C3F8-4D882DA9F0D0}"/>
              </a:ext>
            </a:extLst>
          </p:cNvPr>
          <p:cNvSpPr txBox="1">
            <a:spLocks/>
          </p:cNvSpPr>
          <p:nvPr/>
        </p:nvSpPr>
        <p:spPr>
          <a:xfrm>
            <a:off x="3215148" y="155373"/>
            <a:ext cx="6685310" cy="978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Cdaf e Favole di Esopo</a:t>
            </a:r>
          </a:p>
        </p:txBody>
      </p:sp>
    </p:spTree>
    <p:extLst>
      <p:ext uri="{BB962C8B-B14F-4D97-AF65-F5344CB8AC3E}">
        <p14:creationId xmlns:p14="http://schemas.microsoft.com/office/powerpoint/2010/main" val="26366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F2706-4E0E-5254-6889-68F23C8E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060A0-D26E-BD09-3E37-2D5BB8E5B6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15313" y="644306"/>
            <a:ext cx="9186672" cy="149203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t-IT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Contesto macroeconomico e trend di mercato </a:t>
            </a:r>
            <a:br>
              <a:rPr lang="it-IT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4800" b="1" i="1" dirty="0">
                <a:solidFill>
                  <a:srgbClr val="00B0F0"/>
                </a:solidFill>
              </a:rPr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79BE71-E157-76F2-DB4E-D3B42907A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63999B2E-1B47-20B1-9E4B-13ADF472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CC0D28-0B30-B119-4944-A9360157F129}"/>
              </a:ext>
            </a:extLst>
          </p:cNvPr>
          <p:cNvSpPr txBox="1"/>
          <p:nvPr/>
        </p:nvSpPr>
        <p:spPr>
          <a:xfrm>
            <a:off x="4453128" y="1710362"/>
            <a:ext cx="66583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L’impatto dello shock energetico già si legge nei dati più recenti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cade la fiducia delle famiglie, anticipando una frenata dei consumi; risalgono i tassi sovrani; si abbassano le attese sull’industria, che stava provando a risalire; frenano anche i servizi. Reggono gli investimenti che nei primi tre mesi del 2026 sono ancora sostenuti dalle risorse del PNNR.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L'Ocse ha rivisto al ribasso le stime di crescita del Pil italiano per quest'anno e il prossimo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nell'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Outlook di aprile, dopo il +0,5% del 2025, stima per il nostro Paese una crescita del Pil dello 0,4% nel 2026 (contro il +0,6% dell'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Outlook pubblicato lo scorso dicembre) e dello 0,6% nel 2027, dal +0,7% di dicembre. l'inflazione è attesa in rialzo al 2,4% nel 2026 e all'1,8% nel 2027.</a:t>
            </a:r>
          </a:p>
          <a:p>
            <a:pPr algn="just"/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304B0B-9FE1-7702-8A01-C659AF45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D17D64-126F-BE8E-2D85-C172C638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9" y="2630729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8F7F-FA0C-025C-AC69-64866880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FBE479-1F14-2051-A263-79FB016D23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24812" y="476745"/>
            <a:ext cx="9186672" cy="1492032"/>
          </a:xfrm>
        </p:spPr>
        <p:txBody>
          <a:bodyPr>
            <a:normAutofit/>
          </a:bodyPr>
          <a:lstStyle/>
          <a:p>
            <a:r>
              <a:rPr lang="it-IT"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Contesto di riferimento istituzionale del CDAF</a:t>
            </a:r>
            <a:br>
              <a:rPr lang="it-IT" dirty="0"/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197218-AD8C-19B6-50A2-F990952D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763C298-7EAD-E396-28D3-FE6ED53F9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5D7D7B-EC09-45A0-D682-2C638F4E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45" y="1696974"/>
            <a:ext cx="7145259" cy="4118610"/>
          </a:xfrm>
          <a:prstGeom prst="rect">
            <a:avLst/>
          </a:prstGeom>
        </p:spPr>
      </p:pic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5DEF9523-95D1-02BE-E415-238CDF78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E2A5570-D863-01BF-A4F5-6CE28809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22E198-99C4-C457-7A0A-09246396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09" y="253697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CA46-4059-03CE-3B75-1A284E97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6709B-998B-D21D-FEE3-B4E7A9AA6B1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24812" y="476745"/>
            <a:ext cx="9186672" cy="1492032"/>
          </a:xfrm>
        </p:spPr>
        <p:txBody>
          <a:bodyPr>
            <a:normAutofit/>
          </a:bodyPr>
          <a:lstStyle/>
          <a:p>
            <a:r>
              <a:rPr lang="it-IT"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Contesto di riferimento istituzionale del CDAF</a:t>
            </a:r>
            <a:br>
              <a:rPr lang="it-IT" dirty="0"/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EB56DB-DAE2-4E1B-FA62-517F100D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F6AD6A4F-F0B1-06EA-1E47-43B60A74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6CD6AC-84BE-B8FC-093C-BF12B7B7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25" y="1633708"/>
            <a:ext cx="7207758" cy="4261350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0239753-A3EE-FA01-4779-0285A243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C3DC76-6C39-428B-ECCF-A8887D0A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73" y="24671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73828-E165-4099-1F4E-FAF7D5030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13FDC-F241-055B-99D9-525EFB857C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15668" y="0"/>
            <a:ext cx="9186672" cy="1492032"/>
          </a:xfrm>
        </p:spPr>
        <p:txBody>
          <a:bodyPr>
            <a:normAutofit/>
          </a:bodyPr>
          <a:lstStyle/>
          <a:p>
            <a:r>
              <a:rPr lang="it-IT"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Contesto di riferimento istituzionale del CDAF</a:t>
            </a:r>
            <a:br>
              <a:rPr lang="it-IT" dirty="0"/>
            </a:b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6B920F-00E2-41BF-6E19-F8E2F790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EF6E86B-076E-AFAF-7ADA-081D423A6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AE7D679-10C7-755D-A826-0BAFD30B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72" y="959067"/>
            <a:ext cx="6073140" cy="5298948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ADBD088-09B4-DF05-93DC-CEB63CC6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229A2F-48AF-3B3A-EFFB-56DCEE4A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93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B8CC-F1F6-7A77-910D-0734EEC2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C516E-A8B5-70D0-4CA2-C90F81507A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22092" y="77686"/>
            <a:ext cx="7374636" cy="978408"/>
          </a:xfrm>
        </p:spPr>
        <p:txBody>
          <a:bodyPr>
            <a:normAutofit/>
          </a:bodyPr>
          <a:lstStyle/>
          <a:p>
            <a:r>
              <a:rPr lang="it-IT"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Inquadramento normativo del CDAF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93538A-628F-9A36-6FC9-AD9D2528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16ADE455-F12D-F77E-BDCB-5240B680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734588-459C-A49F-7164-755A7E5F1A4D}"/>
              </a:ext>
            </a:extLst>
          </p:cNvPr>
          <p:cNvSpPr txBox="1"/>
          <p:nvPr/>
        </p:nvSpPr>
        <p:spPr>
          <a:xfrm>
            <a:off x="4078224" y="1766079"/>
            <a:ext cx="68488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</a:rPr>
              <a:t>L'evoluzione legislativa del Terzo Settore in Italia è passata da un sistema frammentato di leggi speciali a una disciplina unitaria introdotta con la </a:t>
            </a:r>
            <a:r>
              <a:rPr lang="it-IT" b="1" dirty="0">
                <a:latin typeface="Times New Roman" panose="02020603050405020304" pitchFamily="18" charset="0"/>
              </a:rPr>
              <a:t>Riforma del 2016</a:t>
            </a:r>
            <a:r>
              <a:rPr lang="it-IT" dirty="0">
                <a:latin typeface="Times New Roman" panose="02020603050405020304" pitchFamily="18" charset="0"/>
              </a:rPr>
              <a:t>. Questo percorso ha ridefinito il mondo del non profit, culminando con la piena operatività del nuovo regime fiscale prevista per il </a:t>
            </a:r>
            <a:r>
              <a:rPr lang="it-IT" b="1" dirty="0">
                <a:latin typeface="Times New Roman" panose="02020603050405020304" pitchFamily="18" charset="0"/>
              </a:rPr>
              <a:t>1° gennaio 2026</a:t>
            </a:r>
            <a:r>
              <a:rPr lang="it-IT" dirty="0">
                <a:latin typeface="Times New Roman" panose="02020603050405020304" pitchFamily="18" charset="0"/>
              </a:rPr>
              <a:t>.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</a:rPr>
              <a:t>Alla luce di tali novità è stato avviato un Gruppo di Lavoro per meglio definire l’inquadramento normativo del CDAF in relazione alla possibile qualifica del Club quale Ente del Terzo Settore iscritto al </a:t>
            </a:r>
            <a:r>
              <a:rPr lang="it-IT" dirty="0" err="1">
                <a:latin typeface="Times New Roman" panose="02020603050405020304" pitchFamily="18" charset="0"/>
              </a:rPr>
              <a:t>Runts</a:t>
            </a:r>
            <a:r>
              <a:rPr lang="it-IT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</a:rPr>
              <a:t>Come si evince dalla sintesi illustrata in calce, tale opzione è stata ritenuta non percorribile, confermando la qualifica del Club come Associazione senza scopo di lucro ex art. 36 CC.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88873D-E022-4474-B805-FFEC486B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794C84-2488-FEB5-4F42-B7920CFB7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80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D83B-11B8-D6B0-54C9-3220CA48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02465-2E05-B8A7-B43A-C57D2BAFBF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22092" y="77686"/>
            <a:ext cx="7374636" cy="978408"/>
          </a:xfrm>
        </p:spPr>
        <p:txBody>
          <a:bodyPr>
            <a:normAutofit/>
          </a:bodyPr>
          <a:lstStyle/>
          <a:p>
            <a:r>
              <a:rPr lang="it-IT"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Inquadramento normativo del CDAF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F4342E-04A0-F5F1-4720-2FE041AA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904" cy="1133781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DF008108-33CC-2CAF-BD3D-5A5CFCA23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6083300"/>
            <a:ext cx="11010964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04704" bIns="38088" anchor="ctr">
            <a:spAutoFit/>
          </a:bodyPr>
          <a:lstStyle/>
          <a:p>
            <a:pPr algn="ctr"/>
            <a:r>
              <a:rPr lang="it-IT" i="1" dirty="0">
                <a:solidFill>
                  <a:srgbClr val="7030A0"/>
                </a:solidFill>
              </a:rPr>
              <a:t>Torino, 26 maggio 2026 – Centro Congressi Unione Industriali Torino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FB5677-0660-77D4-03D7-7D172B58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1226970"/>
            <a:ext cx="8405432" cy="4732258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A86EE1-37C0-3896-C197-FF5F4E78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F8911D-81F5-5C9D-C7F2-A218B67BC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707683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66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1311</TotalTime>
  <Words>2088</Words>
  <Application>Microsoft Office PowerPoint</Application>
  <PresentationFormat>Widescreen</PresentationFormat>
  <Paragraphs>182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Courier New</vt:lpstr>
      <vt:lpstr>Dreaming Outloud Pro</vt:lpstr>
      <vt:lpstr>Symbol</vt:lpstr>
      <vt:lpstr>Tempus Sans ITC</vt:lpstr>
      <vt:lpstr>Times New Roman</vt:lpstr>
      <vt:lpstr>Wingdings</vt:lpstr>
      <vt:lpstr>Retrospettivo</vt:lpstr>
      <vt:lpstr>Assemblea annuale dei Soci 2026 elettiva per il triennio 2026-2028 </vt:lpstr>
      <vt:lpstr>Saluti istituzionali </vt:lpstr>
      <vt:lpstr>Contesto macroeconomico e trend di mercato   </vt:lpstr>
      <vt:lpstr>Contesto macroeconomico e trend di mercato   </vt:lpstr>
      <vt:lpstr>Contesto di riferimento istituzionale del CDAF </vt:lpstr>
      <vt:lpstr>Contesto di riferimento istituzionale del CDAF </vt:lpstr>
      <vt:lpstr>Contesto di riferimento istituzionale del CDAF </vt:lpstr>
      <vt:lpstr>Inquadramento normativo del CDAF</vt:lpstr>
      <vt:lpstr>Inquadramento normativo del CDAF</vt:lpstr>
      <vt:lpstr>Attività Istituzionale ed iniziative (Outlook Finance )</vt:lpstr>
      <vt:lpstr>Attività Istituzionale ed iniziative (Outlook Finance )</vt:lpstr>
      <vt:lpstr>Attività Istituzionale ed iniziative (Outlook Finance )</vt:lpstr>
      <vt:lpstr>Iniziative Welfare &amp; Sociale  CDAF </vt:lpstr>
      <vt:lpstr>Evoluzione Soci   </vt:lpstr>
      <vt:lpstr>Premiazione  Soci   </vt:lpstr>
      <vt:lpstr>Evoluzione Soci Sostenitori    </vt:lpstr>
      <vt:lpstr>Bilancio – Stato Patrimoniale Attivo     </vt:lpstr>
      <vt:lpstr>Bilancio – Stato Patrimoniale Passivo     </vt:lpstr>
      <vt:lpstr>Conto Economico      </vt:lpstr>
      <vt:lpstr>Rendiconto finanziario      </vt:lpstr>
      <vt:lpstr>Previsione 2026      </vt:lpstr>
      <vt:lpstr>Cdaf 2026…il futuro prossimo venturo..!!    </vt:lpstr>
      <vt:lpstr>CDAF 2026-2027-2028 Il nuovo Consiglio Direttivo e Collegio dei Revisori    </vt:lpstr>
      <vt:lpstr>CDAF 2026-2027-2028 Il nuovo Consiglio Direttivo e Collegio dei Revisori  Retroplanning Attività   </vt:lpstr>
      <vt:lpstr>CDAF 2026-2027-208 Candidati al nuovo Consiglio Direttivo (in ordine alfabetico)</vt:lpstr>
      <vt:lpstr>CDAF 2026-2027-208 Il nuovo Consiglio Direttivo (in ordine alfabetico )</vt:lpstr>
      <vt:lpstr>CDAF 2026-2027-208 Candidati al nuovo Collegio dei Revisori</vt:lpstr>
      <vt:lpstr>CDAF 2026-2027-208 Il nuovo Collegio dei Revisori</vt:lpstr>
      <vt:lpstr>Grazie a…!!!     </vt:lpstr>
      <vt:lpstr>Grazie per l’attenzione …………ed ora aperitivo &amp; networking.    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contabilita industriale : obbligo o necessita’?</dc:title>
  <dc:creator>Giorgio Giodda</dc:creator>
  <cp:lastModifiedBy>Somà Giancarlo UI Torino</cp:lastModifiedBy>
  <cp:revision>17</cp:revision>
  <dcterms:created xsi:type="dcterms:W3CDTF">2024-05-21T08:49:50Z</dcterms:created>
  <dcterms:modified xsi:type="dcterms:W3CDTF">2026-05-27T17:23:45Z</dcterms:modified>
</cp:coreProperties>
</file>