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3" r:id="rId5"/>
    <p:sldId id="3182" r:id="rId6"/>
    <p:sldId id="3185" r:id="rId7"/>
    <p:sldId id="3183" r:id="rId8"/>
    <p:sldId id="3189" r:id="rId9"/>
    <p:sldId id="3193" r:id="rId10"/>
    <p:sldId id="3187" r:id="rId11"/>
    <p:sldId id="3191" r:id="rId12"/>
    <p:sldId id="3192" r:id="rId13"/>
    <p:sldId id="3194" r:id="rId14"/>
    <p:sldId id="318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C1877-C24B-4DFE-8717-80652B89F63E}" v="265" dt="2023-04-05T17:19:40.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snapToGrid="0">
      <p:cViewPr>
        <p:scale>
          <a:sx n="150" d="100"/>
          <a:sy n="150" d="100"/>
        </p:scale>
        <p:origin x="-540" y="-1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973169" y="1339200"/>
            <a:ext cx="7620923" cy="3510000"/>
          </a:xfrm>
        </p:spPr>
        <p:txBody>
          <a:bodyPr anchor="t" anchorCtr="0"/>
          <a:lstStyle>
            <a:lvl1pPr algn="l">
              <a:defRPr sz="11000">
                <a:solidFill>
                  <a:schemeClr val="bg1"/>
                </a:solidFill>
              </a:defRPr>
            </a:lvl1pPr>
          </a:lstStyle>
          <a:p>
            <a:r>
              <a:rPr lang="en-GB" dirty="0"/>
              <a:t>Title Slide 1 – </a:t>
            </a:r>
            <a:br>
              <a:rPr lang="en-GB" dirty="0"/>
            </a:br>
            <a:r>
              <a:rPr lang="en-GB" dirty="0"/>
              <a:t>Left light vertical image</a:t>
            </a:r>
            <a:endParaRPr lang="en-US" dirty="0"/>
          </a:p>
        </p:txBody>
      </p:sp>
      <p:sp>
        <p:nvSpPr>
          <p:cNvPr id="11" name="Freeform 19"/>
          <p:cNvSpPr>
            <a:spLocks noEditPoints="1"/>
          </p:cNvSpPr>
          <p:nvPr userDrawn="1"/>
        </p:nvSpPr>
        <p:spPr bwMode="auto">
          <a:xfrm>
            <a:off x="1008615"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4" name="Text Placeholder 3"/>
          <p:cNvSpPr>
            <a:spLocks noGrp="1"/>
          </p:cNvSpPr>
          <p:nvPr>
            <p:ph type="body" sz="quarter" idx="11"/>
          </p:nvPr>
        </p:nvSpPr>
        <p:spPr>
          <a:xfrm>
            <a:off x="1008617" y="5036400"/>
            <a:ext cx="758547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stili del testo dello schema</a:t>
            </a:r>
          </a:p>
        </p:txBody>
      </p:sp>
      <p:sp>
        <p:nvSpPr>
          <p:cNvPr id="7" name="Text Box 4">
            <a:extLst>
              <a:ext uri="{FF2B5EF4-FFF2-40B4-BE49-F238E27FC236}">
                <a16:creationId xmlns:a16="http://schemas.microsoft.com/office/drawing/2014/main" id="{3B6F1EF6-3AD3-45A3-873C-AABA3791C807}"/>
              </a:ext>
            </a:extLst>
          </p:cNvPr>
          <p:cNvSpPr txBox="1">
            <a:spLocks noChangeArrowheads="1"/>
          </p:cNvSpPr>
          <p:nvPr userDrawn="1">
            <p:custDataLst>
              <p:tags r:id="rId1"/>
            </p:custDataLst>
          </p:nvPr>
        </p:nvSpPr>
        <p:spPr bwMode="gray">
          <a:xfrm>
            <a:off x="973169" y="5916707"/>
            <a:ext cx="3988135" cy="360040"/>
          </a:xfrm>
          <a:prstGeom prst="rect">
            <a:avLst/>
          </a:prstGeom>
          <a:noFill/>
          <a:ln w="6350" algn="ctr">
            <a:noFill/>
            <a:miter lim="800000"/>
            <a:headEnd/>
            <a:tailEnd/>
          </a:ln>
          <a:effectLst/>
        </p:spPr>
        <p:txBody>
          <a:bodyPr wrap="square" lIns="0" tIns="0" rIns="0" bIns="72000" anchor="b" anchorCtr="0">
            <a:noAutofit/>
          </a:bodyPr>
          <a:lstStyle/>
          <a:p>
            <a:r>
              <a:rPr lang="en-GB" sz="1100" b="1" dirty="0">
                <a:solidFill>
                  <a:srgbClr val="FFFFFF"/>
                </a:solidFill>
              </a:rPr>
              <a:t>DRAFT</a:t>
            </a:r>
          </a:p>
        </p:txBody>
      </p:sp>
    </p:spTree>
    <p:extLst>
      <p:ext uri="{BB962C8B-B14F-4D97-AF65-F5344CB8AC3E}">
        <p14:creationId xmlns:p14="http://schemas.microsoft.com/office/powerpoint/2010/main" val="427040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2" y="1422400"/>
            <a:ext cx="2148923"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1"/>
          </p:nvPr>
        </p:nvSpPr>
        <p:spPr>
          <a:xfrm>
            <a:off x="3016738" y="1422400"/>
            <a:ext cx="8573477" cy="4604400"/>
          </a:xfrm>
          <a:ln>
            <a:solidFill>
              <a:schemeClr val="accent1"/>
            </a:solidFill>
          </a:ln>
        </p:spPr>
        <p:txBody>
          <a:bodyPr lIns="54000" tIns="54000" rIns="54000" bIns="54000"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p:txBody>
          <a:bodyPr/>
          <a:lstStyle/>
          <a:p>
            <a:r>
              <a:rPr lang="it-IT"/>
              <a:t>Fare clic per modificare lo stile del titolo</a:t>
            </a:r>
            <a:endParaRPr lang="en-GB" dirty="0"/>
          </a:p>
        </p:txBody>
      </p:sp>
      <p:sp>
        <p:nvSpPr>
          <p:cNvPr id="6" name="Text Placeholder 4"/>
          <p:cNvSpPr>
            <a:spLocks noGrp="1"/>
          </p:cNvSpPr>
          <p:nvPr>
            <p:ph type="body" sz="quarter" idx="12" hasCustomPrompt="1"/>
          </p:nvPr>
        </p:nvSpPr>
        <p:spPr>
          <a:xfrm>
            <a:off x="601785" y="22291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8810397"/>
      </p:ext>
    </p:extLst>
  </p:cSld>
  <p:clrMapOvr>
    <a:masterClrMapping/>
  </p:clrMapOvr>
  <p:extLst>
    <p:ext uri="{DCECCB84-F9BA-43D5-87BE-67443E8EF086}">
      <p15:sldGuideLst xmlns:p15="http://schemas.microsoft.com/office/powerpoint/2012/main">
        <p15:guide id="1" pos="1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2151185"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1"/>
          </p:nvPr>
        </p:nvSpPr>
        <p:spPr>
          <a:xfrm>
            <a:off x="3010878" y="1422400"/>
            <a:ext cx="4187077" cy="4604400"/>
          </a:xfrm>
          <a:ln>
            <a:solidFill>
              <a:schemeClr val="accent1"/>
            </a:solidFill>
          </a:ln>
        </p:spPr>
        <p:txBody>
          <a:bodyPr lIns="54000" tIns="54000" rIns="54000" bIns="54000"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2"/>
          </p:nvPr>
        </p:nvSpPr>
        <p:spPr>
          <a:xfrm>
            <a:off x="7404295" y="1422400"/>
            <a:ext cx="4187077" cy="4604400"/>
          </a:xfrm>
          <a:ln>
            <a:solidFill>
              <a:schemeClr val="accent1"/>
            </a:solidFill>
          </a:ln>
        </p:spPr>
        <p:txBody>
          <a:bodyPr lIns="54000" tIns="54000" rIns="54000" bIns="54000" anchor="t" anchorCtr="0"/>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3" name="Title 2"/>
          <p:cNvSpPr>
            <a:spLocks noGrp="1"/>
          </p:cNvSpPr>
          <p:nvPr>
            <p:ph type="title"/>
          </p:nvPr>
        </p:nvSpPr>
        <p:spPr/>
        <p:txBody>
          <a:bodyPr/>
          <a:lstStyle/>
          <a:p>
            <a:r>
              <a:rPr lang="it-IT"/>
              <a:t>Fare clic per modificare lo stile del titolo</a:t>
            </a:r>
            <a:endParaRPr lang="en-GB"/>
          </a:p>
        </p:txBody>
      </p:sp>
      <p:sp>
        <p:nvSpPr>
          <p:cNvPr id="7" name="Text Placeholder 4"/>
          <p:cNvSpPr>
            <a:spLocks noGrp="1"/>
          </p:cNvSpPr>
          <p:nvPr>
            <p:ph type="body" sz="quarter" idx="13"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2997463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2151185"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2"/>
          </p:nvPr>
        </p:nvSpPr>
        <p:spPr>
          <a:xfrm>
            <a:off x="7404295" y="1422400"/>
            <a:ext cx="4187077" cy="4604400"/>
          </a:xfrm>
          <a:ln>
            <a:solidFill>
              <a:schemeClr val="accent1"/>
            </a:solidFill>
          </a:ln>
        </p:spPr>
        <p:txBody>
          <a:bodyPr lIns="54000" tIns="54000" rIns="54000" bIns="54000"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p:txBody>
          <a:bodyPr/>
          <a:lstStyle/>
          <a:p>
            <a:r>
              <a:rPr lang="it-IT"/>
              <a:t>Fare clic per modificare lo stile del titolo</a:t>
            </a:r>
            <a:endParaRPr lang="en-GB"/>
          </a:p>
        </p:txBody>
      </p:sp>
      <p:sp>
        <p:nvSpPr>
          <p:cNvPr id="7" name="Text Placeholder 4"/>
          <p:cNvSpPr>
            <a:spLocks noGrp="1"/>
          </p:cNvSpPr>
          <p:nvPr>
            <p:ph type="body" sz="quarter" idx="13"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509827856"/>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1785" y="454325"/>
            <a:ext cx="10976300" cy="723600"/>
          </a:xfrm>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72369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10988431" cy="460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Tree>
    <p:extLst>
      <p:ext uri="{BB962C8B-B14F-4D97-AF65-F5344CB8AC3E}">
        <p14:creationId xmlns:p14="http://schemas.microsoft.com/office/powerpoint/2010/main" val="75148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5382338" cy="460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6207877" y="1422400"/>
            <a:ext cx="4968000" cy="460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574092" cy="723600"/>
          </a:xfrm>
        </p:spPr>
        <p:txBody>
          <a:bodyPr/>
          <a:lstStyle/>
          <a:p>
            <a:r>
              <a:rPr lang="it-IT"/>
              <a:t>Fare clic per modificare lo stile del titolo</a:t>
            </a:r>
            <a:endParaRPr lang="en-GB" dirty="0"/>
          </a:p>
        </p:txBody>
      </p:sp>
      <p:sp>
        <p:nvSpPr>
          <p:cNvPr id="5" name="Text Placeholder 4"/>
          <p:cNvSpPr>
            <a:spLocks noGrp="1"/>
          </p:cNvSpPr>
          <p:nvPr>
            <p:ph type="body" sz="quarter" idx="12"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3837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422400"/>
            <a:ext cx="5382338" cy="460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Chart Placeholder 5"/>
          <p:cNvSpPr>
            <a:spLocks noGrp="1"/>
          </p:cNvSpPr>
          <p:nvPr>
            <p:ph type="chart" sz="quarter" idx="13"/>
          </p:nvPr>
        </p:nvSpPr>
        <p:spPr>
          <a:xfrm>
            <a:off x="6207877" y="1422400"/>
            <a:ext cx="5382338" cy="4604400"/>
          </a:xfrm>
        </p:spPr>
        <p:txBody>
          <a:bodyPr anchor="ctr"/>
          <a:lstStyle>
            <a:lvl1pPr algn="ctr">
              <a:defRPr/>
            </a:lvl1pPr>
          </a:lstStyle>
          <a:p>
            <a:r>
              <a:rPr lang="it-IT"/>
              <a:t>Fare clic sull'icona per inserire un grafico</a:t>
            </a:r>
            <a:endParaRPr lang="en-GB" dirty="0"/>
          </a:p>
        </p:txBody>
      </p:sp>
      <p:sp>
        <p:nvSpPr>
          <p:cNvPr id="2" name="Title 1"/>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5" name="Text Placeholder 4"/>
          <p:cNvSpPr>
            <a:spLocks noGrp="1"/>
          </p:cNvSpPr>
          <p:nvPr>
            <p:ph type="body" sz="quarter" idx="11" hasCustomPrompt="1"/>
          </p:nvPr>
        </p:nvSpPr>
        <p:spPr>
          <a:xfrm>
            <a:off x="601785"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688448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3830800"/>
            <a:ext cx="10988431" cy="2196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Chart Placeholder 4"/>
          <p:cNvSpPr>
            <a:spLocks noGrp="1"/>
          </p:cNvSpPr>
          <p:nvPr>
            <p:ph type="chart" sz="quarter" idx="11"/>
          </p:nvPr>
        </p:nvSpPr>
        <p:spPr>
          <a:xfrm>
            <a:off x="601785" y="1422400"/>
            <a:ext cx="10988431" cy="2196000"/>
          </a:xfrm>
        </p:spPr>
        <p:txBody>
          <a:bodyPr anchor="ctr"/>
          <a:lstStyle>
            <a:lvl1pPr algn="ctr">
              <a:defRPr/>
            </a:lvl1pPr>
          </a:lstStyle>
          <a:p>
            <a:r>
              <a:rPr lang="it-IT"/>
              <a:t>Fare clic sull'icona per inserire un grafico</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6" name="Text Placeholder 4"/>
          <p:cNvSpPr>
            <a:spLocks noGrp="1"/>
          </p:cNvSpPr>
          <p:nvPr>
            <p:ph type="body" sz="quarter" idx="12"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10490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345846" y="1422400"/>
            <a:ext cx="3500308" cy="2196000"/>
          </a:xfrm>
        </p:spPr>
        <p:txBody>
          <a:bodyPr anchor="ctr"/>
          <a:lstStyle>
            <a:lvl1pPr algn="ctr">
              <a:defRPr/>
            </a:lvl1pPr>
          </a:lstStyle>
          <a:p>
            <a:r>
              <a:rPr lang="it-IT"/>
              <a:t>Fare clic sull'icona per inserire un grafico</a:t>
            </a:r>
            <a:endParaRPr lang="en-GB" dirty="0"/>
          </a:p>
        </p:txBody>
      </p:sp>
      <p:sp>
        <p:nvSpPr>
          <p:cNvPr id="6" name="Chart Placeholder 4"/>
          <p:cNvSpPr>
            <a:spLocks noGrp="1"/>
          </p:cNvSpPr>
          <p:nvPr>
            <p:ph type="chart" sz="quarter" idx="12"/>
          </p:nvPr>
        </p:nvSpPr>
        <p:spPr>
          <a:xfrm>
            <a:off x="601784" y="1422400"/>
            <a:ext cx="3500308" cy="2196000"/>
          </a:xfrm>
        </p:spPr>
        <p:txBody>
          <a:bodyPr anchor="ctr"/>
          <a:lstStyle>
            <a:lvl1pPr algn="ctr">
              <a:defRPr/>
            </a:lvl1pPr>
          </a:lstStyle>
          <a:p>
            <a:r>
              <a:rPr lang="it-IT"/>
              <a:t>Fare clic sull'icona per inserire un grafico</a:t>
            </a:r>
            <a:endParaRPr lang="en-GB" dirty="0"/>
          </a:p>
        </p:txBody>
      </p:sp>
      <p:sp>
        <p:nvSpPr>
          <p:cNvPr id="7" name="Text Placeholder 8"/>
          <p:cNvSpPr>
            <a:spLocks noGrp="1"/>
          </p:cNvSpPr>
          <p:nvPr>
            <p:ph type="body" sz="quarter" idx="10"/>
          </p:nvPr>
        </p:nvSpPr>
        <p:spPr>
          <a:xfrm>
            <a:off x="601783" y="3830800"/>
            <a:ext cx="3500308" cy="2196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Chart Placeholder 4"/>
          <p:cNvSpPr>
            <a:spLocks noGrp="1"/>
          </p:cNvSpPr>
          <p:nvPr>
            <p:ph type="chart" sz="quarter" idx="13"/>
          </p:nvPr>
        </p:nvSpPr>
        <p:spPr>
          <a:xfrm>
            <a:off x="8089908" y="1422400"/>
            <a:ext cx="3500308" cy="2196000"/>
          </a:xfrm>
        </p:spPr>
        <p:txBody>
          <a:bodyPr anchor="ctr"/>
          <a:lstStyle>
            <a:lvl1pPr algn="ctr">
              <a:defRPr/>
            </a:lvl1pPr>
          </a:lstStyle>
          <a:p>
            <a:r>
              <a:rPr lang="it-IT"/>
              <a:t>Fare clic sull'icona per inserire un grafico</a:t>
            </a:r>
            <a:endParaRPr lang="en-GB" dirty="0"/>
          </a:p>
        </p:txBody>
      </p:sp>
      <p:sp>
        <p:nvSpPr>
          <p:cNvPr id="9" name="Text Placeholder 8"/>
          <p:cNvSpPr>
            <a:spLocks noGrp="1"/>
          </p:cNvSpPr>
          <p:nvPr>
            <p:ph type="body" sz="quarter" idx="14"/>
          </p:nvPr>
        </p:nvSpPr>
        <p:spPr>
          <a:xfrm>
            <a:off x="4345845" y="3830800"/>
            <a:ext cx="3500308" cy="2196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8"/>
          <p:cNvSpPr>
            <a:spLocks noGrp="1"/>
          </p:cNvSpPr>
          <p:nvPr>
            <p:ph type="body" sz="quarter" idx="15"/>
          </p:nvPr>
        </p:nvSpPr>
        <p:spPr>
          <a:xfrm>
            <a:off x="8089908" y="3830800"/>
            <a:ext cx="3500308" cy="2196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11" name="Text Placeholder 4"/>
          <p:cNvSpPr>
            <a:spLocks noGrp="1"/>
          </p:cNvSpPr>
          <p:nvPr>
            <p:ph type="body" sz="quarter" idx="16"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0239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1785" y="1422400"/>
            <a:ext cx="10988431" cy="4604400"/>
          </a:xfrm>
        </p:spPr>
        <p:txBody>
          <a:bodyPr anchor="ctr"/>
          <a:lstStyle>
            <a:lvl1pPr algn="ctr">
              <a:defRPr/>
            </a:lvl1pPr>
          </a:lstStyle>
          <a:p>
            <a:r>
              <a:rPr lang="it-IT"/>
              <a:t>Fare clic sull'icona per inserire un'immagine</a:t>
            </a:r>
            <a:endParaRPr lang="en-GB"/>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5" name="Text Placeholder 4"/>
          <p:cNvSpPr>
            <a:spLocks noGrp="1"/>
          </p:cNvSpPr>
          <p:nvPr>
            <p:ph type="body" sz="quarter" idx="11"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98703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973169" y="1339200"/>
            <a:ext cx="7620923" cy="3510000"/>
          </a:xfrm>
        </p:spPr>
        <p:txBody>
          <a:bodyPr anchor="t" anchorCtr="0"/>
          <a:lstStyle>
            <a:lvl1pPr algn="l">
              <a:defRPr sz="11000">
                <a:solidFill>
                  <a:schemeClr val="bg1"/>
                </a:solidFill>
              </a:defRPr>
            </a:lvl1pPr>
          </a:lstStyle>
          <a:p>
            <a:r>
              <a:rPr lang="en-GB" dirty="0"/>
              <a:t>Title Slide 2 – </a:t>
            </a:r>
            <a:br>
              <a:rPr lang="en-GB" dirty="0"/>
            </a:br>
            <a:r>
              <a:rPr lang="en-GB" dirty="0"/>
              <a:t>Right dark vertical image</a:t>
            </a:r>
            <a:endParaRPr lang="en-US" dirty="0"/>
          </a:p>
        </p:txBody>
      </p:sp>
      <p:sp>
        <p:nvSpPr>
          <p:cNvPr id="11" name="Freeform 19"/>
          <p:cNvSpPr>
            <a:spLocks noEditPoints="1"/>
          </p:cNvSpPr>
          <p:nvPr userDrawn="1"/>
        </p:nvSpPr>
        <p:spPr bwMode="auto">
          <a:xfrm>
            <a:off x="1008615"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1008617" y="5036400"/>
            <a:ext cx="758547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stili del testo dello schema</a:t>
            </a:r>
          </a:p>
        </p:txBody>
      </p:sp>
      <p:sp>
        <p:nvSpPr>
          <p:cNvPr id="12" name="Text Box 4">
            <a:extLst>
              <a:ext uri="{FF2B5EF4-FFF2-40B4-BE49-F238E27FC236}">
                <a16:creationId xmlns:a16="http://schemas.microsoft.com/office/drawing/2014/main" id="{ACFB01D1-7A17-4D8A-8D72-60DB0879E798}"/>
              </a:ext>
            </a:extLst>
          </p:cNvPr>
          <p:cNvSpPr txBox="1">
            <a:spLocks noChangeArrowheads="1"/>
          </p:cNvSpPr>
          <p:nvPr userDrawn="1">
            <p:custDataLst>
              <p:tags r:id="rId1"/>
            </p:custDataLst>
          </p:nvPr>
        </p:nvSpPr>
        <p:spPr bwMode="gray">
          <a:xfrm>
            <a:off x="973169" y="5916707"/>
            <a:ext cx="3988135" cy="360040"/>
          </a:xfrm>
          <a:prstGeom prst="rect">
            <a:avLst/>
          </a:prstGeom>
          <a:noFill/>
          <a:ln w="6350" algn="ctr">
            <a:noFill/>
            <a:miter lim="800000"/>
            <a:headEnd/>
            <a:tailEnd/>
          </a:ln>
          <a:effectLst/>
        </p:spPr>
        <p:txBody>
          <a:bodyPr wrap="square" lIns="0" tIns="0" rIns="0" bIns="72000" anchor="b" anchorCtr="0">
            <a:noAutofit/>
          </a:bodyPr>
          <a:lstStyle/>
          <a:p>
            <a:r>
              <a:rPr lang="en-GB" sz="1100" b="1" dirty="0">
                <a:solidFill>
                  <a:srgbClr val="FFFFFF"/>
                </a:solidFill>
              </a:rPr>
              <a:t>DRAFT</a:t>
            </a:r>
          </a:p>
        </p:txBody>
      </p:sp>
    </p:spTree>
    <p:extLst>
      <p:ext uri="{BB962C8B-B14F-4D97-AF65-F5344CB8AC3E}">
        <p14:creationId xmlns:p14="http://schemas.microsoft.com/office/powerpoint/2010/main" val="339588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026800"/>
          </a:xfrm>
        </p:spPr>
        <p:txBody>
          <a:bodyPr anchor="ctr"/>
          <a:lstStyle>
            <a:lvl1pPr algn="ctr">
              <a:defRPr/>
            </a:lvl1pPr>
          </a:lstStyle>
          <a:p>
            <a:r>
              <a:rPr lang="it-IT" dirty="0"/>
              <a:t>Fare clic sull'icona per inserire un'immagine</a:t>
            </a:r>
            <a:endParaRPr lang="en-GB" dirty="0"/>
          </a:p>
        </p:txBody>
      </p:sp>
    </p:spTree>
    <p:extLst>
      <p:ext uri="{BB962C8B-B14F-4D97-AF65-F5344CB8AC3E}">
        <p14:creationId xmlns:p14="http://schemas.microsoft.com/office/powerpoint/2010/main" val="220002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336184"/>
            <a:ext cx="1993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2850431" y="2336184"/>
            <a:ext cx="1993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5099077" y="2336184"/>
            <a:ext cx="1993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347723" y="2336184"/>
            <a:ext cx="1993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601785" y="1426659"/>
            <a:ext cx="1993846"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850431" y="1426659"/>
            <a:ext cx="1993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99077" y="1426659"/>
            <a:ext cx="1993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347723" y="1426659"/>
            <a:ext cx="1993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596369" y="1426659"/>
            <a:ext cx="1993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596369" y="2336184"/>
            <a:ext cx="1993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14" name="Text Placeholder 4"/>
          <p:cNvSpPr>
            <a:spLocks noGrp="1"/>
          </p:cNvSpPr>
          <p:nvPr>
            <p:ph type="body" sz="quarter" idx="20" hasCustomPrompt="1"/>
          </p:nvPr>
        </p:nvSpPr>
        <p:spPr>
          <a:xfrm>
            <a:off x="601785" y="213388"/>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16045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2336184"/>
            <a:ext cx="2569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ext Placeholder 8"/>
          <p:cNvSpPr>
            <a:spLocks noGrp="1"/>
          </p:cNvSpPr>
          <p:nvPr>
            <p:ph type="body" sz="quarter" idx="11"/>
          </p:nvPr>
        </p:nvSpPr>
        <p:spPr>
          <a:xfrm>
            <a:off x="3407979" y="2336184"/>
            <a:ext cx="2569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8"/>
          <p:cNvSpPr>
            <a:spLocks noGrp="1"/>
          </p:cNvSpPr>
          <p:nvPr>
            <p:ph type="body" sz="quarter" idx="12"/>
          </p:nvPr>
        </p:nvSpPr>
        <p:spPr>
          <a:xfrm>
            <a:off x="6214174" y="2336184"/>
            <a:ext cx="2569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9020369" y="2336184"/>
            <a:ext cx="2569846" cy="3690616"/>
          </a:xfrm>
        </p:spPr>
        <p:txBody>
          <a:bodyPr/>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601785" y="1426659"/>
            <a:ext cx="2569846"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407979" y="1426659"/>
            <a:ext cx="2569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14174" y="1426659"/>
            <a:ext cx="2569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9020369" y="1426659"/>
            <a:ext cx="2569846"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11" name="Text Placeholder 4"/>
          <p:cNvSpPr>
            <a:spLocks noGrp="1"/>
          </p:cNvSpPr>
          <p:nvPr>
            <p:ph type="body" sz="quarter" idx="18"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90330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7339200" y="4532800"/>
            <a:ext cx="4251015"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7339200" y="1775459"/>
            <a:ext cx="4251015"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3" name="Text Placeholder 12"/>
          <p:cNvSpPr>
            <a:spLocks noGrp="1"/>
          </p:cNvSpPr>
          <p:nvPr>
            <p:ph type="body" sz="quarter" idx="14" hasCustomPrompt="1"/>
          </p:nvPr>
        </p:nvSpPr>
        <p:spPr>
          <a:xfrm>
            <a:off x="4948369" y="3061995"/>
            <a:ext cx="1466585"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7339200" y="1428430"/>
            <a:ext cx="425101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2" name="Text Placeholder 8"/>
          <p:cNvSpPr>
            <a:spLocks noGrp="1"/>
          </p:cNvSpPr>
          <p:nvPr>
            <p:ph type="body" sz="quarter" idx="16"/>
          </p:nvPr>
        </p:nvSpPr>
        <p:spPr>
          <a:xfrm>
            <a:off x="7339200" y="4182242"/>
            <a:ext cx="425101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4" name="Text Placeholder 8"/>
          <p:cNvSpPr>
            <a:spLocks noGrp="1"/>
          </p:cNvSpPr>
          <p:nvPr>
            <p:ph type="body" sz="quarter" idx="17"/>
          </p:nvPr>
        </p:nvSpPr>
        <p:spPr>
          <a:xfrm>
            <a:off x="601785" y="4532800"/>
            <a:ext cx="4251015"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18"/>
          </p:nvPr>
        </p:nvSpPr>
        <p:spPr>
          <a:xfrm>
            <a:off x="601785" y="4182242"/>
            <a:ext cx="425101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9" name="Text Placeholder 8"/>
          <p:cNvSpPr>
            <a:spLocks noGrp="1"/>
          </p:cNvSpPr>
          <p:nvPr>
            <p:ph type="body" sz="quarter" idx="19"/>
          </p:nvPr>
        </p:nvSpPr>
        <p:spPr>
          <a:xfrm>
            <a:off x="601785" y="1775459"/>
            <a:ext cx="4251015"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601785" y="1428430"/>
            <a:ext cx="425101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4" name="Title 3"/>
          <p:cNvSpPr>
            <a:spLocks noGrp="1"/>
          </p:cNvSpPr>
          <p:nvPr>
            <p:ph type="title"/>
          </p:nvPr>
        </p:nvSpPr>
        <p:spPr/>
        <p:txBody>
          <a:bodyPr/>
          <a:lstStyle/>
          <a:p>
            <a:r>
              <a:rPr lang="it-IT"/>
              <a:t>Fare clic per modificare lo stile del titolo</a:t>
            </a:r>
            <a:endParaRPr lang="en-GB" dirty="0"/>
          </a:p>
        </p:txBody>
      </p:sp>
      <p:sp>
        <p:nvSpPr>
          <p:cNvPr id="16" name="Text Placeholder 4"/>
          <p:cNvSpPr>
            <a:spLocks noGrp="1"/>
          </p:cNvSpPr>
          <p:nvPr>
            <p:ph type="body" sz="quarter" idx="11" hasCustomPrompt="1"/>
          </p:nvPr>
        </p:nvSpPr>
        <p:spPr>
          <a:xfrm>
            <a:off x="601785"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37990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601785" y="1781376"/>
            <a:ext cx="5382338"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601785" y="1426659"/>
            <a:ext cx="538233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6" name="Text Placeholder 8"/>
          <p:cNvSpPr>
            <a:spLocks noGrp="1"/>
          </p:cNvSpPr>
          <p:nvPr>
            <p:ph type="body" sz="quarter" idx="21"/>
          </p:nvPr>
        </p:nvSpPr>
        <p:spPr>
          <a:xfrm>
            <a:off x="6207877" y="1781376"/>
            <a:ext cx="5382338"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7" name="Text Placeholder 8"/>
          <p:cNvSpPr>
            <a:spLocks noGrp="1"/>
          </p:cNvSpPr>
          <p:nvPr>
            <p:ph type="body" sz="quarter" idx="22"/>
          </p:nvPr>
        </p:nvSpPr>
        <p:spPr>
          <a:xfrm>
            <a:off x="6207877" y="1426659"/>
            <a:ext cx="5382338"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3" name="Title 2"/>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7" name="Text Placeholder 4"/>
          <p:cNvSpPr>
            <a:spLocks noGrp="1"/>
          </p:cNvSpPr>
          <p:nvPr>
            <p:ph type="body" sz="quarter" idx="11"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5404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6220707" y="4241200"/>
            <a:ext cx="5369508"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220707" y="1775459"/>
            <a:ext cx="5369508"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1" name="Text Placeholder 8"/>
          <p:cNvSpPr>
            <a:spLocks noGrp="1"/>
          </p:cNvSpPr>
          <p:nvPr>
            <p:ph type="body" sz="quarter" idx="15"/>
          </p:nvPr>
        </p:nvSpPr>
        <p:spPr>
          <a:xfrm>
            <a:off x="6220707" y="1428430"/>
            <a:ext cx="5369508"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2" name="Text Placeholder 8"/>
          <p:cNvSpPr>
            <a:spLocks noGrp="1"/>
          </p:cNvSpPr>
          <p:nvPr>
            <p:ph type="body" sz="quarter" idx="16"/>
          </p:nvPr>
        </p:nvSpPr>
        <p:spPr>
          <a:xfrm>
            <a:off x="6220707" y="3890142"/>
            <a:ext cx="5369508"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4" name="Text Placeholder 8"/>
          <p:cNvSpPr>
            <a:spLocks noGrp="1"/>
          </p:cNvSpPr>
          <p:nvPr>
            <p:ph type="body" sz="quarter" idx="17"/>
          </p:nvPr>
        </p:nvSpPr>
        <p:spPr>
          <a:xfrm>
            <a:off x="601784" y="4241200"/>
            <a:ext cx="5368308"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8" name="Text Placeholder 8"/>
          <p:cNvSpPr>
            <a:spLocks noGrp="1"/>
          </p:cNvSpPr>
          <p:nvPr>
            <p:ph type="body" sz="quarter" idx="18"/>
          </p:nvPr>
        </p:nvSpPr>
        <p:spPr>
          <a:xfrm>
            <a:off x="601784" y="3890142"/>
            <a:ext cx="5368308"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19" name="Text Placeholder 8"/>
          <p:cNvSpPr>
            <a:spLocks noGrp="1"/>
          </p:cNvSpPr>
          <p:nvPr>
            <p:ph type="body" sz="quarter" idx="19"/>
          </p:nvPr>
        </p:nvSpPr>
        <p:spPr>
          <a:xfrm>
            <a:off x="601784" y="1775459"/>
            <a:ext cx="5368308"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0" name="Text Placeholder 8"/>
          <p:cNvSpPr>
            <a:spLocks noGrp="1"/>
          </p:cNvSpPr>
          <p:nvPr>
            <p:ph type="body" sz="quarter" idx="20"/>
          </p:nvPr>
        </p:nvSpPr>
        <p:spPr>
          <a:xfrm>
            <a:off x="601784" y="1428430"/>
            <a:ext cx="5368308"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it-IT"/>
              <a:t>Fare clic per modificare stili del testo dello schema</a:t>
            </a:r>
          </a:p>
        </p:txBody>
      </p:sp>
      <p:sp>
        <p:nvSpPr>
          <p:cNvPr id="4" name="Title 3"/>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13" name="Text Placeholder 4"/>
          <p:cNvSpPr>
            <a:spLocks noGrp="1"/>
          </p:cNvSpPr>
          <p:nvPr>
            <p:ph type="body" sz="quarter" idx="11"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540011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6233630" y="3829182"/>
            <a:ext cx="5356585"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Text Placeholder 8"/>
          <p:cNvSpPr>
            <a:spLocks noGrp="1"/>
          </p:cNvSpPr>
          <p:nvPr>
            <p:ph type="body" sz="quarter" idx="13"/>
          </p:nvPr>
        </p:nvSpPr>
        <p:spPr>
          <a:xfrm>
            <a:off x="6220707" y="1422401"/>
            <a:ext cx="5356585"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4" name="Text Placeholder 8"/>
          <p:cNvSpPr>
            <a:spLocks noGrp="1"/>
          </p:cNvSpPr>
          <p:nvPr>
            <p:ph type="body" sz="quarter" idx="17"/>
          </p:nvPr>
        </p:nvSpPr>
        <p:spPr>
          <a:xfrm>
            <a:off x="614708" y="3829182"/>
            <a:ext cx="5368308"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8"/>
          <p:cNvSpPr>
            <a:spLocks noGrp="1"/>
          </p:cNvSpPr>
          <p:nvPr>
            <p:ph type="body" sz="quarter" idx="19"/>
          </p:nvPr>
        </p:nvSpPr>
        <p:spPr>
          <a:xfrm>
            <a:off x="601784" y="1422401"/>
            <a:ext cx="5368308"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Title 3"/>
          <p:cNvSpPr>
            <a:spLocks noGrp="1"/>
          </p:cNvSpPr>
          <p:nvPr>
            <p:ph type="title"/>
          </p:nvPr>
        </p:nvSpPr>
        <p:spPr>
          <a:xfrm>
            <a:off x="601785" y="451575"/>
            <a:ext cx="10988431" cy="723600"/>
          </a:xfrm>
        </p:spPr>
        <p:txBody>
          <a:bodyPr/>
          <a:lstStyle/>
          <a:p>
            <a:r>
              <a:rPr lang="it-IT"/>
              <a:t>Fare clic per modificare lo stile del titolo</a:t>
            </a:r>
            <a:endParaRPr lang="en-GB" dirty="0"/>
          </a:p>
        </p:txBody>
      </p:sp>
      <p:sp>
        <p:nvSpPr>
          <p:cNvPr id="13" name="Text Placeholder 4"/>
          <p:cNvSpPr>
            <a:spLocks noGrp="1"/>
          </p:cNvSpPr>
          <p:nvPr>
            <p:ph type="body" sz="quarter" idx="11" hasCustomPrompt="1"/>
          </p:nvPr>
        </p:nvSpPr>
        <p:spPr>
          <a:xfrm>
            <a:off x="601785" y="203863"/>
            <a:ext cx="10574092"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8442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2840872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4158269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7054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flipH="1">
            <a:off x="0" y="0"/>
            <a:ext cx="12192000" cy="6858000"/>
          </a:xfrm>
          <a:prstGeom prst="rect">
            <a:avLst/>
          </a:prstGeom>
        </p:spPr>
      </p:pic>
      <p:sp>
        <p:nvSpPr>
          <p:cNvPr id="8" name="Title 1"/>
          <p:cNvSpPr>
            <a:spLocks noGrp="1"/>
          </p:cNvSpPr>
          <p:nvPr>
            <p:ph type="ctrTitle" hasCustomPrompt="1"/>
          </p:nvPr>
        </p:nvSpPr>
        <p:spPr>
          <a:xfrm>
            <a:off x="4968506" y="1339200"/>
            <a:ext cx="6695956"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11" name="Freeform 19"/>
          <p:cNvSpPr>
            <a:spLocks noEditPoints="1"/>
          </p:cNvSpPr>
          <p:nvPr userDrawn="1"/>
        </p:nvSpPr>
        <p:spPr bwMode="auto">
          <a:xfrm>
            <a:off x="5003952"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5003952" y="5036400"/>
            <a:ext cx="666051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stili del testo dello schema</a:t>
            </a:r>
          </a:p>
        </p:txBody>
      </p:sp>
      <p:sp>
        <p:nvSpPr>
          <p:cNvPr id="12" name="Text Box 4">
            <a:extLst>
              <a:ext uri="{FF2B5EF4-FFF2-40B4-BE49-F238E27FC236}">
                <a16:creationId xmlns:a16="http://schemas.microsoft.com/office/drawing/2014/main" id="{B84EC456-19D4-4340-AB90-8CD4AC923F8F}"/>
              </a:ext>
            </a:extLst>
          </p:cNvPr>
          <p:cNvSpPr txBox="1">
            <a:spLocks noChangeArrowheads="1"/>
          </p:cNvSpPr>
          <p:nvPr userDrawn="1">
            <p:custDataLst>
              <p:tags r:id="rId1"/>
            </p:custDataLst>
          </p:nvPr>
        </p:nvSpPr>
        <p:spPr bwMode="gray">
          <a:xfrm>
            <a:off x="4968506" y="5916707"/>
            <a:ext cx="3988135" cy="360040"/>
          </a:xfrm>
          <a:prstGeom prst="rect">
            <a:avLst/>
          </a:prstGeom>
          <a:noFill/>
          <a:ln w="6350" algn="ctr">
            <a:noFill/>
            <a:miter lim="800000"/>
            <a:headEnd/>
            <a:tailEnd/>
          </a:ln>
          <a:effectLst/>
        </p:spPr>
        <p:txBody>
          <a:bodyPr wrap="square" lIns="0" tIns="0" rIns="0" bIns="72000" anchor="b" anchorCtr="0">
            <a:noAutofit/>
          </a:bodyPr>
          <a:lstStyle/>
          <a:p>
            <a:r>
              <a:rPr lang="en-GB" sz="1100" b="1" dirty="0">
                <a:solidFill>
                  <a:srgbClr val="FFFFFF"/>
                </a:solidFill>
              </a:rPr>
              <a:t>DRAFT</a:t>
            </a:r>
          </a:p>
        </p:txBody>
      </p:sp>
    </p:spTree>
    <p:extLst>
      <p:ext uri="{BB962C8B-B14F-4D97-AF65-F5344CB8AC3E}">
        <p14:creationId xmlns:p14="http://schemas.microsoft.com/office/powerpoint/2010/main" val="3134190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2810816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a:t>Fare clic per modificare lo stile del titolo</a:t>
            </a:r>
            <a:endParaRPr lang="en-GB"/>
          </a:p>
        </p:txBody>
      </p:sp>
      <p:sp>
        <p:nvSpPr>
          <p:cNvPr id="16" name="Rectangle 6"/>
          <p:cNvSpPr>
            <a:spLocks noChangeArrowheads="1"/>
          </p:cNvSpPr>
          <p:nvPr userDrawn="1"/>
        </p:nvSpPr>
        <p:spPr bwMode="gray">
          <a:xfrm>
            <a:off x="2097618" y="6233914"/>
            <a:ext cx="1795637"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7" name="Rectangle 7"/>
          <p:cNvSpPr>
            <a:spLocks noChangeArrowheads="1"/>
          </p:cNvSpPr>
          <p:nvPr userDrawn="1"/>
        </p:nvSpPr>
        <p:spPr bwMode="gray">
          <a:xfrm>
            <a:off x="8455378" y="6233915"/>
            <a:ext cx="1512005"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8" name="Rectangle 6"/>
          <p:cNvSpPr>
            <a:spLocks noChangeArrowheads="1"/>
          </p:cNvSpPr>
          <p:nvPr userDrawn="1"/>
        </p:nvSpPr>
        <p:spPr bwMode="gray">
          <a:xfrm>
            <a:off x="4124776" y="6233914"/>
            <a:ext cx="2325889"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9" name="Rectangle 7"/>
          <p:cNvSpPr>
            <a:spLocks noChangeArrowheads="1"/>
          </p:cNvSpPr>
          <p:nvPr userDrawn="1"/>
        </p:nvSpPr>
        <p:spPr bwMode="gray">
          <a:xfrm>
            <a:off x="6682185" y="6233915"/>
            <a:ext cx="1541674"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20" name="Freeform 19"/>
          <p:cNvSpPr>
            <a:spLocks noEditPoints="1"/>
          </p:cNvSpPr>
          <p:nvPr userDrawn="1"/>
        </p:nvSpPr>
        <p:spPr bwMode="auto">
          <a:xfrm>
            <a:off x="601784" y="6233915"/>
            <a:ext cx="671481"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latin typeface="+mn-lt"/>
            </a:endParaRPr>
          </a:p>
        </p:txBody>
      </p:sp>
    </p:spTree>
    <p:extLst>
      <p:ext uri="{BB962C8B-B14F-4D97-AF65-F5344CB8AC3E}">
        <p14:creationId xmlns:p14="http://schemas.microsoft.com/office/powerpoint/2010/main" val="125943027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0" name="Rectangle 6"/>
          <p:cNvSpPr>
            <a:spLocks noChangeArrowheads="1"/>
          </p:cNvSpPr>
          <p:nvPr userDrawn="1"/>
        </p:nvSpPr>
        <p:spPr bwMode="gray">
          <a:xfrm>
            <a:off x="2097618" y="6233914"/>
            <a:ext cx="1795637"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2" name="Rectangle 7"/>
          <p:cNvSpPr>
            <a:spLocks noChangeArrowheads="1"/>
          </p:cNvSpPr>
          <p:nvPr userDrawn="1"/>
        </p:nvSpPr>
        <p:spPr bwMode="gray">
          <a:xfrm>
            <a:off x="8455378" y="6233915"/>
            <a:ext cx="1512005"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3" name="Rectangle 6"/>
          <p:cNvSpPr>
            <a:spLocks noChangeArrowheads="1"/>
          </p:cNvSpPr>
          <p:nvPr userDrawn="1"/>
        </p:nvSpPr>
        <p:spPr bwMode="gray">
          <a:xfrm>
            <a:off x="4124776" y="6233914"/>
            <a:ext cx="2325889"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5" name="Rectangle 7"/>
          <p:cNvSpPr>
            <a:spLocks noChangeArrowheads="1"/>
          </p:cNvSpPr>
          <p:nvPr userDrawn="1"/>
        </p:nvSpPr>
        <p:spPr bwMode="gray">
          <a:xfrm>
            <a:off x="6682185" y="6233915"/>
            <a:ext cx="1541674"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16" name="Freeform 15"/>
          <p:cNvSpPr>
            <a:spLocks noEditPoints="1"/>
          </p:cNvSpPr>
          <p:nvPr userDrawn="1"/>
        </p:nvSpPr>
        <p:spPr bwMode="auto">
          <a:xfrm>
            <a:off x="601784" y="6233915"/>
            <a:ext cx="671481"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latin typeface="+mn-lt"/>
            </a:endParaRPr>
          </a:p>
        </p:txBody>
      </p:sp>
      <p:sp>
        <p:nvSpPr>
          <p:cNvPr id="3" name="Title 2"/>
          <p:cNvSpPr>
            <a:spLocks noGrp="1"/>
          </p:cNvSpPr>
          <p:nvPr>
            <p:ph type="title"/>
          </p:nvPr>
        </p:nvSpPr>
        <p:spPr>
          <a:xfrm>
            <a:off x="601785" y="451575"/>
            <a:ext cx="10574092" cy="723600"/>
          </a:xfrm>
        </p:spPr>
        <p:txBody>
          <a:bodyPr/>
          <a:lstStyle/>
          <a:p>
            <a:r>
              <a:rPr lang="it-IT"/>
              <a:t>Fare clic per modificare lo stile del titolo</a:t>
            </a:r>
            <a:endParaRPr lang="en-GB" dirty="0"/>
          </a:p>
        </p:txBody>
      </p:sp>
      <p:sp>
        <p:nvSpPr>
          <p:cNvPr id="17" name="Text Placeholder 5"/>
          <p:cNvSpPr>
            <a:spLocks noGrp="1"/>
          </p:cNvSpPr>
          <p:nvPr>
            <p:ph type="body" sz="quarter" idx="10"/>
          </p:nvPr>
        </p:nvSpPr>
        <p:spPr>
          <a:xfrm>
            <a:off x="601785" y="1422400"/>
            <a:ext cx="10574092"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70111349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177925"/>
            <a:ext cx="5378939" cy="4843462"/>
          </a:xfrm>
        </p:spPr>
        <p:txBody>
          <a:bodyPr/>
          <a:lstStyle>
            <a:lvl1pPr>
              <a:defRPr sz="800" baseline="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8"/>
          <p:cNvSpPr>
            <a:spLocks noGrp="1"/>
          </p:cNvSpPr>
          <p:nvPr>
            <p:ph type="body" sz="quarter" idx="11"/>
          </p:nvPr>
        </p:nvSpPr>
        <p:spPr>
          <a:xfrm>
            <a:off x="6212771" y="1177925"/>
            <a:ext cx="5377444" cy="4843462"/>
          </a:xfrm>
          <a:ln w="6350">
            <a:noFill/>
          </a:ln>
        </p:spPr>
        <p:txBody>
          <a:bodyPr lIns="0" tIns="0"/>
          <a:lstStyle>
            <a:lvl1pPr>
              <a:defRPr sz="80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9" name="Text Placeholder 24"/>
          <p:cNvSpPr>
            <a:spLocks noGrp="1"/>
          </p:cNvSpPr>
          <p:nvPr>
            <p:ph type="body" sz="quarter" idx="15"/>
          </p:nvPr>
        </p:nvSpPr>
        <p:spPr>
          <a:xfrm>
            <a:off x="601785" y="451705"/>
            <a:ext cx="5378939"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stili del testo dello schema</a:t>
            </a:r>
          </a:p>
          <a:p>
            <a:pPr lvl="1"/>
            <a:r>
              <a:rPr lang="it-IT"/>
              <a:t>Secondo livello</a:t>
            </a:r>
          </a:p>
        </p:txBody>
      </p:sp>
      <p:sp>
        <p:nvSpPr>
          <p:cNvPr id="12" name="Freeform 19"/>
          <p:cNvSpPr>
            <a:spLocks noEditPoints="1"/>
          </p:cNvSpPr>
          <p:nvPr userDrawn="1"/>
        </p:nvSpPr>
        <p:spPr bwMode="auto">
          <a:xfrm>
            <a:off x="601785"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10973872" y="6320118"/>
            <a:ext cx="616342"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566731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6"/>
          <p:cNvSpPr>
            <a:spLocks noGrp="1"/>
          </p:cNvSpPr>
          <p:nvPr>
            <p:ph type="body" sz="quarter" idx="10"/>
          </p:nvPr>
        </p:nvSpPr>
        <p:spPr>
          <a:xfrm>
            <a:off x="5734868" y="820740"/>
            <a:ext cx="4602934" cy="754061"/>
          </a:xfrm>
        </p:spPr>
        <p:txBody>
          <a:bodyPr/>
          <a:lstStyle>
            <a:lvl1pPr>
              <a:lnSpc>
                <a:spcPct val="70000"/>
              </a:lnSpc>
              <a:defRPr sz="4400" b="0">
                <a:solidFill>
                  <a:schemeClr val="bg1"/>
                </a:solidFill>
                <a:latin typeface="+mj-lt"/>
              </a:defRPr>
            </a:lvl1pPr>
          </a:lstStyle>
          <a:p>
            <a:pPr lvl="0"/>
            <a:r>
              <a:rPr lang="it-IT"/>
              <a:t>Fare clic per modificare stili del testo dello schema</a:t>
            </a:r>
          </a:p>
        </p:txBody>
      </p:sp>
      <p:sp>
        <p:nvSpPr>
          <p:cNvPr id="9" name="Text Placeholder 10"/>
          <p:cNvSpPr>
            <a:spLocks noGrp="1"/>
          </p:cNvSpPr>
          <p:nvPr>
            <p:ph type="body" sz="quarter" idx="11"/>
          </p:nvPr>
        </p:nvSpPr>
        <p:spPr>
          <a:xfrm>
            <a:off x="5734868" y="1435736"/>
            <a:ext cx="4603569" cy="3267075"/>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Freeform 19"/>
          <p:cNvSpPr>
            <a:spLocks noEditPoints="1"/>
          </p:cNvSpPr>
          <p:nvPr userDrawn="1"/>
        </p:nvSpPr>
        <p:spPr bwMode="auto">
          <a:xfrm>
            <a:off x="5734868" y="6320118"/>
            <a:ext cx="522831"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2416487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4" y="0"/>
            <a:ext cx="101990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2111999"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 Placeholder 2"/>
          <p:cNvSpPr>
            <a:spLocks noGrp="1"/>
          </p:cNvSpPr>
          <p:nvPr>
            <p:ph type="body" sz="quarter" idx="11"/>
          </p:nvPr>
        </p:nvSpPr>
        <p:spPr>
          <a:xfrm>
            <a:off x="2112000" y="5113340"/>
            <a:ext cx="9077569"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stili del testo dello schema</a:t>
            </a:r>
          </a:p>
          <a:p>
            <a:pPr lvl="1"/>
            <a:r>
              <a:rPr lang="it-IT"/>
              <a:t>Secondo livello</a:t>
            </a:r>
          </a:p>
        </p:txBody>
      </p:sp>
      <p:sp>
        <p:nvSpPr>
          <p:cNvPr id="18" name="Text Placeholder 2"/>
          <p:cNvSpPr>
            <a:spLocks noGrp="1"/>
          </p:cNvSpPr>
          <p:nvPr>
            <p:ph type="body" sz="quarter" idx="12"/>
          </p:nvPr>
        </p:nvSpPr>
        <p:spPr>
          <a:xfrm>
            <a:off x="2112000" y="5902325"/>
            <a:ext cx="9077569"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stili del testo dello schema</a:t>
            </a:r>
          </a:p>
        </p:txBody>
      </p:sp>
      <p:sp>
        <p:nvSpPr>
          <p:cNvPr id="19" name="Text Placeholder 2"/>
          <p:cNvSpPr>
            <a:spLocks noGrp="1"/>
          </p:cNvSpPr>
          <p:nvPr>
            <p:ph type="body" sz="quarter" idx="13"/>
          </p:nvPr>
        </p:nvSpPr>
        <p:spPr>
          <a:xfrm>
            <a:off x="2112000" y="4313240"/>
            <a:ext cx="9077569"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stili del testo dello schema</a:t>
            </a:r>
          </a:p>
          <a:p>
            <a:pPr lvl="1"/>
            <a:r>
              <a:rPr lang="it-IT"/>
              <a:t>Secondo livello</a:t>
            </a:r>
          </a:p>
        </p:txBody>
      </p:sp>
      <p:sp>
        <p:nvSpPr>
          <p:cNvPr id="20" name="Text Placeholder 2"/>
          <p:cNvSpPr>
            <a:spLocks noGrp="1"/>
          </p:cNvSpPr>
          <p:nvPr>
            <p:ph type="body" sz="quarter" idx="14"/>
          </p:nvPr>
        </p:nvSpPr>
        <p:spPr>
          <a:xfrm>
            <a:off x="2111999" y="3948112"/>
            <a:ext cx="2525538"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stili del testo dello schema</a:t>
            </a:r>
          </a:p>
        </p:txBody>
      </p:sp>
      <p:sp>
        <p:nvSpPr>
          <p:cNvPr id="21" name="Text Placeholder 2"/>
          <p:cNvSpPr>
            <a:spLocks noGrp="1"/>
          </p:cNvSpPr>
          <p:nvPr>
            <p:ph type="body" sz="quarter" idx="15"/>
          </p:nvPr>
        </p:nvSpPr>
        <p:spPr>
          <a:xfrm>
            <a:off x="5877339" y="3948112"/>
            <a:ext cx="2525538"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it-IT"/>
              <a:t>Fare clic per modificare stili del testo dello schema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7340" y="3442556"/>
            <a:ext cx="1631856" cy="3810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1999" y="3442555"/>
            <a:ext cx="3106153" cy="384049"/>
          </a:xfrm>
          <a:prstGeom prst="rect">
            <a:avLst/>
          </a:prstGeom>
        </p:spPr>
      </p:pic>
    </p:spTree>
    <p:extLst>
      <p:ext uri="{BB962C8B-B14F-4D97-AF65-F5344CB8AC3E}">
        <p14:creationId xmlns:p14="http://schemas.microsoft.com/office/powerpoint/2010/main" val="358324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 y="0"/>
            <a:ext cx="12192000" cy="6858000"/>
          </a:xfrm>
          <a:prstGeom prst="rect">
            <a:avLst/>
          </a:prstGeom>
        </p:spPr>
      </p:pic>
      <p:sp>
        <p:nvSpPr>
          <p:cNvPr id="7" name="Title 1"/>
          <p:cNvSpPr>
            <a:spLocks noGrp="1"/>
          </p:cNvSpPr>
          <p:nvPr>
            <p:ph type="ctrTitle" hasCustomPrompt="1"/>
          </p:nvPr>
        </p:nvSpPr>
        <p:spPr>
          <a:xfrm>
            <a:off x="4968506" y="1339200"/>
            <a:ext cx="6695956" cy="3510000"/>
          </a:xfrm>
        </p:spPr>
        <p:txBody>
          <a:bodyPr anchor="t" anchorCtr="0"/>
          <a:lstStyle>
            <a:lvl1pPr algn="l">
              <a:defRPr sz="11000">
                <a:solidFill>
                  <a:schemeClr val="bg1"/>
                </a:solidFill>
              </a:defRPr>
            </a:lvl1pPr>
          </a:lstStyle>
          <a:p>
            <a:r>
              <a:rPr lang="en-GB" dirty="0"/>
              <a:t>Title slide 4</a:t>
            </a:r>
            <a:br>
              <a:rPr lang="en-GB" dirty="0"/>
            </a:br>
            <a:r>
              <a:rPr lang="en-GB" dirty="0"/>
              <a:t>dark left vertical image</a:t>
            </a:r>
            <a:endParaRPr lang="en-US" dirty="0"/>
          </a:p>
        </p:txBody>
      </p:sp>
      <p:sp>
        <p:nvSpPr>
          <p:cNvPr id="9" name="Freeform 19"/>
          <p:cNvSpPr>
            <a:spLocks noEditPoints="1"/>
          </p:cNvSpPr>
          <p:nvPr userDrawn="1"/>
        </p:nvSpPr>
        <p:spPr bwMode="auto">
          <a:xfrm>
            <a:off x="5003952"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5003952" y="5036400"/>
            <a:ext cx="666051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stili del testo dello schema</a:t>
            </a:r>
          </a:p>
        </p:txBody>
      </p:sp>
      <p:sp>
        <p:nvSpPr>
          <p:cNvPr id="10" name="Text Box 4">
            <a:extLst>
              <a:ext uri="{FF2B5EF4-FFF2-40B4-BE49-F238E27FC236}">
                <a16:creationId xmlns:a16="http://schemas.microsoft.com/office/drawing/2014/main" id="{2B8EC83B-2526-4853-BC5E-F4A9F3BB4D1A}"/>
              </a:ext>
            </a:extLst>
          </p:cNvPr>
          <p:cNvSpPr txBox="1">
            <a:spLocks noChangeArrowheads="1"/>
          </p:cNvSpPr>
          <p:nvPr userDrawn="1">
            <p:custDataLst>
              <p:tags r:id="rId1"/>
            </p:custDataLst>
          </p:nvPr>
        </p:nvSpPr>
        <p:spPr bwMode="gray">
          <a:xfrm>
            <a:off x="4968506" y="5916707"/>
            <a:ext cx="3988135" cy="360040"/>
          </a:xfrm>
          <a:prstGeom prst="rect">
            <a:avLst/>
          </a:prstGeom>
          <a:noFill/>
          <a:ln w="6350" algn="ctr">
            <a:noFill/>
            <a:miter lim="800000"/>
            <a:headEnd/>
            <a:tailEnd/>
          </a:ln>
          <a:effectLst/>
        </p:spPr>
        <p:txBody>
          <a:bodyPr wrap="square" lIns="0" tIns="0" rIns="0" bIns="72000" anchor="b" anchorCtr="0">
            <a:noAutofit/>
          </a:bodyPr>
          <a:lstStyle/>
          <a:p>
            <a:r>
              <a:rPr lang="en-GB" sz="1100" b="1" dirty="0">
                <a:solidFill>
                  <a:srgbClr val="FFFFFF"/>
                </a:solidFill>
              </a:rPr>
              <a:t>DRAFT</a:t>
            </a:r>
          </a:p>
        </p:txBody>
      </p:sp>
    </p:spTree>
    <p:extLst>
      <p:ext uri="{BB962C8B-B14F-4D97-AF65-F5344CB8AC3E}">
        <p14:creationId xmlns:p14="http://schemas.microsoft.com/office/powerpoint/2010/main" val="318541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 y="615348"/>
            <a:ext cx="12191999" cy="5627305"/>
          </a:xfrm>
          <a:prstGeom prst="rect">
            <a:avLst/>
          </a:prstGeom>
        </p:spPr>
      </p:pic>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stili del testo dello schema</a:t>
            </a:r>
          </a:p>
        </p:txBody>
      </p:sp>
    </p:spTree>
    <p:extLst>
      <p:ext uri="{BB962C8B-B14F-4D97-AF65-F5344CB8AC3E}">
        <p14:creationId xmlns:p14="http://schemas.microsoft.com/office/powerpoint/2010/main" val="144380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752132" y="784800"/>
            <a:ext cx="1052951" cy="3816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a:t>Fare clic per modificare stili del testo dello schema</a:t>
            </a:r>
          </a:p>
        </p:txBody>
      </p:sp>
    </p:spTree>
    <p:extLst>
      <p:ext uri="{BB962C8B-B14F-4D97-AF65-F5344CB8AC3E}">
        <p14:creationId xmlns:p14="http://schemas.microsoft.com/office/powerpoint/2010/main" val="196925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6211277" y="445724"/>
            <a:ext cx="5389241"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stili del testo dello schema</a:t>
            </a:r>
          </a:p>
          <a:p>
            <a:pPr lvl="1"/>
            <a:r>
              <a:rPr lang="it-IT"/>
              <a:t>Secondo livello</a:t>
            </a:r>
          </a:p>
        </p:txBody>
      </p:sp>
      <p:sp>
        <p:nvSpPr>
          <p:cNvPr id="26" name="Text Placeholder 24"/>
          <p:cNvSpPr>
            <a:spLocks noGrp="1"/>
          </p:cNvSpPr>
          <p:nvPr>
            <p:ph type="body" sz="quarter" idx="15"/>
          </p:nvPr>
        </p:nvSpPr>
        <p:spPr>
          <a:xfrm>
            <a:off x="601785" y="445724"/>
            <a:ext cx="5378939"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stili del testo dello schema</a:t>
            </a:r>
          </a:p>
          <a:p>
            <a:pPr lvl="1"/>
            <a:r>
              <a:rPr lang="it-IT"/>
              <a:t>Secondo livello</a:t>
            </a:r>
          </a:p>
        </p:txBody>
      </p:sp>
      <p:sp>
        <p:nvSpPr>
          <p:cNvPr id="19" name="Text Placeholder 8"/>
          <p:cNvSpPr>
            <a:spLocks noGrp="1"/>
          </p:cNvSpPr>
          <p:nvPr>
            <p:ph type="body" sz="quarter" idx="10"/>
          </p:nvPr>
        </p:nvSpPr>
        <p:spPr>
          <a:xfrm>
            <a:off x="601785" y="1177925"/>
            <a:ext cx="5378939" cy="4843463"/>
          </a:xfrm>
        </p:spPr>
        <p:txBody>
          <a:bodyPr/>
          <a:lstStyle>
            <a:lvl1pPr>
              <a:defRPr sz="80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0" name="Text Placeholder 8"/>
          <p:cNvSpPr>
            <a:spLocks noGrp="1"/>
          </p:cNvSpPr>
          <p:nvPr>
            <p:ph type="body" sz="quarter" idx="11"/>
          </p:nvPr>
        </p:nvSpPr>
        <p:spPr>
          <a:xfrm>
            <a:off x="6229003" y="1177925"/>
            <a:ext cx="5361212"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1" name="Rectangle 20"/>
          <p:cNvSpPr/>
          <p:nvPr userDrawn="1"/>
        </p:nvSpPr>
        <p:spPr>
          <a:xfrm>
            <a:off x="6212772" y="1177925"/>
            <a:ext cx="112100"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996318"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10572751" y="6320118"/>
            <a:ext cx="616342"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89039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6211277" y="445724"/>
            <a:ext cx="5389241"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stili del testo dello schema</a:t>
            </a:r>
          </a:p>
          <a:p>
            <a:pPr lvl="1"/>
            <a:r>
              <a:rPr lang="it-IT"/>
              <a:t>Secondo livello</a:t>
            </a:r>
          </a:p>
        </p:txBody>
      </p:sp>
      <p:sp>
        <p:nvSpPr>
          <p:cNvPr id="26" name="Text Placeholder 24"/>
          <p:cNvSpPr>
            <a:spLocks noGrp="1"/>
          </p:cNvSpPr>
          <p:nvPr>
            <p:ph type="body" sz="quarter" idx="15"/>
          </p:nvPr>
        </p:nvSpPr>
        <p:spPr>
          <a:xfrm>
            <a:off x="601785" y="445724"/>
            <a:ext cx="5378939"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stili del testo dello schema</a:t>
            </a:r>
          </a:p>
          <a:p>
            <a:pPr lvl="1"/>
            <a:r>
              <a:rPr lang="it-IT"/>
              <a:t>Secondo livello</a:t>
            </a:r>
          </a:p>
        </p:txBody>
      </p:sp>
      <p:sp>
        <p:nvSpPr>
          <p:cNvPr id="19" name="Text Placeholder 8"/>
          <p:cNvSpPr>
            <a:spLocks noGrp="1"/>
          </p:cNvSpPr>
          <p:nvPr>
            <p:ph type="body" sz="quarter" idx="10"/>
          </p:nvPr>
        </p:nvSpPr>
        <p:spPr>
          <a:xfrm>
            <a:off x="601785" y="1177925"/>
            <a:ext cx="5378939" cy="4843463"/>
          </a:xfrm>
        </p:spPr>
        <p:txBody>
          <a:bodyPr/>
          <a:lstStyle>
            <a:lvl1pPr>
              <a:defRPr sz="80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0" name="Text Placeholder 8"/>
          <p:cNvSpPr>
            <a:spLocks noGrp="1"/>
          </p:cNvSpPr>
          <p:nvPr>
            <p:ph type="body" sz="quarter" idx="11"/>
          </p:nvPr>
        </p:nvSpPr>
        <p:spPr>
          <a:xfrm>
            <a:off x="6229003" y="1177925"/>
            <a:ext cx="5361212"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21" name="Rectangle 20"/>
          <p:cNvSpPr/>
          <p:nvPr userDrawn="1"/>
        </p:nvSpPr>
        <p:spPr>
          <a:xfrm>
            <a:off x="6211278" y="1177925"/>
            <a:ext cx="112100"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996318"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10572751" y="6320118"/>
            <a:ext cx="616342"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23821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01785" y="1177925"/>
            <a:ext cx="5378939" cy="4843462"/>
          </a:xfrm>
        </p:spPr>
        <p:txBody>
          <a:bodyPr/>
          <a:lstStyle>
            <a:lvl1pPr>
              <a:defRPr sz="800" baseline="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8"/>
          <p:cNvSpPr>
            <a:spLocks noGrp="1"/>
          </p:cNvSpPr>
          <p:nvPr>
            <p:ph type="body" sz="quarter" idx="11"/>
          </p:nvPr>
        </p:nvSpPr>
        <p:spPr>
          <a:xfrm>
            <a:off x="6211277" y="1177925"/>
            <a:ext cx="5378938" cy="4843462"/>
          </a:xfrm>
          <a:ln w="6350">
            <a:noFill/>
          </a:ln>
        </p:spPr>
        <p:txBody>
          <a:bodyPr lIns="0" tIns="0"/>
          <a:lstStyle>
            <a:lvl1pPr>
              <a:defRPr sz="800"/>
            </a:lvl1pPr>
            <a:lvl2pPr>
              <a:defRPr sz="800"/>
            </a:lvl2pPr>
            <a:lvl3pPr>
              <a:defRPr sz="800"/>
            </a:lvl3pPr>
            <a:lvl4pPr>
              <a:defRPr sz="800"/>
            </a:lvl4pPr>
            <a:lvl5pPr>
              <a:defRPr sz="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2" name="Freeform 19"/>
          <p:cNvSpPr>
            <a:spLocks noEditPoints="1"/>
          </p:cNvSpPr>
          <p:nvPr userDrawn="1"/>
        </p:nvSpPr>
        <p:spPr bwMode="auto">
          <a:xfrm>
            <a:off x="996318"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10572751" y="6320118"/>
            <a:ext cx="616342"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601785" y="445724"/>
            <a:ext cx="5378939"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it-IT"/>
              <a:t>Fare clic per modificare stili del testo dello schema</a:t>
            </a:r>
          </a:p>
          <a:p>
            <a:pPr lvl="1"/>
            <a:r>
              <a:rPr lang="it-IT"/>
              <a:t>Secondo livello</a:t>
            </a:r>
          </a:p>
        </p:txBody>
      </p:sp>
    </p:spTree>
    <p:extLst>
      <p:ext uri="{BB962C8B-B14F-4D97-AF65-F5344CB8AC3E}">
        <p14:creationId xmlns:p14="http://schemas.microsoft.com/office/powerpoint/2010/main" val="13365748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785"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6" y="1422400"/>
            <a:ext cx="10976298" cy="4604400"/>
          </a:xfrm>
          <a:prstGeom prst="rect">
            <a:avLst/>
          </a:prstGeom>
        </p:spPr>
        <p:txBody>
          <a:bodyPr vert="horz" lIns="0" tIns="0" rIns="0" bIns="0" rtlCol="0" anchor="t" anchorCtr="0">
            <a:no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29" name="Shape 8"/>
          <p:cNvSpPr txBox="1">
            <a:spLocks/>
          </p:cNvSpPr>
          <p:nvPr userDrawn="1"/>
        </p:nvSpPr>
        <p:spPr>
          <a:xfrm>
            <a:off x="11110154" y="6320118"/>
            <a:ext cx="480062"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
        <p:nvSpPr>
          <p:cNvPr id="27" name="Freeform 19"/>
          <p:cNvSpPr>
            <a:spLocks noEditPoints="1"/>
          </p:cNvSpPr>
          <p:nvPr userDrawn="1"/>
        </p:nvSpPr>
        <p:spPr bwMode="auto">
          <a:xfrm>
            <a:off x="601785" y="6320118"/>
            <a:ext cx="522831"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30" name="TextBox 29"/>
          <p:cNvSpPr txBox="1"/>
          <p:nvPr userDrawn="1">
            <p:custDataLst>
              <p:tags r:id="rId37"/>
            </p:custDataLst>
          </p:nvPr>
        </p:nvSpPr>
        <p:spPr>
          <a:xfrm>
            <a:off x="1905679" y="6320118"/>
            <a:ext cx="8424000" cy="370800"/>
          </a:xfrm>
          <a:prstGeom prst="rect">
            <a:avLst/>
          </a:prstGeom>
          <a:noFill/>
        </p:spPr>
        <p:txBody>
          <a:bodyPr wrap="square" lIns="0" tIns="0" rIns="0" bIns="0" rtlCol="0">
            <a:noAutofit/>
          </a:bodyPr>
          <a:lstStyle/>
          <a:p>
            <a:pPr>
              <a:defRPr/>
            </a:pPr>
            <a:r>
              <a:rPr lang="en-US" sz="600" dirty="0">
                <a:solidFill>
                  <a:prstClr val="white">
                    <a:lumMod val="65000"/>
                  </a:prstClr>
                </a:solidFill>
              </a:rPr>
              <a:t>© 2023 Studio </a:t>
            </a:r>
            <a:r>
              <a:rPr lang="en-US" sz="600" dirty="0" err="1">
                <a:solidFill>
                  <a:prstClr val="white">
                    <a:lumMod val="65000"/>
                  </a:prstClr>
                </a:solidFill>
              </a:rPr>
              <a:t>Associato</a:t>
            </a:r>
            <a:r>
              <a:rPr lang="en-US" sz="600" dirty="0">
                <a:solidFill>
                  <a:prstClr val="white">
                    <a:lumMod val="65000"/>
                  </a:prstClr>
                </a:solidFill>
              </a:rPr>
              <a:t> - </a:t>
            </a:r>
            <a:r>
              <a:rPr lang="en-US" sz="600" dirty="0" err="1">
                <a:solidFill>
                  <a:prstClr val="white">
                    <a:lumMod val="65000"/>
                  </a:prstClr>
                </a:solidFill>
              </a:rPr>
              <a:t>Consulenza</a:t>
            </a:r>
            <a:r>
              <a:rPr lang="en-US" sz="600" dirty="0">
                <a:solidFill>
                  <a:prstClr val="white">
                    <a:lumMod val="65000"/>
                  </a:prstClr>
                </a:solidFill>
              </a:rPr>
              <a:t> </a:t>
            </a:r>
            <a:r>
              <a:rPr lang="en-US" sz="600" dirty="0" err="1">
                <a:solidFill>
                  <a:prstClr val="white">
                    <a:lumMod val="65000"/>
                  </a:prstClr>
                </a:solidFill>
              </a:rPr>
              <a:t>legale</a:t>
            </a:r>
            <a:r>
              <a:rPr lang="en-US" sz="600" dirty="0">
                <a:solidFill>
                  <a:prstClr val="white">
                    <a:lumMod val="65000"/>
                  </a:prstClr>
                </a:solidFill>
              </a:rPr>
              <a:t> e </a:t>
            </a:r>
            <a:r>
              <a:rPr lang="en-US" sz="600" dirty="0" err="1">
                <a:solidFill>
                  <a:prstClr val="white">
                    <a:lumMod val="65000"/>
                  </a:prstClr>
                </a:solidFill>
              </a:rPr>
              <a:t>tributaria</a:t>
            </a:r>
            <a:r>
              <a:rPr lang="en-US" sz="600" dirty="0">
                <a:solidFill>
                  <a:prstClr val="white">
                    <a:lumMod val="65000"/>
                  </a:prstClr>
                </a:solidFill>
              </a:rPr>
              <a:t>, an Italian professional partnership and a member firm of the KPMG global organization of independent member firms affiliated with KPMG International Limited, a private English company limited by guarantee. All rights reserved. </a:t>
            </a:r>
            <a:endParaRPr lang="en-GB" sz="600" dirty="0">
              <a:solidFill>
                <a:prstClr val="white">
                  <a:lumMod val="65000"/>
                </a:prstClr>
              </a:solidFill>
            </a:endParaRPr>
          </a:p>
        </p:txBody>
      </p:sp>
      <p:sp>
        <p:nvSpPr>
          <p:cNvPr id="7" name="Text Box 4">
            <a:extLst>
              <a:ext uri="{FF2B5EF4-FFF2-40B4-BE49-F238E27FC236}">
                <a16:creationId xmlns:a16="http://schemas.microsoft.com/office/drawing/2014/main" id="{A36342AB-E102-48CA-AF77-7F151C6211BF}"/>
              </a:ext>
            </a:extLst>
          </p:cNvPr>
          <p:cNvSpPr txBox="1">
            <a:spLocks noChangeArrowheads="1"/>
          </p:cNvSpPr>
          <p:nvPr userDrawn="1">
            <p:custDataLst>
              <p:tags r:id="rId38"/>
            </p:custDataLst>
          </p:nvPr>
        </p:nvSpPr>
        <p:spPr bwMode="gray">
          <a:xfrm>
            <a:off x="10851020" y="1177926"/>
            <a:ext cx="727066" cy="244475"/>
          </a:xfrm>
          <a:prstGeom prst="rect">
            <a:avLst/>
          </a:prstGeom>
          <a:noFill/>
          <a:ln w="6350" algn="ctr">
            <a:noFill/>
            <a:miter lim="800000"/>
            <a:headEnd/>
            <a:tailEnd/>
          </a:ln>
          <a:effectLst/>
        </p:spPr>
        <p:txBody>
          <a:bodyPr wrap="square" lIns="0" tIns="36000" rIns="0" bIns="0" anchor="ctr" anchorCtr="0">
            <a:noAutofit/>
          </a:bodyPr>
          <a:lstStyle/>
          <a:p>
            <a:pPr algn="r" defTabSz="762000" eaLnBrk="0" hangingPunct="0">
              <a:lnSpc>
                <a:spcPct val="80000"/>
              </a:lnSpc>
              <a:spcBef>
                <a:spcPct val="20000"/>
              </a:spcBef>
            </a:pPr>
            <a:r>
              <a:rPr lang="en-GB" sz="1100" b="1" dirty="0">
                <a:solidFill>
                  <a:srgbClr val="C6007E"/>
                </a:solidFill>
              </a:rPr>
              <a:t>DRAFT</a:t>
            </a:r>
          </a:p>
        </p:txBody>
      </p:sp>
    </p:spTree>
    <p:extLst>
      <p:ext uri="{BB962C8B-B14F-4D97-AF65-F5344CB8AC3E}">
        <p14:creationId xmlns:p14="http://schemas.microsoft.com/office/powerpoint/2010/main" val="233432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08">
          <p15:clr>
            <a:srgbClr val="F26B43"/>
          </p15:clr>
        </p15:guide>
        <p15:guide id="3" pos="5932">
          <p15:clr>
            <a:srgbClr val="F26B43"/>
          </p15:clr>
        </p15:guide>
        <p15:guide id="4" orient="horz" pos="742">
          <p15:clr>
            <a:srgbClr val="F26B43"/>
          </p15:clr>
        </p15:guide>
        <p15:guide id="6" orient="horz" pos="279">
          <p15:clr>
            <a:srgbClr val="F26B43"/>
          </p15:clr>
        </p15:guide>
        <p15:guide id="7" orient="horz" pos="896">
          <p15:clr>
            <a:srgbClr val="F26B43"/>
          </p15:clr>
        </p15:guide>
        <p15:guide id="8" pos="3061">
          <p15:clr>
            <a:srgbClr val="F26B43"/>
          </p15:clr>
        </p15:guide>
        <p15:guide id="9" pos="31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713092" y="2292067"/>
            <a:ext cx="6704089" cy="3520157"/>
          </a:xfrm>
        </p:spPr>
        <p:txBody>
          <a:bodyPr/>
          <a:lstStyle/>
          <a:p>
            <a:r>
              <a:rPr lang="it-IT" sz="8000" dirty="0">
                <a:latin typeface="KPMG Bold" panose="020B0803030202040204" pitchFamily="34" charset="0"/>
              </a:rPr>
              <a:t>Il ruolo del CFO nell’implementazione e monitoraggio degli adeguati assetti </a:t>
            </a:r>
            <a:endParaRPr lang="en-AU" sz="4400" dirty="0">
              <a:latin typeface="KPMG Bold" panose="020B0803030202040204" pitchFamily="34" charset="0"/>
            </a:endParaRPr>
          </a:p>
        </p:txBody>
      </p:sp>
      <p:sp>
        <p:nvSpPr>
          <p:cNvPr id="3" name="Text Placeholder 3">
            <a:extLst>
              <a:ext uri="{FF2B5EF4-FFF2-40B4-BE49-F238E27FC236}">
                <a16:creationId xmlns:a16="http://schemas.microsoft.com/office/drawing/2014/main" id="{92BA9961-65A9-49BD-B4EE-DEE260B782B7}"/>
              </a:ext>
            </a:extLst>
          </p:cNvPr>
          <p:cNvSpPr>
            <a:spLocks noGrp="1"/>
          </p:cNvSpPr>
          <p:nvPr>
            <p:ph type="body" sz="quarter" idx="11"/>
          </p:nvPr>
        </p:nvSpPr>
        <p:spPr>
          <a:xfrm>
            <a:off x="4713092" y="5708490"/>
            <a:ext cx="3614871" cy="1076870"/>
          </a:xfrm>
        </p:spPr>
        <p:txBody>
          <a:bodyPr/>
          <a:lstStyle/>
          <a:p>
            <a:endParaRPr lang="it-IT" dirty="0"/>
          </a:p>
          <a:p>
            <a:r>
              <a:rPr lang="it-IT" dirty="0"/>
              <a:t>12 aprile 2023</a:t>
            </a:r>
          </a:p>
          <a:p>
            <a:endParaRPr lang="it-IT" dirty="0"/>
          </a:p>
          <a:p>
            <a:r>
              <a:rPr lang="it-IT" dirty="0"/>
              <a:t>Studio Associato – Consulenza legale e tributaria</a:t>
            </a:r>
          </a:p>
        </p:txBody>
      </p:sp>
    </p:spTree>
    <p:extLst>
      <p:ext uri="{BB962C8B-B14F-4D97-AF65-F5344CB8AC3E}">
        <p14:creationId xmlns:p14="http://schemas.microsoft.com/office/powerpoint/2010/main" val="1396815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4998886-37D1-D734-08E7-C5469E55E062}"/>
              </a:ext>
            </a:extLst>
          </p:cNvPr>
          <p:cNvPicPr>
            <a:picLocks noChangeAspect="1"/>
          </p:cNvPicPr>
          <p:nvPr/>
        </p:nvPicPr>
        <p:blipFill>
          <a:blip r:embed="rId2"/>
          <a:stretch>
            <a:fillRect/>
          </a:stretch>
        </p:blipFill>
        <p:spPr>
          <a:xfrm>
            <a:off x="6207877" y="2438914"/>
            <a:ext cx="4968000" cy="377985"/>
          </a:xfrm>
          <a:prstGeom prst="rect">
            <a:avLst/>
          </a:prstGeom>
        </p:spPr>
      </p:pic>
      <p:sp>
        <p:nvSpPr>
          <p:cNvPr id="2" name="Segnaposto testo 1">
            <a:extLst>
              <a:ext uri="{FF2B5EF4-FFF2-40B4-BE49-F238E27FC236}">
                <a16:creationId xmlns:a16="http://schemas.microsoft.com/office/drawing/2014/main" id="{74D8AA29-BA28-3753-F2AC-37D75AAEF7AA}"/>
              </a:ext>
            </a:extLst>
          </p:cNvPr>
          <p:cNvSpPr>
            <a:spLocks noGrp="1"/>
          </p:cNvSpPr>
          <p:nvPr>
            <p:ph type="body" sz="quarter" idx="10"/>
          </p:nvPr>
        </p:nvSpPr>
        <p:spPr>
          <a:xfrm>
            <a:off x="601785" y="2420698"/>
            <a:ext cx="5382338" cy="4013200"/>
          </a:xfrm>
        </p:spPr>
        <p:txBody>
          <a:bodyPr/>
          <a:lstStyle/>
          <a:p>
            <a:endParaRPr lang="it-IT" dirty="0"/>
          </a:p>
          <a:p>
            <a:endParaRPr lang="it-IT" dirty="0"/>
          </a:p>
          <a:p>
            <a:r>
              <a:rPr lang="it-IT" sz="1050" b="0" dirty="0">
                <a:solidFill>
                  <a:srgbClr val="00338D"/>
                </a:solidFill>
              </a:rPr>
              <a:t>Nel caso in cui il CFO fosse al contempo amministratore o membro del CDA e non avesse: (i) predisposto gli adeguati assetti, (ii) monitorato gli indici della crisi e(iii) attivato tempestivamente le procedure messe a disposizione dal legislatore, allora:</a:t>
            </a:r>
          </a:p>
          <a:p>
            <a:endParaRPr lang="it-IT" sz="1050" dirty="0">
              <a:solidFill>
                <a:srgbClr val="00338D"/>
              </a:solidFill>
            </a:endParaRPr>
          </a:p>
          <a:p>
            <a:pPr marL="171450" indent="-171450">
              <a:buFont typeface="Wingdings" panose="05000000000000000000" pitchFamily="2" charset="2"/>
              <a:buChar char="§"/>
            </a:pPr>
            <a:r>
              <a:rPr lang="it-IT" sz="1050" dirty="0">
                <a:solidFill>
                  <a:srgbClr val="00338D"/>
                </a:solidFill>
              </a:rPr>
              <a:t>potrebbe essere ritenuto responsabile dello stato di crisi;</a:t>
            </a:r>
          </a:p>
          <a:p>
            <a:pPr marL="171450" indent="-171450">
              <a:buFont typeface="Wingdings" panose="05000000000000000000" pitchFamily="2" charset="2"/>
              <a:buChar char="§"/>
            </a:pPr>
            <a:endParaRPr lang="it-IT" sz="1050" dirty="0">
              <a:solidFill>
                <a:srgbClr val="00338D"/>
              </a:solidFill>
            </a:endParaRPr>
          </a:p>
          <a:p>
            <a:pPr marL="171450" indent="-171450">
              <a:buFont typeface="Wingdings" panose="05000000000000000000" pitchFamily="2" charset="2"/>
              <a:buChar char="§"/>
            </a:pPr>
            <a:r>
              <a:rPr lang="it-IT" sz="1050" dirty="0">
                <a:solidFill>
                  <a:srgbClr val="00338D"/>
                </a:solidFill>
              </a:rPr>
              <a:t>potrebbe essere chiamato a rispondere del dissesto con il proprio patrimonio personale.</a:t>
            </a:r>
          </a:p>
        </p:txBody>
      </p:sp>
      <p:sp>
        <p:nvSpPr>
          <p:cNvPr id="3" name="Segnaposto testo 2">
            <a:extLst>
              <a:ext uri="{FF2B5EF4-FFF2-40B4-BE49-F238E27FC236}">
                <a16:creationId xmlns:a16="http://schemas.microsoft.com/office/drawing/2014/main" id="{4D53A636-6016-98A1-D4D3-80994C8D56DA}"/>
              </a:ext>
            </a:extLst>
          </p:cNvPr>
          <p:cNvSpPr>
            <a:spLocks noGrp="1"/>
          </p:cNvSpPr>
          <p:nvPr>
            <p:ph type="body" sz="quarter" idx="11"/>
          </p:nvPr>
        </p:nvSpPr>
        <p:spPr>
          <a:xfrm>
            <a:off x="6207877" y="2438914"/>
            <a:ext cx="4968000" cy="2522330"/>
          </a:xfrm>
        </p:spPr>
        <p:txBody>
          <a:bodyPr/>
          <a:lstStyle/>
          <a:p>
            <a:pPr algn="ctr"/>
            <a:endParaRPr lang="it-IT" sz="100" dirty="0">
              <a:solidFill>
                <a:schemeClr val="bg1"/>
              </a:solidFill>
            </a:endParaRPr>
          </a:p>
          <a:p>
            <a:pPr algn="ctr"/>
            <a:r>
              <a:rPr lang="it-IT" sz="1050" dirty="0">
                <a:solidFill>
                  <a:schemeClr val="bg1"/>
                </a:solidFill>
              </a:rPr>
              <a:t>CFO SENZA ALTRE CARICHE</a:t>
            </a:r>
          </a:p>
          <a:p>
            <a:pPr algn="ctr"/>
            <a:endParaRPr lang="it-IT" sz="1050" dirty="0">
              <a:solidFill>
                <a:schemeClr val="bg1"/>
              </a:solidFill>
            </a:endParaRPr>
          </a:p>
          <a:p>
            <a:r>
              <a:rPr lang="it-IT" sz="1050" b="0" dirty="0">
                <a:solidFill>
                  <a:srgbClr val="00338D"/>
                </a:solidFill>
              </a:rPr>
              <a:t>Se il CFO non ha altre cariche, e non è quindi amministratore della società, si applicano le norme civilistiche sulla responsabilità.</a:t>
            </a:r>
          </a:p>
          <a:p>
            <a:endParaRPr lang="it-IT" sz="1050" b="0" dirty="0">
              <a:solidFill>
                <a:srgbClr val="00338D"/>
              </a:solidFill>
            </a:endParaRPr>
          </a:p>
        </p:txBody>
      </p:sp>
      <p:sp>
        <p:nvSpPr>
          <p:cNvPr id="4" name="Titolo 3">
            <a:extLst>
              <a:ext uri="{FF2B5EF4-FFF2-40B4-BE49-F238E27FC236}">
                <a16:creationId xmlns:a16="http://schemas.microsoft.com/office/drawing/2014/main" id="{080E8054-C7A4-028B-2522-61E797C8C47D}"/>
              </a:ext>
            </a:extLst>
          </p:cNvPr>
          <p:cNvSpPr>
            <a:spLocks noGrp="1"/>
          </p:cNvSpPr>
          <p:nvPr>
            <p:ph type="title"/>
          </p:nvPr>
        </p:nvSpPr>
        <p:spPr>
          <a:xfrm>
            <a:off x="601785" y="469400"/>
            <a:ext cx="10574092" cy="723600"/>
          </a:xfrm>
        </p:spPr>
        <p:txBody>
          <a:bodyPr/>
          <a:lstStyle/>
          <a:p>
            <a:r>
              <a:rPr lang="it-IT" b="1" dirty="0"/>
              <a:t>Conseguenze dell’inerzia</a:t>
            </a:r>
          </a:p>
        </p:txBody>
      </p:sp>
      <p:sp>
        <p:nvSpPr>
          <p:cNvPr id="6" name="CasellaDiTesto 5">
            <a:extLst>
              <a:ext uri="{FF2B5EF4-FFF2-40B4-BE49-F238E27FC236}">
                <a16:creationId xmlns:a16="http://schemas.microsoft.com/office/drawing/2014/main" id="{3B6F3791-A862-4608-582B-63FC893FF5B3}"/>
              </a:ext>
            </a:extLst>
          </p:cNvPr>
          <p:cNvSpPr txBox="1"/>
          <p:nvPr/>
        </p:nvSpPr>
        <p:spPr>
          <a:xfrm>
            <a:off x="601785" y="2420698"/>
            <a:ext cx="5382338" cy="378691"/>
          </a:xfrm>
          <a:prstGeom prst="rect">
            <a:avLst/>
          </a:prstGeom>
          <a:solidFill>
            <a:srgbClr val="00338D"/>
          </a:solidFill>
        </p:spPr>
        <p:txBody>
          <a:bodyPr wrap="square" lIns="54610" tIns="54610" rIns="54610" bIns="54610" rtlCol="0" anchor="ctr">
            <a:noAutofit/>
          </a:bodyPr>
          <a:lstStyle/>
          <a:p>
            <a:pPr algn="ctr">
              <a:spcAft>
                <a:spcPts val="600"/>
              </a:spcAft>
            </a:pPr>
            <a:r>
              <a:rPr lang="it-IT" sz="1050" b="1" dirty="0">
                <a:solidFill>
                  <a:schemeClr val="bg1"/>
                </a:solidFill>
              </a:rPr>
              <a:t>CFO ANCHE AMMINISTRATORE O MEMBRO DEL CDA</a:t>
            </a:r>
          </a:p>
        </p:txBody>
      </p:sp>
      <p:sp>
        <p:nvSpPr>
          <p:cNvPr id="9" name="CasellaDiTesto 8">
            <a:extLst>
              <a:ext uri="{FF2B5EF4-FFF2-40B4-BE49-F238E27FC236}">
                <a16:creationId xmlns:a16="http://schemas.microsoft.com/office/drawing/2014/main" id="{BE23A9FA-1003-0D33-8931-3D3392D133D8}"/>
              </a:ext>
            </a:extLst>
          </p:cNvPr>
          <p:cNvSpPr txBox="1"/>
          <p:nvPr/>
        </p:nvSpPr>
        <p:spPr>
          <a:xfrm>
            <a:off x="488950" y="1177925"/>
            <a:ext cx="10574092" cy="723600"/>
          </a:xfrm>
          <a:prstGeom prst="rect">
            <a:avLst/>
          </a:prstGeom>
          <a:noFill/>
        </p:spPr>
        <p:txBody>
          <a:bodyPr wrap="none" lIns="54610" tIns="54610" rIns="54610" bIns="54610" rtlCol="0">
            <a:noAutofit/>
          </a:bodyPr>
          <a:lstStyle/>
          <a:p>
            <a:pPr>
              <a:spcAft>
                <a:spcPts val="600"/>
              </a:spcAft>
            </a:pPr>
            <a:r>
              <a:rPr lang="it-IT" sz="1050" dirty="0">
                <a:solidFill>
                  <a:schemeClr val="tx2"/>
                </a:solidFill>
              </a:rPr>
              <a:t>Il CFO è chiamato, sempre di più, a produrre proiezioni economico-finanziarie affidabili, che riguardino i differenti aspetti della performance aziendale, nonché ad individuare </a:t>
            </a:r>
          </a:p>
          <a:p>
            <a:pPr>
              <a:spcAft>
                <a:spcPts val="600"/>
              </a:spcAft>
            </a:pPr>
            <a:r>
              <a:rPr lang="it-IT" sz="1050" dirty="0">
                <a:solidFill>
                  <a:schemeClr val="tx2"/>
                </a:solidFill>
              </a:rPr>
              <a:t>i fattori critici di successo e degli elementi di rischio insiti nel business. Dovrà quindi garantire una corretta pianificazione economica-finanziaria della società.</a:t>
            </a:r>
            <a:endParaRPr lang="it-IT" sz="900" dirty="0">
              <a:solidFill>
                <a:schemeClr val="tx2"/>
              </a:solidFill>
            </a:endParaRPr>
          </a:p>
        </p:txBody>
      </p:sp>
    </p:spTree>
    <p:extLst>
      <p:ext uri="{BB962C8B-B14F-4D97-AF65-F5344CB8AC3E}">
        <p14:creationId xmlns:p14="http://schemas.microsoft.com/office/powerpoint/2010/main" val="88798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par>
                          <p:cTn id="10" fill="hold">
                            <p:stCondLst>
                              <p:cond delay="125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up)">
                                      <p:cBhvr>
                                        <p:cTn id="28" dur="1000"/>
                                        <p:tgtEl>
                                          <p:spTgt spid="3">
                                            <p:txEl>
                                              <p:pRg st="1" end="1"/>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1000"/>
                                        <p:tgtEl>
                                          <p:spTgt spid="3">
                                            <p:txEl>
                                              <p:pRg st="3" end="3"/>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2"/>
          </p:nvPr>
        </p:nvSpPr>
        <p:spPr/>
        <p:txBody>
          <a:bodyPr/>
          <a:lstStyle/>
          <a:p>
            <a:r>
              <a:rPr lang="it-IT" dirty="0"/>
              <a:t>Denominazione e logo KPMG sono marchi e segni distintivi utilizzati su licenza dalle entità indipendenti dell’organizzazione globale KPMG.</a:t>
            </a:r>
          </a:p>
        </p:txBody>
      </p:sp>
      <p:sp>
        <p:nvSpPr>
          <p:cNvPr id="6" name="Text Placeholder 39"/>
          <p:cNvSpPr>
            <a:spLocks noGrp="1"/>
          </p:cNvSpPr>
          <p:nvPr>
            <p:ph type="body" sz="quarter" idx="13"/>
          </p:nvPr>
        </p:nvSpPr>
        <p:spPr/>
        <p:txBody>
          <a:bodyPr/>
          <a:lstStyle/>
          <a:p>
            <a:r>
              <a:rPr lang="it-IT" dirty="0">
                <a:solidFill>
                  <a:prstClr val="white">
                    <a:lumMod val="65000"/>
                  </a:prstClr>
                </a:solidFill>
              </a:rPr>
              <a:t>Tutte le informazioni qui fornite sono di carattere generale e non intendono prendere in considerazione fatti riguardanti persone o entità particolari. Nonostante tutti i nostri sforzi, non siamo in grado di garantire che le informazioni qui fornite siano precise ed accurate al momento in cui vengono ricevute o che continueranno ad esserlo anche in futuro. Non è consigliabile agire sulla base delle informazioni qui fornite senza prima aver ottenuto un parere professionale ed aver accuratamente controllato tutti i fatti relativi ad una particolare situazione.</a:t>
            </a:r>
          </a:p>
        </p:txBody>
      </p:sp>
      <p:sp>
        <p:nvSpPr>
          <p:cNvPr id="46" name="Text Placeholder 45"/>
          <p:cNvSpPr>
            <a:spLocks noGrp="1"/>
          </p:cNvSpPr>
          <p:nvPr>
            <p:ph type="body" sz="quarter" idx="14"/>
          </p:nvPr>
        </p:nvSpPr>
        <p:spPr>
          <a:xfrm>
            <a:off x="2858999" y="3948112"/>
            <a:ext cx="2052000" cy="395288"/>
          </a:xfrm>
        </p:spPr>
        <p:txBody>
          <a:bodyPr/>
          <a:lstStyle/>
          <a:p>
            <a:r>
              <a:rPr lang="en-GB" dirty="0"/>
              <a:t>kpmg.com/socialmedia</a:t>
            </a:r>
          </a:p>
        </p:txBody>
      </p:sp>
      <p:sp>
        <p:nvSpPr>
          <p:cNvPr id="8" name="TextBox 29">
            <a:extLst>
              <a:ext uri="{FF2B5EF4-FFF2-40B4-BE49-F238E27FC236}">
                <a16:creationId xmlns:a16="http://schemas.microsoft.com/office/drawing/2014/main" id="{D9BC539A-D17D-428E-85E7-6FF64FD95BAA}"/>
              </a:ext>
            </a:extLst>
          </p:cNvPr>
          <p:cNvSpPr txBox="1"/>
          <p:nvPr>
            <p:custDataLst>
              <p:tags r:id="rId1"/>
            </p:custDataLst>
          </p:nvPr>
        </p:nvSpPr>
        <p:spPr>
          <a:xfrm>
            <a:off x="2858999" y="5047003"/>
            <a:ext cx="6844500" cy="370800"/>
          </a:xfrm>
          <a:prstGeom prst="rect">
            <a:avLst/>
          </a:prstGeom>
          <a:noFill/>
        </p:spPr>
        <p:txBody>
          <a:bodyPr wrap="square" lIns="0" tIns="0" rIns="0" bIns="0" rtlCol="0">
            <a:noAutofit/>
          </a:bodyPr>
          <a:lstStyle/>
          <a:p>
            <a:pPr>
              <a:defRPr/>
            </a:pPr>
            <a:r>
              <a:rPr lang="en-US" sz="900" dirty="0">
                <a:solidFill>
                  <a:schemeClr val="bg1">
                    <a:lumMod val="65000"/>
                  </a:schemeClr>
                </a:solidFill>
              </a:rPr>
              <a:t>© 2023 Studio </a:t>
            </a:r>
            <a:r>
              <a:rPr lang="en-US" sz="900" dirty="0" err="1">
                <a:solidFill>
                  <a:schemeClr val="bg1">
                    <a:lumMod val="65000"/>
                  </a:schemeClr>
                </a:solidFill>
              </a:rPr>
              <a:t>Associato</a:t>
            </a:r>
            <a:r>
              <a:rPr lang="en-US" sz="900" dirty="0">
                <a:solidFill>
                  <a:schemeClr val="bg1">
                    <a:lumMod val="65000"/>
                  </a:schemeClr>
                </a:solidFill>
              </a:rPr>
              <a:t> - Consulenza </a:t>
            </a:r>
            <a:r>
              <a:rPr lang="en-US" sz="900" dirty="0" err="1">
                <a:solidFill>
                  <a:schemeClr val="bg1">
                    <a:lumMod val="65000"/>
                  </a:schemeClr>
                </a:solidFill>
              </a:rPr>
              <a:t>legale</a:t>
            </a:r>
            <a:r>
              <a:rPr lang="en-US" sz="900" dirty="0">
                <a:solidFill>
                  <a:schemeClr val="bg1">
                    <a:lumMod val="65000"/>
                  </a:schemeClr>
                </a:solidFill>
              </a:rPr>
              <a:t> e </a:t>
            </a:r>
            <a:r>
              <a:rPr lang="en-US" sz="900" dirty="0" err="1">
                <a:solidFill>
                  <a:schemeClr val="bg1">
                    <a:lumMod val="65000"/>
                  </a:schemeClr>
                </a:solidFill>
              </a:rPr>
              <a:t>tributaria</a:t>
            </a:r>
            <a:r>
              <a:rPr lang="en-US" sz="900" dirty="0">
                <a:solidFill>
                  <a:schemeClr val="bg1">
                    <a:lumMod val="65000"/>
                  </a:schemeClr>
                </a:solidFill>
              </a:rPr>
              <a:t>, an Italian professional partnership and a member firm of the KPMG global organization of independent member firms affiliated with KPMG International Limited, a private English company limited by guarantee. All rights reserved. </a:t>
            </a:r>
            <a:endParaRPr lang="en-GB" sz="900" dirty="0">
              <a:solidFill>
                <a:schemeClr val="bg1">
                  <a:lumMod val="65000"/>
                </a:schemeClr>
              </a:solidFill>
            </a:endParaRPr>
          </a:p>
        </p:txBody>
      </p:sp>
    </p:spTree>
    <p:extLst>
      <p:ext uri="{BB962C8B-B14F-4D97-AF65-F5344CB8AC3E}">
        <p14:creationId xmlns:p14="http://schemas.microsoft.com/office/powerpoint/2010/main" val="1441032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C134D61-0AF4-5EDF-9D12-D9C7C2ED0F1A}"/>
              </a:ext>
            </a:extLst>
          </p:cNvPr>
          <p:cNvSpPr>
            <a:spLocks noGrp="1"/>
          </p:cNvSpPr>
          <p:nvPr>
            <p:ph type="body" sz="quarter" idx="10"/>
          </p:nvPr>
        </p:nvSpPr>
        <p:spPr/>
        <p:txBody>
          <a:bodyPr/>
          <a:lstStyle/>
          <a:p>
            <a:r>
              <a:rPr lang="it-IT" sz="1200" dirty="0"/>
              <a:t>Il </a:t>
            </a:r>
            <a:r>
              <a:rPr lang="it-IT" sz="1200" dirty="0" err="1"/>
              <a:t>D.Lgs.</a:t>
            </a:r>
            <a:r>
              <a:rPr lang="it-IT" sz="1200" dirty="0"/>
              <a:t> n. 14/2019 (Codice della crisi d'impresa e dell'insolvenza art. 375, ha integrato l’art. 2086 c.c. con l’aggiunta di un secondo comma del seguente tenore: </a:t>
            </a:r>
          </a:p>
          <a:p>
            <a:r>
              <a:rPr lang="it-IT" sz="1200" b="0" dirty="0"/>
              <a:t>‟</a:t>
            </a:r>
            <a:r>
              <a:rPr lang="it-IT" sz="1200" b="0" i="1" dirty="0"/>
              <a:t>L'imprenditore, che operi in forma societaria o collettiva, ha il </a:t>
            </a:r>
            <a:r>
              <a:rPr lang="it-IT" sz="1200" i="1" dirty="0"/>
              <a:t>dovere</a:t>
            </a:r>
            <a:r>
              <a:rPr lang="it-IT" sz="1200" b="0" i="1" dirty="0"/>
              <a:t> di </a:t>
            </a:r>
            <a:r>
              <a:rPr lang="it-IT" sz="1200" i="1" dirty="0"/>
              <a:t>istituire</a:t>
            </a:r>
            <a:r>
              <a:rPr lang="it-IT" sz="1200" b="0" i="1" dirty="0"/>
              <a:t> un </a:t>
            </a:r>
            <a:r>
              <a:rPr lang="it-IT" sz="1200" i="1" dirty="0"/>
              <a:t>assetto organizzativo, amministrativo e contabile adeguato </a:t>
            </a:r>
            <a:r>
              <a:rPr lang="it-IT" sz="1200" b="0" i="1" dirty="0"/>
              <a:t>alla natura e alle dimensioni dell'impresa, anche in funzione della rilevazione tempestiva della crisi dell'impresa e della perdita della continuità aziendale, nonché di </a:t>
            </a:r>
            <a:r>
              <a:rPr lang="it-IT" sz="1200" i="1" dirty="0"/>
              <a:t>attivarsi</a:t>
            </a:r>
            <a:r>
              <a:rPr lang="it-IT" sz="1200" b="0" i="1" dirty="0"/>
              <a:t> senza indugio per l'adozione e l'attuazione di uno degli strumenti previsti dall'ordinamento per il superamento della crisi e il recupero della continuità aziendale</a:t>
            </a:r>
            <a:r>
              <a:rPr lang="it-IT" sz="1200" b="0" dirty="0"/>
              <a:t>”</a:t>
            </a:r>
          </a:p>
          <a:p>
            <a:endParaRPr lang="it-IT" sz="1200" b="0" dirty="0"/>
          </a:p>
          <a:p>
            <a:r>
              <a:rPr lang="it-IT" sz="1200" dirty="0"/>
              <a:t>Assetto organizzativo</a:t>
            </a:r>
            <a:r>
              <a:rPr lang="it-IT" sz="1200" b="0" dirty="0"/>
              <a:t>: “il complesso delle direttive e delle procedure stabilite per garantire che il potere decisionale sia assegnato ed effettivamente esercitato ad un appropriato livello di competenza e responsabilità”;</a:t>
            </a:r>
          </a:p>
          <a:p>
            <a:br>
              <a:rPr lang="it-IT" sz="1200" b="0" dirty="0"/>
            </a:br>
            <a:r>
              <a:rPr lang="it-IT" sz="1200" dirty="0"/>
              <a:t>Assetto amministrativo</a:t>
            </a:r>
            <a:r>
              <a:rPr lang="it-IT" sz="1200" b="0" dirty="0"/>
              <a:t>: “l’insieme delle procedure dirette a garantire l’ordinato svolgimento delle attività aziendali e delle singole fasi nelle quali le stesse si articolano”:</a:t>
            </a:r>
          </a:p>
          <a:p>
            <a:br>
              <a:rPr lang="it-IT" sz="1200" b="0" dirty="0"/>
            </a:br>
            <a:r>
              <a:rPr lang="it-IT" sz="1200" dirty="0"/>
              <a:t>Assetto contabile</a:t>
            </a:r>
            <a:r>
              <a:rPr lang="it-IT" sz="1200" b="0" dirty="0"/>
              <a:t>: “l’insieme dei processi finalizzati alla rilevazione contabile dei fatti di gestione”</a:t>
            </a:r>
          </a:p>
          <a:p>
            <a:endParaRPr lang="it-IT" sz="1200" b="0" dirty="0"/>
          </a:p>
          <a:p>
            <a:endParaRPr lang="it-IT" sz="1200" dirty="0">
              <a:solidFill>
                <a:schemeClr val="tx2"/>
              </a:solidFill>
            </a:endParaRPr>
          </a:p>
          <a:p>
            <a:endParaRPr lang="it-IT" sz="1200" dirty="0"/>
          </a:p>
          <a:p>
            <a:endParaRPr lang="it-IT" sz="1200" dirty="0">
              <a:solidFill>
                <a:schemeClr val="tx2"/>
              </a:solidFill>
            </a:endParaRPr>
          </a:p>
          <a:p>
            <a:endParaRPr lang="it-IT" sz="1200" dirty="0"/>
          </a:p>
          <a:p>
            <a:endParaRPr lang="it-IT" sz="1200" dirty="0"/>
          </a:p>
          <a:p>
            <a:r>
              <a:rPr lang="it-IT" b="0" dirty="0"/>
              <a:t>Definizione di Crisi </a:t>
            </a:r>
            <a:r>
              <a:rPr lang="it-IT" b="0" dirty="0">
                <a:sym typeface="Wingdings" panose="05000000000000000000" pitchFamily="2" charset="2"/>
              </a:rPr>
              <a:t></a:t>
            </a:r>
            <a:r>
              <a:rPr lang="it-IT" b="0" dirty="0"/>
              <a:t> l</a:t>
            </a:r>
            <a:r>
              <a:rPr lang="it-IT" b="0" dirty="0">
                <a:sym typeface="Wingdings" panose="05000000000000000000" pitchFamily="2" charset="2"/>
              </a:rPr>
              <a:t>o stato del debitore che rende probabile l’insolvenza e che si manifesta con l’inadeguatezza dei flussi di cassa prospettici a far fronte alle obbligazioni nei successivi dodici mesi</a:t>
            </a:r>
            <a:endParaRPr lang="it-IT" b="0" dirty="0"/>
          </a:p>
          <a:p>
            <a:endParaRPr lang="it-IT" sz="1200" b="0" dirty="0"/>
          </a:p>
        </p:txBody>
      </p:sp>
      <p:sp>
        <p:nvSpPr>
          <p:cNvPr id="4" name="Titolo 3">
            <a:extLst>
              <a:ext uri="{FF2B5EF4-FFF2-40B4-BE49-F238E27FC236}">
                <a16:creationId xmlns:a16="http://schemas.microsoft.com/office/drawing/2014/main" id="{C55859C2-CA12-4CF6-1558-F27BDE0294D3}"/>
              </a:ext>
            </a:extLst>
          </p:cNvPr>
          <p:cNvSpPr>
            <a:spLocks noGrp="1"/>
          </p:cNvSpPr>
          <p:nvPr>
            <p:ph type="title"/>
          </p:nvPr>
        </p:nvSpPr>
        <p:spPr/>
        <p:txBody>
          <a:bodyPr/>
          <a:lstStyle/>
          <a:p>
            <a:r>
              <a:rPr lang="it-IT" b="1" dirty="0"/>
              <a:t>Articolo 2086 codice civile</a:t>
            </a:r>
          </a:p>
        </p:txBody>
      </p:sp>
      <p:sp>
        <p:nvSpPr>
          <p:cNvPr id="5" name="Freccia in giù 4">
            <a:extLst>
              <a:ext uri="{FF2B5EF4-FFF2-40B4-BE49-F238E27FC236}">
                <a16:creationId xmlns:a16="http://schemas.microsoft.com/office/drawing/2014/main" id="{AB14A693-C582-F3EE-F9E4-D4833D1EFFD3}"/>
              </a:ext>
            </a:extLst>
          </p:cNvPr>
          <p:cNvSpPr/>
          <p:nvPr/>
        </p:nvSpPr>
        <p:spPr>
          <a:xfrm>
            <a:off x="6107394" y="4360370"/>
            <a:ext cx="894460" cy="546931"/>
          </a:xfrm>
          <a:prstGeom prst="downArrow">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chemeClr val="bg1"/>
              </a:solidFill>
            </a:endParaRPr>
          </a:p>
        </p:txBody>
      </p:sp>
      <p:sp>
        <p:nvSpPr>
          <p:cNvPr id="6" name="CasellaDiTesto 5">
            <a:extLst>
              <a:ext uri="{FF2B5EF4-FFF2-40B4-BE49-F238E27FC236}">
                <a16:creationId xmlns:a16="http://schemas.microsoft.com/office/drawing/2014/main" id="{DAA55685-6ED8-B1A4-465C-10D65C309751}"/>
              </a:ext>
            </a:extLst>
          </p:cNvPr>
          <p:cNvSpPr txBox="1"/>
          <p:nvPr/>
        </p:nvSpPr>
        <p:spPr>
          <a:xfrm>
            <a:off x="5640224" y="2973936"/>
            <a:ext cx="914400" cy="914400"/>
          </a:xfrm>
          <a:prstGeom prst="rect">
            <a:avLst/>
          </a:prstGeom>
          <a:noFill/>
        </p:spPr>
        <p:txBody>
          <a:bodyPr wrap="square" lIns="54610" tIns="54610" rIns="54610" bIns="54610" rtlCol="0">
            <a:noAutofit/>
          </a:bodyPr>
          <a:lstStyle/>
          <a:p>
            <a:pPr>
              <a:spcAft>
                <a:spcPts val="600"/>
              </a:spcAft>
            </a:pPr>
            <a:endParaRPr lang="it-IT" sz="900" dirty="0" err="1">
              <a:solidFill>
                <a:schemeClr val="tx2"/>
              </a:solidFill>
            </a:endParaRPr>
          </a:p>
        </p:txBody>
      </p:sp>
      <p:sp>
        <p:nvSpPr>
          <p:cNvPr id="7" name="CasellaDiTesto 6">
            <a:extLst>
              <a:ext uri="{FF2B5EF4-FFF2-40B4-BE49-F238E27FC236}">
                <a16:creationId xmlns:a16="http://schemas.microsoft.com/office/drawing/2014/main" id="{EEB69534-F9F2-4F27-0760-582D6AD1CA47}"/>
              </a:ext>
            </a:extLst>
          </p:cNvPr>
          <p:cNvSpPr txBox="1"/>
          <p:nvPr/>
        </p:nvSpPr>
        <p:spPr>
          <a:xfrm>
            <a:off x="4465534" y="4907301"/>
            <a:ext cx="4178180" cy="647465"/>
          </a:xfrm>
          <a:prstGeom prst="rect">
            <a:avLst/>
          </a:prstGeom>
          <a:noFill/>
        </p:spPr>
        <p:txBody>
          <a:bodyPr wrap="square" lIns="54610" tIns="54610" rIns="54610" bIns="54610" rtlCol="0">
            <a:noAutofit/>
          </a:bodyPr>
          <a:lstStyle/>
          <a:p>
            <a:pPr>
              <a:spcAft>
                <a:spcPts val="600"/>
              </a:spcAft>
            </a:pPr>
            <a:r>
              <a:rPr lang="it-IT" sz="1200" dirty="0">
                <a:solidFill>
                  <a:schemeClr val="tx2"/>
                </a:solidFill>
              </a:rPr>
              <a:t>Obiettivo: </a:t>
            </a:r>
            <a:r>
              <a:rPr lang="it-IT" sz="1200" b="1" dirty="0">
                <a:solidFill>
                  <a:schemeClr val="tx2"/>
                </a:solidFill>
              </a:rPr>
              <a:t>individuazione tempestiva </a:t>
            </a:r>
            <a:r>
              <a:rPr lang="it-IT" sz="1200" dirty="0">
                <a:solidFill>
                  <a:schemeClr val="tx2"/>
                </a:solidFill>
              </a:rPr>
              <a:t>di fattori che possono determinare la crisi dell’impresa per salvaguardare la </a:t>
            </a:r>
            <a:r>
              <a:rPr lang="it-IT" sz="1200" b="1" dirty="0">
                <a:solidFill>
                  <a:schemeClr val="tx2"/>
                </a:solidFill>
              </a:rPr>
              <a:t>continuità aziendale</a:t>
            </a:r>
            <a:r>
              <a:rPr lang="it-IT" sz="900" dirty="0">
                <a:solidFill>
                  <a:schemeClr val="tx2"/>
                </a:solidFill>
              </a:rPr>
              <a:t>.</a:t>
            </a:r>
          </a:p>
        </p:txBody>
      </p:sp>
    </p:spTree>
    <p:extLst>
      <p:ext uri="{BB962C8B-B14F-4D97-AF65-F5344CB8AC3E}">
        <p14:creationId xmlns:p14="http://schemas.microsoft.com/office/powerpoint/2010/main" val="95023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par>
                          <p:cTn id="10" fill="hold">
                            <p:stCondLst>
                              <p:cond delay="1250"/>
                            </p:stCondLst>
                            <p:childTnLst>
                              <p:par>
                                <p:cTn id="11" presetID="47"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47"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47" presetClass="entr" presetSubtype="0"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47"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Effect transition="in" filter="fade">
                                      <p:cBhvr>
                                        <p:cTn id="53" dur="1000"/>
                                        <p:tgtEl>
                                          <p:spTgt spid="2">
                                            <p:txEl>
                                              <p:pRg st="12" end="12"/>
                                            </p:txEl>
                                          </p:spTgt>
                                        </p:tgtEl>
                                      </p:cBhvr>
                                    </p:animEffect>
                                    <p:anim calcmode="lin" valueType="num">
                                      <p:cBhvr>
                                        <p:cTn id="5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8FA765A-7FBD-99A3-C762-E8324432C4EF}"/>
              </a:ext>
            </a:extLst>
          </p:cNvPr>
          <p:cNvSpPr>
            <a:spLocks noGrp="1"/>
          </p:cNvSpPr>
          <p:nvPr>
            <p:ph type="body" sz="quarter" idx="10"/>
          </p:nvPr>
        </p:nvSpPr>
        <p:spPr/>
        <p:txBody>
          <a:bodyPr/>
          <a:lstStyle/>
          <a:p>
            <a:pPr fontAlgn="base"/>
            <a:r>
              <a:rPr lang="it-IT" sz="1200" dirty="0"/>
              <a:t>Ai sensi dell’art. 3 c.3 del Codice della crisi d’Impresa, gli adeguati assetti devono consentire di:</a:t>
            </a:r>
          </a:p>
          <a:p>
            <a:pPr fontAlgn="base"/>
            <a:endParaRPr lang="it-IT" sz="1200" dirty="0"/>
          </a:p>
          <a:p>
            <a:pPr marL="171450" indent="-171450" fontAlgn="base">
              <a:lnSpc>
                <a:spcPct val="150000"/>
              </a:lnSpc>
              <a:buFont typeface="Wingdings" panose="05000000000000000000" pitchFamily="2" charset="2"/>
              <a:buChar char="§"/>
            </a:pPr>
            <a:r>
              <a:rPr lang="it-IT" sz="1200" b="0" dirty="0"/>
              <a:t>rilevare eventuali </a:t>
            </a:r>
            <a:r>
              <a:rPr lang="it-IT" sz="1200" dirty="0"/>
              <a:t>squilibri</a:t>
            </a:r>
            <a:r>
              <a:rPr lang="it-IT" sz="1200" b="0" dirty="0"/>
              <a:t> di carattere patrimoniale o economico-finanziario;</a:t>
            </a:r>
          </a:p>
          <a:p>
            <a:pPr marL="171450" indent="-171450" fontAlgn="base">
              <a:lnSpc>
                <a:spcPct val="150000"/>
              </a:lnSpc>
              <a:buFont typeface="Wingdings" panose="05000000000000000000" pitchFamily="2" charset="2"/>
              <a:buChar char="§"/>
            </a:pPr>
            <a:r>
              <a:rPr lang="it-IT" sz="1200" b="0" dirty="0"/>
              <a:t>verificare la </a:t>
            </a:r>
            <a:r>
              <a:rPr lang="it-IT" sz="1200" dirty="0"/>
              <a:t>sostenibilità </a:t>
            </a:r>
            <a:r>
              <a:rPr lang="it-IT" sz="1200" b="0" dirty="0"/>
              <a:t>dei debiti e le prospettive di continuità aziendale almeno per i </a:t>
            </a:r>
            <a:r>
              <a:rPr lang="it-IT" sz="1200" dirty="0"/>
              <a:t>12 mesi successivi</a:t>
            </a:r>
            <a:r>
              <a:rPr lang="it-IT" sz="1200" b="0" dirty="0"/>
              <a:t>;</a:t>
            </a:r>
          </a:p>
          <a:p>
            <a:pPr marL="171450" indent="-171450" fontAlgn="base">
              <a:lnSpc>
                <a:spcPct val="150000"/>
              </a:lnSpc>
              <a:buFont typeface="Wingdings" panose="05000000000000000000" pitchFamily="2" charset="2"/>
              <a:buChar char="§"/>
            </a:pPr>
            <a:r>
              <a:rPr lang="it-IT" sz="1200" dirty="0"/>
              <a:t>rilevare i segnali di allarme </a:t>
            </a:r>
            <a:r>
              <a:rPr lang="it-IT" sz="1200" b="0" dirty="0"/>
              <a:t>(al verificarsi dei quali scattano gli obblighi di attivazione degli organi sociali per il superamento della crisi):</a:t>
            </a:r>
          </a:p>
          <a:p>
            <a:pPr marL="171450" indent="-171450" fontAlgn="base">
              <a:lnSpc>
                <a:spcPct val="150000"/>
              </a:lnSpc>
              <a:buFont typeface="Wingdings" panose="05000000000000000000" pitchFamily="2" charset="2"/>
              <a:buChar char="§"/>
            </a:pPr>
            <a:r>
              <a:rPr lang="it-IT" sz="1200" dirty="0"/>
              <a:t>ricavare le informazioni </a:t>
            </a:r>
            <a:r>
              <a:rPr lang="it-IT" sz="1200" b="0" dirty="0"/>
              <a:t>necessarie a </a:t>
            </a:r>
            <a:r>
              <a:rPr lang="it-IT" sz="1200" dirty="0"/>
              <a:t>utilizzare la lista di controllo </a:t>
            </a:r>
            <a:r>
              <a:rPr lang="it-IT" sz="1200" b="0" dirty="0"/>
              <a:t>particolareggiata e a effettuare il </a:t>
            </a:r>
            <a:r>
              <a:rPr lang="it-IT" sz="1200" dirty="0"/>
              <a:t>test pratico </a:t>
            </a:r>
            <a:r>
              <a:rPr lang="it-IT" sz="1200" b="0" dirty="0"/>
              <a:t>per la verifica della ragionevole perseguibilità del risanamento di cui all’articolo 13, al comma 2.</a:t>
            </a:r>
          </a:p>
          <a:p>
            <a:pPr algn="l" fontAlgn="base"/>
            <a:r>
              <a:rPr lang="it-IT" b="0" i="0" dirty="0">
                <a:solidFill>
                  <a:srgbClr val="565656"/>
                </a:solidFill>
                <a:effectLst/>
                <a:latin typeface="Apercu"/>
              </a:rPr>
              <a:t> </a:t>
            </a:r>
          </a:p>
          <a:p>
            <a:pPr algn="l" fontAlgn="base"/>
            <a:endParaRPr lang="it-IT" b="0" dirty="0">
              <a:solidFill>
                <a:srgbClr val="565656"/>
              </a:solidFill>
              <a:latin typeface="Apercu"/>
            </a:endParaRPr>
          </a:p>
          <a:p>
            <a:pPr algn="l" fontAlgn="base"/>
            <a:endParaRPr lang="it-IT" b="0" i="0" dirty="0">
              <a:solidFill>
                <a:srgbClr val="565656"/>
              </a:solidFill>
              <a:effectLst/>
              <a:latin typeface="Apercu"/>
            </a:endParaRPr>
          </a:p>
          <a:p>
            <a:pPr algn="l" fontAlgn="base"/>
            <a:endParaRPr lang="it-IT" b="0" dirty="0">
              <a:solidFill>
                <a:srgbClr val="565656"/>
              </a:solidFill>
              <a:latin typeface="Apercu"/>
            </a:endParaRPr>
          </a:p>
          <a:p>
            <a:pPr algn="l" fontAlgn="base"/>
            <a:endParaRPr lang="it-IT" b="0" i="0" dirty="0">
              <a:solidFill>
                <a:srgbClr val="565656"/>
              </a:solidFill>
              <a:effectLst/>
              <a:latin typeface="Apercu"/>
            </a:endParaRPr>
          </a:p>
          <a:p>
            <a:pPr algn="l" fontAlgn="base"/>
            <a:endParaRPr lang="it-IT" b="0" i="0" dirty="0">
              <a:solidFill>
                <a:srgbClr val="565656"/>
              </a:solidFill>
              <a:effectLst/>
              <a:highlight>
                <a:srgbClr val="FFFF00"/>
              </a:highlight>
              <a:latin typeface="Apercu"/>
            </a:endParaRPr>
          </a:p>
        </p:txBody>
      </p:sp>
      <p:sp>
        <p:nvSpPr>
          <p:cNvPr id="4" name="Titolo 3">
            <a:extLst>
              <a:ext uri="{FF2B5EF4-FFF2-40B4-BE49-F238E27FC236}">
                <a16:creationId xmlns:a16="http://schemas.microsoft.com/office/drawing/2014/main" id="{EB3A02CE-F5BC-E288-E1AB-585ED1EA875E}"/>
              </a:ext>
            </a:extLst>
          </p:cNvPr>
          <p:cNvSpPr>
            <a:spLocks noGrp="1"/>
          </p:cNvSpPr>
          <p:nvPr>
            <p:ph type="title"/>
          </p:nvPr>
        </p:nvSpPr>
        <p:spPr/>
        <p:txBody>
          <a:bodyPr/>
          <a:lstStyle/>
          <a:p>
            <a:r>
              <a:rPr lang="it-IT" b="1" dirty="0"/>
              <a:t>Obiettivi informativi degli adeguati assetti</a:t>
            </a:r>
          </a:p>
        </p:txBody>
      </p:sp>
      <p:sp>
        <p:nvSpPr>
          <p:cNvPr id="3" name="Segnaposto testo 9">
            <a:extLst>
              <a:ext uri="{FF2B5EF4-FFF2-40B4-BE49-F238E27FC236}">
                <a16:creationId xmlns:a16="http://schemas.microsoft.com/office/drawing/2014/main" id="{7C6E079A-AAD0-4401-D93C-DC20FFF65047}"/>
              </a:ext>
            </a:extLst>
          </p:cNvPr>
          <p:cNvSpPr txBox="1">
            <a:spLocks/>
          </p:cNvSpPr>
          <p:nvPr/>
        </p:nvSpPr>
        <p:spPr>
          <a:xfrm>
            <a:off x="2447876" y="4224185"/>
            <a:ext cx="2337968" cy="360000"/>
          </a:xfrm>
          <a:prstGeom prst="rect">
            <a:avLst/>
          </a:prstGeom>
          <a:solidFill>
            <a:srgbClr val="00338D"/>
          </a:solidFill>
        </p:spPr>
        <p:txBody>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it-IT" dirty="0">
                <a:solidFill>
                  <a:schemeClr val="bg1"/>
                </a:solidFill>
              </a:rPr>
              <a:t>LISTA DI CONTROLLO </a:t>
            </a:r>
          </a:p>
          <a:p>
            <a:pPr algn="ctr"/>
            <a:r>
              <a:rPr lang="it-IT" sz="800" b="0" i="1" dirty="0">
                <a:solidFill>
                  <a:schemeClr val="bg1"/>
                </a:solidFill>
              </a:rPr>
              <a:t>(check – list)</a:t>
            </a:r>
          </a:p>
        </p:txBody>
      </p:sp>
      <p:sp>
        <p:nvSpPr>
          <p:cNvPr id="5" name="Segnaposto testo 8">
            <a:extLst>
              <a:ext uri="{FF2B5EF4-FFF2-40B4-BE49-F238E27FC236}">
                <a16:creationId xmlns:a16="http://schemas.microsoft.com/office/drawing/2014/main" id="{E248A101-2149-A7D0-7BB4-A4E921957C63}"/>
              </a:ext>
            </a:extLst>
          </p:cNvPr>
          <p:cNvSpPr txBox="1">
            <a:spLocks/>
          </p:cNvSpPr>
          <p:nvPr/>
        </p:nvSpPr>
        <p:spPr>
          <a:xfrm>
            <a:off x="2447877" y="4584185"/>
            <a:ext cx="2332800" cy="900299"/>
          </a:xfrm>
          <a:prstGeom prst="rect">
            <a:avLst/>
          </a:prstGeom>
          <a:ln>
            <a:solidFill>
              <a:srgbClr val="00338D"/>
            </a:solidFill>
          </a:ln>
        </p:spPr>
        <p:txBody>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0" dirty="0"/>
              <a:t>Contiene indicazioni operative per la redazione di un piano di risanamento e per l’accesso alla composizione negoziata della crisi</a:t>
            </a:r>
          </a:p>
        </p:txBody>
      </p:sp>
      <p:sp>
        <p:nvSpPr>
          <p:cNvPr id="6" name="Segnaposto testo 9">
            <a:extLst>
              <a:ext uri="{FF2B5EF4-FFF2-40B4-BE49-F238E27FC236}">
                <a16:creationId xmlns:a16="http://schemas.microsoft.com/office/drawing/2014/main" id="{90FA4A15-48A7-7125-2ADE-0D1E0AF228FC}"/>
              </a:ext>
            </a:extLst>
          </p:cNvPr>
          <p:cNvSpPr txBox="1">
            <a:spLocks/>
          </p:cNvSpPr>
          <p:nvPr/>
        </p:nvSpPr>
        <p:spPr>
          <a:xfrm>
            <a:off x="6437139" y="4224185"/>
            <a:ext cx="2337968" cy="360000"/>
          </a:xfrm>
          <a:prstGeom prst="rect">
            <a:avLst/>
          </a:prstGeom>
          <a:solidFill>
            <a:srgbClr val="00338D"/>
          </a:solidFill>
        </p:spPr>
        <p:txBody>
          <a:bodyPr anchor="ct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it-IT" dirty="0">
                <a:solidFill>
                  <a:schemeClr val="bg1"/>
                </a:solidFill>
              </a:rPr>
              <a:t>TEST PRATICO</a:t>
            </a:r>
            <a:endParaRPr lang="it-IT" sz="800" b="0" i="1" dirty="0">
              <a:solidFill>
                <a:schemeClr val="bg1"/>
              </a:solidFill>
            </a:endParaRPr>
          </a:p>
        </p:txBody>
      </p:sp>
      <p:sp>
        <p:nvSpPr>
          <p:cNvPr id="7" name="Segnaposto testo 8">
            <a:extLst>
              <a:ext uri="{FF2B5EF4-FFF2-40B4-BE49-F238E27FC236}">
                <a16:creationId xmlns:a16="http://schemas.microsoft.com/office/drawing/2014/main" id="{5E611370-8D64-D5ED-9801-64691DC6D071}"/>
              </a:ext>
            </a:extLst>
          </p:cNvPr>
          <p:cNvSpPr txBox="1">
            <a:spLocks/>
          </p:cNvSpPr>
          <p:nvPr/>
        </p:nvSpPr>
        <p:spPr>
          <a:xfrm>
            <a:off x="6437138" y="4584185"/>
            <a:ext cx="2332800" cy="900299"/>
          </a:xfrm>
          <a:prstGeom prst="rect">
            <a:avLst/>
          </a:prstGeom>
          <a:ln>
            <a:solidFill>
              <a:srgbClr val="00338D"/>
            </a:solidFill>
          </a:ln>
        </p:spPr>
        <p:txBody>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0" dirty="0"/>
              <a:t>Finalizzato ad una valutazione preliminare delle possibilità e della complessità del risanamento attraverso il rapporto debito/flussi finanziari.</a:t>
            </a:r>
          </a:p>
        </p:txBody>
      </p:sp>
      <p:sp>
        <p:nvSpPr>
          <p:cNvPr id="8" name="CasellaDiTesto 7">
            <a:extLst>
              <a:ext uri="{FF2B5EF4-FFF2-40B4-BE49-F238E27FC236}">
                <a16:creationId xmlns:a16="http://schemas.microsoft.com/office/drawing/2014/main" id="{41145C0E-5378-5C8D-0D5A-B5FE1872F151}"/>
              </a:ext>
            </a:extLst>
          </p:cNvPr>
          <p:cNvSpPr txBox="1"/>
          <p:nvPr/>
        </p:nvSpPr>
        <p:spPr>
          <a:xfrm>
            <a:off x="8305364" y="997209"/>
            <a:ext cx="2478280" cy="1256231"/>
          </a:xfrm>
          <a:prstGeom prst="rect">
            <a:avLst/>
          </a:prstGeom>
          <a:noFill/>
          <a:ln w="19050">
            <a:solidFill>
              <a:srgbClr val="005EB8"/>
            </a:solidFill>
            <a:prstDash val="sysDot"/>
          </a:ln>
        </p:spPr>
        <p:txBody>
          <a:bodyPr wrap="square" lIns="54610" tIns="54610" rIns="54610" bIns="54610" rtlCol="0">
            <a:noAutofit/>
          </a:bodyPr>
          <a:lstStyle/>
          <a:p>
            <a:pPr>
              <a:spcAft>
                <a:spcPts val="600"/>
              </a:spcAft>
            </a:pPr>
            <a:r>
              <a:rPr lang="it-IT" sz="900" b="1" dirty="0">
                <a:solidFill>
                  <a:schemeClr val="tx2"/>
                </a:solidFill>
              </a:rPr>
              <a:t>ADEGUATEZZA:</a:t>
            </a:r>
            <a:r>
              <a:rPr lang="it-IT" sz="900" dirty="0">
                <a:solidFill>
                  <a:schemeClr val="tx2"/>
                </a:solidFill>
              </a:rPr>
              <a:t> gli assetti organizzativi, amministrativi e contabili devono avere un livello adeguato alla </a:t>
            </a:r>
            <a:r>
              <a:rPr lang="it-IT" sz="900" b="1" dirty="0">
                <a:solidFill>
                  <a:schemeClr val="tx2"/>
                </a:solidFill>
              </a:rPr>
              <a:t>natura e alla dimensione dell’impresa</a:t>
            </a:r>
            <a:r>
              <a:rPr lang="it-IT" sz="900" dirty="0">
                <a:solidFill>
                  <a:schemeClr val="tx2"/>
                </a:solidFill>
              </a:rPr>
              <a:t>, sulla base di un </a:t>
            </a:r>
            <a:r>
              <a:rPr lang="it-IT" sz="900" b="1" dirty="0">
                <a:solidFill>
                  <a:schemeClr val="tx2"/>
                </a:solidFill>
              </a:rPr>
              <a:t>giudizio ex ante </a:t>
            </a:r>
            <a:r>
              <a:rPr lang="it-IT" sz="900" dirty="0">
                <a:solidFill>
                  <a:schemeClr val="tx2"/>
                </a:solidFill>
              </a:rPr>
              <a:t>e rispettoso dei margini di imprevedibilità dei fenomeni economico-finanziari. Il giudizio deve essere astrattamente idoneo ad assicurare l'operatività delle funzioni aziendali.</a:t>
            </a:r>
          </a:p>
        </p:txBody>
      </p:sp>
    </p:spTree>
    <p:extLst>
      <p:ext uri="{BB962C8B-B14F-4D97-AF65-F5344CB8AC3E}">
        <p14:creationId xmlns:p14="http://schemas.microsoft.com/office/powerpoint/2010/main" val="226070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par>
                          <p:cTn id="10" fill="hold">
                            <p:stCondLst>
                              <p:cond delay="1250"/>
                            </p:stCondLst>
                            <p:childTnLst>
                              <p:par>
                                <p:cTn id="11" presetID="47"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6" presetClass="emph" presetSubtype="0" fill="hold" grpId="1" nodeType="afterEffect">
                                  <p:stCondLst>
                                    <p:cond delay="0"/>
                                  </p:stCondLst>
                                  <p:childTnLst>
                                    <p:animEffect transition="out" filter="fade">
                                      <p:cBhvr>
                                        <p:cTn id="50" dur="500" tmFilter="0, 0; .2, .5; .8, .5; 1, 0"/>
                                        <p:tgtEl>
                                          <p:spTgt spid="3"/>
                                        </p:tgtEl>
                                      </p:cBhvr>
                                    </p:animEffect>
                                    <p:animScale>
                                      <p:cBhvr>
                                        <p:cTn id="51" dur="250" autoRev="1" fill="hold"/>
                                        <p:tgtEl>
                                          <p:spTgt spid="3"/>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5"/>
                                        </p:tgtEl>
                                      </p:cBhvr>
                                    </p:animEffect>
                                    <p:animScale>
                                      <p:cBhvr>
                                        <p:cTn id="54" dur="250" autoRev="1" fill="hold"/>
                                        <p:tgtEl>
                                          <p:spTgt spid="5"/>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6" presetClass="emph" presetSubtype="0" fill="hold" grpId="1" nodeType="after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par>
                                <p:cTn id="71" presetID="26" presetClass="emph" presetSubtype="0" fill="hold" grpId="1" nodeType="withEffect">
                                  <p:stCondLst>
                                    <p:cond delay="0"/>
                                  </p:stCondLst>
                                  <p:childTnLst>
                                    <p:animEffect transition="out" filter="fade">
                                      <p:cBhvr>
                                        <p:cTn id="72" dur="500" tmFilter="0, 0; .2, .5; .8, .5; 1, 0"/>
                                        <p:tgtEl>
                                          <p:spTgt spid="6"/>
                                        </p:tgtEl>
                                      </p:cBhvr>
                                    </p:animEffect>
                                    <p:animScale>
                                      <p:cBhvr>
                                        <p:cTn id="73" dur="250" autoRev="1" fill="hold"/>
                                        <p:tgtEl>
                                          <p:spTgt spid="6"/>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26" presetClass="emph" presetSubtype="0" fill="hold" grpId="1" nodeType="after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8C65BDB-BA0E-E36E-AA31-3CE5239F684F}"/>
              </a:ext>
            </a:extLst>
          </p:cNvPr>
          <p:cNvSpPr>
            <a:spLocks noGrp="1"/>
          </p:cNvSpPr>
          <p:nvPr>
            <p:ph type="body" sz="quarter" idx="12"/>
          </p:nvPr>
        </p:nvSpPr>
        <p:spPr>
          <a:xfrm>
            <a:off x="7339200" y="3117435"/>
            <a:ext cx="4251015" cy="2903953"/>
          </a:xfrm>
        </p:spPr>
        <p:txBody>
          <a:bodyPr/>
          <a:lstStyle/>
          <a:p>
            <a:r>
              <a:rPr lang="it-IT" b="0" dirty="0"/>
              <a:t>Esistenza di una o più delle esposizioni debitorie previste dall’articolo 25 </a:t>
            </a:r>
            <a:r>
              <a:rPr lang="it-IT" b="0" dirty="0" err="1"/>
              <a:t>novies</a:t>
            </a:r>
            <a:r>
              <a:rPr lang="it-IT" b="0" dirty="0"/>
              <a:t>, comma 1 Codice della crisi di impresa, ossia:</a:t>
            </a:r>
          </a:p>
          <a:p>
            <a:pPr>
              <a:spcAft>
                <a:spcPts val="0"/>
              </a:spcAft>
            </a:pPr>
            <a:r>
              <a:rPr lang="it-IT" b="0" dirty="0"/>
              <a:t>- per l’</a:t>
            </a:r>
            <a:r>
              <a:rPr lang="it-IT" dirty="0"/>
              <a:t>INPS</a:t>
            </a:r>
            <a:r>
              <a:rPr lang="it-IT" b="0" dirty="0"/>
              <a:t>, il  ritardo di oltre 90 giorni nel versamento di contributi previdenziali di ammontare superiore: </a:t>
            </a:r>
          </a:p>
          <a:p>
            <a:pPr>
              <a:spcAft>
                <a:spcPts val="0"/>
              </a:spcAft>
            </a:pPr>
            <a:r>
              <a:rPr lang="it-IT" b="0" dirty="0"/>
              <a:t>      1) per le imprese con lavoratori subordinati e parasubordinati, al 30% di quelli dovuti nell'anno precedente e all'importo di euro 15.000; </a:t>
            </a:r>
          </a:p>
          <a:p>
            <a:pPr>
              <a:spcAft>
                <a:spcPts val="0"/>
              </a:spcAft>
            </a:pPr>
            <a:r>
              <a:rPr lang="it-IT" b="0" dirty="0"/>
              <a:t>      2) per le imprese senza lavoratori subordinati e parasubordinati, all'importo di euro 5.000; </a:t>
            </a:r>
          </a:p>
          <a:p>
            <a:pPr>
              <a:spcAft>
                <a:spcPts val="0"/>
              </a:spcAft>
            </a:pPr>
            <a:r>
              <a:rPr lang="it-IT" b="0" dirty="0"/>
              <a:t>- per  l’</a:t>
            </a:r>
            <a:r>
              <a:rPr lang="it-IT" dirty="0"/>
              <a:t>INAIL</a:t>
            </a:r>
            <a:r>
              <a:rPr lang="it-IT" b="0" dirty="0"/>
              <a:t>, l'esistenza di un debito per premi assicurativi scaduto da oltre novanta giorni e non versato  superiore  all'importo di euro 5.000; </a:t>
            </a:r>
          </a:p>
          <a:p>
            <a:pPr>
              <a:spcAft>
                <a:spcPts val="0"/>
              </a:spcAft>
            </a:pPr>
            <a:r>
              <a:rPr lang="it-IT" b="0" dirty="0"/>
              <a:t>- per  </a:t>
            </a:r>
            <a:r>
              <a:rPr lang="it-IT" dirty="0"/>
              <a:t>l'Agenzia  delle  Entrate</a:t>
            </a:r>
            <a:r>
              <a:rPr lang="it-IT" b="0" dirty="0"/>
              <a:t>,  l'esistenza  di  un  debito scaduto e non  versato  relativo  all’IVA, di importo superiore a euro 5.000 e, comunque, non inferiore al  10% dell'ammontare del volume d'affari risultante dalla dichiarazione relativa all'anno d'imposta precedente; la segnalazione è in ogni caso inviata se il debito è superiore all'importo di euro 20.000; </a:t>
            </a:r>
          </a:p>
          <a:p>
            <a:pPr>
              <a:spcAft>
                <a:spcPts val="0"/>
              </a:spcAft>
            </a:pPr>
            <a:r>
              <a:rPr lang="it-IT" b="0" dirty="0"/>
              <a:t>- per  </a:t>
            </a:r>
            <a:r>
              <a:rPr lang="it-IT" dirty="0"/>
              <a:t>l'Agenzia  delle  Entrate-Riscossione</a:t>
            </a:r>
            <a:r>
              <a:rPr lang="it-IT" b="0" dirty="0"/>
              <a:t>, l'esistenza di crediti affidati per la riscossione, </a:t>
            </a:r>
            <a:r>
              <a:rPr lang="it-IT" b="0" dirty="0" err="1"/>
              <a:t>autodichiarati</a:t>
            </a:r>
            <a:r>
              <a:rPr lang="it-IT" b="0" dirty="0"/>
              <a:t> o definitivamente accertati e scaduti  da  oltre  90 giorni,  superiori,  per  le imprese individuali, all'importo di euro 100.000, per le società  di persone, all'importo di  euro  200.000  e,  per  le  altre  società, all'importo di euro 500.000. </a:t>
            </a:r>
          </a:p>
        </p:txBody>
      </p:sp>
      <p:sp>
        <p:nvSpPr>
          <p:cNvPr id="3" name="Segnaposto testo 2">
            <a:extLst>
              <a:ext uri="{FF2B5EF4-FFF2-40B4-BE49-F238E27FC236}">
                <a16:creationId xmlns:a16="http://schemas.microsoft.com/office/drawing/2014/main" id="{8A01CE93-A6A4-6083-C834-27F47DCF13B2}"/>
              </a:ext>
            </a:extLst>
          </p:cNvPr>
          <p:cNvSpPr>
            <a:spLocks noGrp="1"/>
          </p:cNvSpPr>
          <p:nvPr>
            <p:ph type="body" sz="quarter" idx="13"/>
          </p:nvPr>
        </p:nvSpPr>
        <p:spPr>
          <a:xfrm>
            <a:off x="7339200" y="1775459"/>
            <a:ext cx="4251015" cy="873737"/>
          </a:xfrm>
        </p:spPr>
        <p:txBody>
          <a:bodyPr/>
          <a:lstStyle/>
          <a:p>
            <a:r>
              <a:rPr lang="it-IT" b="0" dirty="0"/>
              <a:t>Esistenza di esposizioni nei confronti delle banche e degli altri intermediari finanziari che siano scadute da più di </a:t>
            </a:r>
            <a:r>
              <a:rPr lang="it-IT" dirty="0"/>
              <a:t>sessanta giorni </a:t>
            </a:r>
            <a:r>
              <a:rPr lang="it-IT" b="0" dirty="0"/>
              <a:t>o che abbiano superato da almeno sessanta giorni il limite degli affidamenti ottenuti in qualunque forma purché rappresentino complessivamente almeno il 5% del totale delle esposizioni.</a:t>
            </a:r>
          </a:p>
        </p:txBody>
      </p:sp>
      <p:sp>
        <p:nvSpPr>
          <p:cNvPr id="4" name="Segnaposto testo 3">
            <a:extLst>
              <a:ext uri="{FF2B5EF4-FFF2-40B4-BE49-F238E27FC236}">
                <a16:creationId xmlns:a16="http://schemas.microsoft.com/office/drawing/2014/main" id="{DFEAEE1F-74A7-B74D-AD54-CAFDA2D2EAB4}"/>
              </a:ext>
            </a:extLst>
          </p:cNvPr>
          <p:cNvSpPr>
            <a:spLocks noGrp="1"/>
          </p:cNvSpPr>
          <p:nvPr>
            <p:ph type="body" sz="quarter" idx="14"/>
          </p:nvPr>
        </p:nvSpPr>
        <p:spPr/>
        <p:txBody>
          <a:bodyPr/>
          <a:lstStyle/>
          <a:p>
            <a:r>
              <a:rPr lang="it-IT" sz="1050" dirty="0"/>
              <a:t>Segnali di allarme</a:t>
            </a:r>
          </a:p>
          <a:p>
            <a:r>
              <a:rPr lang="it-IT" dirty="0"/>
              <a:t>(</a:t>
            </a:r>
            <a:r>
              <a:rPr lang="it-IT" i="1" dirty="0"/>
              <a:t>Art. 3, comma 4 Codice della crisi di impresa</a:t>
            </a:r>
            <a:r>
              <a:rPr lang="it-IT" dirty="0"/>
              <a:t>)</a:t>
            </a:r>
          </a:p>
        </p:txBody>
      </p:sp>
      <p:sp>
        <p:nvSpPr>
          <p:cNvPr id="5" name="Segnaposto testo 4">
            <a:extLst>
              <a:ext uri="{FF2B5EF4-FFF2-40B4-BE49-F238E27FC236}">
                <a16:creationId xmlns:a16="http://schemas.microsoft.com/office/drawing/2014/main" id="{C9948203-B0C3-850E-FF15-8C4CDF313739}"/>
              </a:ext>
            </a:extLst>
          </p:cNvPr>
          <p:cNvSpPr>
            <a:spLocks noGrp="1"/>
          </p:cNvSpPr>
          <p:nvPr>
            <p:ph type="body" sz="quarter" idx="15"/>
          </p:nvPr>
        </p:nvSpPr>
        <p:spPr/>
        <p:txBody>
          <a:bodyPr/>
          <a:lstStyle/>
          <a:p>
            <a:r>
              <a:rPr lang="it-IT" dirty="0"/>
              <a:t>ESPOSIZIONI VERSO ISTITUTI DI CREDITO </a:t>
            </a:r>
          </a:p>
        </p:txBody>
      </p:sp>
      <p:sp>
        <p:nvSpPr>
          <p:cNvPr id="6" name="Segnaposto testo 5">
            <a:extLst>
              <a:ext uri="{FF2B5EF4-FFF2-40B4-BE49-F238E27FC236}">
                <a16:creationId xmlns:a16="http://schemas.microsoft.com/office/drawing/2014/main" id="{AEFA5AF2-A967-CD4E-1E41-2523CCB8FDDE}"/>
              </a:ext>
            </a:extLst>
          </p:cNvPr>
          <p:cNvSpPr>
            <a:spLocks noGrp="1"/>
          </p:cNvSpPr>
          <p:nvPr>
            <p:ph type="body" sz="quarter" idx="16"/>
          </p:nvPr>
        </p:nvSpPr>
        <p:spPr>
          <a:xfrm>
            <a:off x="7339200" y="2882184"/>
            <a:ext cx="4251015" cy="228081"/>
          </a:xfrm>
        </p:spPr>
        <p:txBody>
          <a:bodyPr/>
          <a:lstStyle/>
          <a:p>
            <a:r>
              <a:rPr lang="it-IT" dirty="0"/>
              <a:t>DEBITI VERSO CREDITORI PUBBLICI QUALIFICATI</a:t>
            </a:r>
          </a:p>
        </p:txBody>
      </p:sp>
      <p:sp>
        <p:nvSpPr>
          <p:cNvPr id="7" name="Segnaposto testo 6">
            <a:extLst>
              <a:ext uri="{FF2B5EF4-FFF2-40B4-BE49-F238E27FC236}">
                <a16:creationId xmlns:a16="http://schemas.microsoft.com/office/drawing/2014/main" id="{29DCF9BC-1E79-183E-5AC4-133E41D551D6}"/>
              </a:ext>
            </a:extLst>
          </p:cNvPr>
          <p:cNvSpPr>
            <a:spLocks noGrp="1"/>
          </p:cNvSpPr>
          <p:nvPr>
            <p:ph type="body" sz="quarter" idx="17"/>
          </p:nvPr>
        </p:nvSpPr>
        <p:spPr>
          <a:xfrm>
            <a:off x="599364" y="5069571"/>
            <a:ext cx="3722387" cy="611768"/>
          </a:xfrm>
        </p:spPr>
        <p:txBody>
          <a:bodyPr/>
          <a:lstStyle/>
          <a:p>
            <a:r>
              <a:rPr lang="it-IT" b="0" dirty="0"/>
              <a:t>Esistenza di debiti verso fornitori </a:t>
            </a:r>
            <a:r>
              <a:rPr lang="it-IT" dirty="0"/>
              <a:t>scaduti da almeno novanta giorni </a:t>
            </a:r>
            <a:r>
              <a:rPr lang="it-IT" b="0" dirty="0"/>
              <a:t>di ammontare superiore a quello dei debiti non scaduti.</a:t>
            </a:r>
          </a:p>
        </p:txBody>
      </p:sp>
      <p:sp>
        <p:nvSpPr>
          <p:cNvPr id="8" name="Segnaposto testo 7">
            <a:extLst>
              <a:ext uri="{FF2B5EF4-FFF2-40B4-BE49-F238E27FC236}">
                <a16:creationId xmlns:a16="http://schemas.microsoft.com/office/drawing/2014/main" id="{DA6072B0-4002-E1F2-FA68-B75D64AD452A}"/>
              </a:ext>
            </a:extLst>
          </p:cNvPr>
          <p:cNvSpPr>
            <a:spLocks noGrp="1"/>
          </p:cNvSpPr>
          <p:nvPr>
            <p:ph type="body" sz="quarter" idx="18"/>
          </p:nvPr>
        </p:nvSpPr>
        <p:spPr>
          <a:xfrm>
            <a:off x="600575" y="4709571"/>
            <a:ext cx="3722387" cy="360000"/>
          </a:xfrm>
        </p:spPr>
        <p:txBody>
          <a:bodyPr/>
          <a:lstStyle/>
          <a:p>
            <a:r>
              <a:rPr lang="it-IT" dirty="0"/>
              <a:t>DEBITI VERSO FORNITORI</a:t>
            </a:r>
          </a:p>
        </p:txBody>
      </p:sp>
      <p:sp>
        <p:nvSpPr>
          <p:cNvPr id="9" name="Segnaposto testo 8">
            <a:extLst>
              <a:ext uri="{FF2B5EF4-FFF2-40B4-BE49-F238E27FC236}">
                <a16:creationId xmlns:a16="http://schemas.microsoft.com/office/drawing/2014/main" id="{35D958A2-3EFF-BB67-5306-BBB599F15604}"/>
              </a:ext>
            </a:extLst>
          </p:cNvPr>
          <p:cNvSpPr>
            <a:spLocks noGrp="1"/>
          </p:cNvSpPr>
          <p:nvPr>
            <p:ph type="body" sz="quarter" idx="19"/>
          </p:nvPr>
        </p:nvSpPr>
        <p:spPr>
          <a:xfrm>
            <a:off x="601786" y="1775459"/>
            <a:ext cx="3721176" cy="900299"/>
          </a:xfrm>
        </p:spPr>
        <p:txBody>
          <a:bodyPr/>
          <a:lstStyle/>
          <a:p>
            <a:r>
              <a:rPr lang="it-IT" b="0" dirty="0"/>
              <a:t>Esistenza di debiti per retribuzioni scaduti da </a:t>
            </a:r>
            <a:r>
              <a:rPr lang="it-IT" dirty="0"/>
              <a:t>almeno trenta giorni </a:t>
            </a:r>
            <a:r>
              <a:rPr lang="it-IT" b="0" dirty="0"/>
              <a:t>pari a oltre la metà dell’ammontare complessivo mensile delle retribuzioni.</a:t>
            </a:r>
          </a:p>
        </p:txBody>
      </p:sp>
      <p:sp>
        <p:nvSpPr>
          <p:cNvPr id="10" name="Segnaposto testo 9">
            <a:extLst>
              <a:ext uri="{FF2B5EF4-FFF2-40B4-BE49-F238E27FC236}">
                <a16:creationId xmlns:a16="http://schemas.microsoft.com/office/drawing/2014/main" id="{64517C7F-267A-0D6E-6AD9-B174AB1C94D3}"/>
              </a:ext>
            </a:extLst>
          </p:cNvPr>
          <p:cNvSpPr>
            <a:spLocks noGrp="1"/>
          </p:cNvSpPr>
          <p:nvPr>
            <p:ph type="body" sz="quarter" idx="20"/>
          </p:nvPr>
        </p:nvSpPr>
        <p:spPr>
          <a:xfrm>
            <a:off x="601786" y="1428430"/>
            <a:ext cx="3721176" cy="360000"/>
          </a:xfrm>
        </p:spPr>
        <p:txBody>
          <a:bodyPr/>
          <a:lstStyle/>
          <a:p>
            <a:r>
              <a:rPr lang="it-IT" dirty="0"/>
              <a:t>DEBITI PER RETRIBUZIONI</a:t>
            </a:r>
          </a:p>
        </p:txBody>
      </p:sp>
      <p:sp>
        <p:nvSpPr>
          <p:cNvPr id="11" name="Titolo 10">
            <a:extLst>
              <a:ext uri="{FF2B5EF4-FFF2-40B4-BE49-F238E27FC236}">
                <a16:creationId xmlns:a16="http://schemas.microsoft.com/office/drawing/2014/main" id="{E9FA19CD-EE33-CE36-D21C-69160EF64FCD}"/>
              </a:ext>
            </a:extLst>
          </p:cNvPr>
          <p:cNvSpPr>
            <a:spLocks noGrp="1"/>
          </p:cNvSpPr>
          <p:nvPr>
            <p:ph type="title"/>
          </p:nvPr>
        </p:nvSpPr>
        <p:spPr/>
        <p:txBody>
          <a:bodyPr/>
          <a:lstStyle/>
          <a:p>
            <a:r>
              <a:rPr lang="it-IT" b="1" dirty="0"/>
              <a:t>Indici di uno stato di crisi </a:t>
            </a:r>
          </a:p>
        </p:txBody>
      </p:sp>
      <p:sp>
        <p:nvSpPr>
          <p:cNvPr id="34" name="Right Arrow 2">
            <a:extLst>
              <a:ext uri="{FF2B5EF4-FFF2-40B4-BE49-F238E27FC236}">
                <a16:creationId xmlns:a16="http://schemas.microsoft.com/office/drawing/2014/main" id="{CC854E2A-FA36-D1A5-7449-E6CA7913917D}"/>
              </a:ext>
            </a:extLst>
          </p:cNvPr>
          <p:cNvSpPr/>
          <p:nvPr/>
        </p:nvSpPr>
        <p:spPr>
          <a:xfrm rot="13480865">
            <a:off x="4506206" y="2655186"/>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35" name="Right Arrow 20">
            <a:extLst>
              <a:ext uri="{FF2B5EF4-FFF2-40B4-BE49-F238E27FC236}">
                <a16:creationId xmlns:a16="http://schemas.microsoft.com/office/drawing/2014/main" id="{439F01C2-F1CF-A44F-AF56-994ED70407D6}"/>
              </a:ext>
            </a:extLst>
          </p:cNvPr>
          <p:cNvSpPr/>
          <p:nvPr/>
        </p:nvSpPr>
        <p:spPr>
          <a:xfrm rot="8085811" flipH="1">
            <a:off x="6290398" y="2664288"/>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36" name="Right Arrow 21">
            <a:extLst>
              <a:ext uri="{FF2B5EF4-FFF2-40B4-BE49-F238E27FC236}">
                <a16:creationId xmlns:a16="http://schemas.microsoft.com/office/drawing/2014/main" id="{BEB74C23-5812-CAC5-1665-D387713D6C64}"/>
              </a:ext>
            </a:extLst>
          </p:cNvPr>
          <p:cNvSpPr/>
          <p:nvPr/>
        </p:nvSpPr>
        <p:spPr>
          <a:xfrm rot="7625558" flipV="1">
            <a:off x="4440674" y="4310155"/>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37" name="Right Arrow 22">
            <a:extLst>
              <a:ext uri="{FF2B5EF4-FFF2-40B4-BE49-F238E27FC236}">
                <a16:creationId xmlns:a16="http://schemas.microsoft.com/office/drawing/2014/main" id="{B2D0ED15-37AF-5B01-6A13-B55B45CC04CF}"/>
              </a:ext>
            </a:extLst>
          </p:cNvPr>
          <p:cNvSpPr/>
          <p:nvPr/>
        </p:nvSpPr>
        <p:spPr>
          <a:xfrm rot="13468357" flipH="1" flipV="1">
            <a:off x="6382145" y="4306334"/>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Tree>
    <p:extLst>
      <p:ext uri="{BB962C8B-B14F-4D97-AF65-F5344CB8AC3E}">
        <p14:creationId xmlns:p14="http://schemas.microsoft.com/office/powerpoint/2010/main" val="2306854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250" fill="hold"/>
                                        <p:tgtEl>
                                          <p:spTgt spid="11"/>
                                        </p:tgtEl>
                                        <p:attrNameLst>
                                          <p:attrName>ppt_w</p:attrName>
                                        </p:attrNameLst>
                                      </p:cBhvr>
                                      <p:tavLst>
                                        <p:tav tm="0">
                                          <p:val>
                                            <p:fltVal val="0"/>
                                          </p:val>
                                        </p:tav>
                                        <p:tav tm="100000">
                                          <p:val>
                                            <p:strVal val="#ppt_w"/>
                                          </p:val>
                                        </p:tav>
                                      </p:tavLst>
                                    </p:anim>
                                    <p:anim calcmode="lin" valueType="num">
                                      <p:cBhvr>
                                        <p:cTn id="8" dur="1250" fill="hold"/>
                                        <p:tgtEl>
                                          <p:spTgt spid="11"/>
                                        </p:tgtEl>
                                        <p:attrNameLst>
                                          <p:attrName>ppt_h</p:attrName>
                                        </p:attrNameLst>
                                      </p:cBhvr>
                                      <p:tavLst>
                                        <p:tav tm="0">
                                          <p:val>
                                            <p:fltVal val="0"/>
                                          </p:val>
                                        </p:tav>
                                        <p:tav tm="100000">
                                          <p:val>
                                            <p:strVal val="#ppt_h"/>
                                          </p:val>
                                        </p:tav>
                                      </p:tavLst>
                                    </p:anim>
                                    <p:animEffect transition="in" filter="fade">
                                      <p:cBhvr>
                                        <p:cTn id="9" dur="1250"/>
                                        <p:tgtEl>
                                          <p:spTgt spid="11"/>
                                        </p:tgtEl>
                                      </p:cBhvr>
                                    </p:animEffect>
                                  </p:childTnLst>
                                </p:cTn>
                              </p:par>
                            </p:childTnLst>
                          </p:cTn>
                        </p:par>
                        <p:par>
                          <p:cTn id="10" fill="hold">
                            <p:stCondLst>
                              <p:cond delay="1250"/>
                            </p:stCondLst>
                            <p:childTnLst>
                              <p:par>
                                <p:cTn id="11" presetID="6"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1500"/>
                                        <p:tgtEl>
                                          <p:spTgt spid="4"/>
                                        </p:tgtEl>
                                      </p:cBhvr>
                                    </p:animEffect>
                                  </p:childTnLst>
                                </p:cTn>
                              </p:par>
                            </p:childTnLst>
                          </p:cTn>
                        </p:par>
                        <p:par>
                          <p:cTn id="14" fill="hold">
                            <p:stCondLst>
                              <p:cond delay="275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3250"/>
                            </p:stCondLst>
                            <p:childTnLst>
                              <p:par>
                                <p:cTn id="19" presetID="2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1000"/>
                                        <p:tgtEl>
                                          <p:spTgt spid="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1000"/>
                                        <p:tgtEl>
                                          <p:spTgt spid="8"/>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1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1000"/>
                                        <p:tgtEl>
                                          <p:spTgt spid="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93B377DF-1D4C-87C5-FF38-CA3BCD01A025}"/>
              </a:ext>
            </a:extLst>
          </p:cNvPr>
          <p:cNvPicPr>
            <a:picLocks noChangeAspect="1"/>
          </p:cNvPicPr>
          <p:nvPr/>
        </p:nvPicPr>
        <p:blipFill>
          <a:blip r:embed="rId2"/>
          <a:stretch>
            <a:fillRect/>
          </a:stretch>
        </p:blipFill>
        <p:spPr>
          <a:xfrm>
            <a:off x="9047319" y="4211777"/>
            <a:ext cx="2717403" cy="1809611"/>
          </a:xfrm>
          <a:prstGeom prst="rect">
            <a:avLst/>
          </a:prstGeom>
          <a:ln>
            <a:noFill/>
          </a:ln>
          <a:effectLst>
            <a:softEdge rad="63500"/>
          </a:effectLst>
        </p:spPr>
      </p:pic>
      <p:sp>
        <p:nvSpPr>
          <p:cNvPr id="2" name="Segnaposto testo 1">
            <a:extLst>
              <a:ext uri="{FF2B5EF4-FFF2-40B4-BE49-F238E27FC236}">
                <a16:creationId xmlns:a16="http://schemas.microsoft.com/office/drawing/2014/main" id="{1D47B75A-43CD-E6AA-69BB-97CC0BC93D98}"/>
              </a:ext>
            </a:extLst>
          </p:cNvPr>
          <p:cNvSpPr>
            <a:spLocks noGrp="1"/>
          </p:cNvSpPr>
          <p:nvPr>
            <p:ph type="body" sz="quarter" idx="10"/>
          </p:nvPr>
        </p:nvSpPr>
        <p:spPr>
          <a:xfrm>
            <a:off x="2755326" y="2249830"/>
            <a:ext cx="1993846" cy="3690616"/>
          </a:xfrm>
        </p:spPr>
        <p:txBody>
          <a:bodyPr/>
          <a:lstStyle/>
          <a:p>
            <a:r>
              <a:rPr lang="it-IT" b="0" dirty="0"/>
              <a:t>Tra cui: </a:t>
            </a:r>
          </a:p>
          <a:p>
            <a:pPr marL="171450" indent="-171450">
              <a:buFont typeface="Arial" panose="020B0604020202020204" pitchFamily="34" charset="0"/>
              <a:buChar char="•"/>
            </a:pPr>
            <a:r>
              <a:rPr lang="it-IT" b="0" dirty="0"/>
              <a:t>Sistemi di condivisione di flussi informativi tra gli amministratori e gli organi di controllo (Collegio Sindacale, Revisore Contabile, Organismo di Vigilanza);</a:t>
            </a:r>
          </a:p>
        </p:txBody>
      </p:sp>
      <p:sp>
        <p:nvSpPr>
          <p:cNvPr id="3" name="Segnaposto testo 2">
            <a:extLst>
              <a:ext uri="{FF2B5EF4-FFF2-40B4-BE49-F238E27FC236}">
                <a16:creationId xmlns:a16="http://schemas.microsoft.com/office/drawing/2014/main" id="{97D55D31-BB93-07B4-93A8-C5F3D446E4EF}"/>
              </a:ext>
            </a:extLst>
          </p:cNvPr>
          <p:cNvSpPr>
            <a:spLocks noGrp="1"/>
          </p:cNvSpPr>
          <p:nvPr>
            <p:ph type="body" sz="quarter" idx="11"/>
          </p:nvPr>
        </p:nvSpPr>
        <p:spPr>
          <a:xfrm>
            <a:off x="4824552" y="2249830"/>
            <a:ext cx="1993846" cy="3944975"/>
          </a:xfrm>
        </p:spPr>
        <p:txBody>
          <a:bodyPr/>
          <a:lstStyle/>
          <a:p>
            <a:r>
              <a:rPr lang="it-IT" b="0" dirty="0"/>
              <a:t>Tra cui:</a:t>
            </a:r>
          </a:p>
          <a:p>
            <a:pPr marL="171450" indent="-171450">
              <a:buFont typeface="Arial" panose="020B0604020202020204" pitchFamily="34" charset="0"/>
              <a:buChar char="•"/>
            </a:pPr>
            <a:r>
              <a:rPr lang="it-IT" b="0" dirty="0"/>
              <a:t>Implementazione di un sistema  di gestione dei crediti commerciali con procedure o tecniche finalizzate a minimizzare le perdite su crediti e i pagamenti tardivi;</a:t>
            </a:r>
          </a:p>
          <a:p>
            <a:pPr marL="171450" indent="-171450">
              <a:buFont typeface="Arial" panose="020B0604020202020204" pitchFamily="34" charset="0"/>
              <a:buChar char="•"/>
            </a:pPr>
            <a:r>
              <a:rPr lang="it-IT" b="0" dirty="0"/>
              <a:t>report periodici sullo stato complessivo dei crediti e sull’attività di recupero;</a:t>
            </a:r>
          </a:p>
          <a:p>
            <a:pPr marL="171450" indent="-171450">
              <a:buFont typeface="Arial" panose="020B0604020202020204" pitchFamily="34" charset="0"/>
              <a:buChar char="•"/>
            </a:pPr>
            <a:r>
              <a:rPr lang="it-IT" b="0" dirty="0"/>
              <a:t>report periodici sul comportamento della clientela in relazione ai pagamenti e sulle principali cause di ritardo dell’incasso, al fine di implementare sistemi per minimizzare i rischi di perdite;</a:t>
            </a:r>
          </a:p>
          <a:p>
            <a:pPr marL="171450" indent="-171450">
              <a:buFont typeface="Arial" panose="020B0604020202020204" pitchFamily="34" charset="0"/>
              <a:buChar char="•"/>
            </a:pPr>
            <a:r>
              <a:rPr lang="it-IT" b="0" dirty="0"/>
              <a:t>monitoraggio e analisi dei costi e della marginalità;</a:t>
            </a:r>
          </a:p>
          <a:p>
            <a:pPr marL="171450" indent="-171450">
              <a:buFont typeface="Arial" panose="020B0604020202020204" pitchFamily="34" charset="0"/>
              <a:buChar char="•"/>
            </a:pPr>
            <a:r>
              <a:rPr lang="it-IT" b="0" dirty="0"/>
              <a:t>predisposizione di un piano di tesoreria, periodicamente aggiornato;</a:t>
            </a:r>
          </a:p>
          <a:p>
            <a:pPr marL="171450" indent="-171450">
              <a:buFont typeface="Arial" panose="020B0604020202020204" pitchFamily="34" charset="0"/>
              <a:buChar char="•"/>
            </a:pPr>
            <a:r>
              <a:rPr lang="it-IT" b="0" dirty="0"/>
              <a:t>report sullo stato dei debiti, con evidenza di quelli che in particolare possono far scattare gli obblighi di segnalazione o che possono rappresentare segnali di allarme.</a:t>
            </a:r>
          </a:p>
          <a:p>
            <a:pPr marL="171450" indent="-171450">
              <a:buFont typeface="Arial" panose="020B0604020202020204" pitchFamily="34" charset="0"/>
              <a:buChar char="•"/>
            </a:pPr>
            <a:endParaRPr lang="it-IT" b="0" dirty="0"/>
          </a:p>
          <a:p>
            <a:endParaRPr lang="it-IT" dirty="0"/>
          </a:p>
        </p:txBody>
      </p:sp>
      <p:sp>
        <p:nvSpPr>
          <p:cNvPr id="4" name="Segnaposto testo 3">
            <a:extLst>
              <a:ext uri="{FF2B5EF4-FFF2-40B4-BE49-F238E27FC236}">
                <a16:creationId xmlns:a16="http://schemas.microsoft.com/office/drawing/2014/main" id="{AD21CC87-2EE1-A6CB-3550-D7FBFD314B6E}"/>
              </a:ext>
            </a:extLst>
          </p:cNvPr>
          <p:cNvSpPr>
            <a:spLocks noGrp="1"/>
          </p:cNvSpPr>
          <p:nvPr>
            <p:ph type="body" sz="quarter" idx="12"/>
          </p:nvPr>
        </p:nvSpPr>
        <p:spPr>
          <a:xfrm>
            <a:off x="7062408" y="2249830"/>
            <a:ext cx="1993846" cy="3690616"/>
          </a:xfrm>
        </p:spPr>
        <p:txBody>
          <a:bodyPr/>
          <a:lstStyle/>
          <a:p>
            <a:r>
              <a:rPr lang="it-IT" b="0" dirty="0"/>
              <a:t>Tra cui:</a:t>
            </a:r>
          </a:p>
          <a:p>
            <a:pPr marL="171450" indent="-171450">
              <a:buFont typeface="Arial" panose="020B0604020202020204" pitchFamily="34" charset="0"/>
              <a:buChar char="•"/>
            </a:pPr>
            <a:r>
              <a:rPr lang="it-IT" b="0" dirty="0"/>
              <a:t>predisposizione di rendicontazioni contabili periodiche;</a:t>
            </a:r>
          </a:p>
          <a:p>
            <a:pPr marL="171450" indent="-171450">
              <a:buFont typeface="Arial" panose="020B0604020202020204" pitchFamily="34" charset="0"/>
              <a:buChar char="•"/>
            </a:pPr>
            <a:r>
              <a:rPr lang="it-IT" b="0" dirty="0"/>
              <a:t>analisi reddituale e finanziaria periodica;</a:t>
            </a:r>
          </a:p>
          <a:p>
            <a:pPr marL="171450" indent="-171450">
              <a:buFont typeface="Arial" panose="020B0604020202020204" pitchFamily="34" charset="0"/>
              <a:buChar char="•"/>
            </a:pPr>
            <a:r>
              <a:rPr lang="it-IT" b="0" dirty="0"/>
              <a:t>budget previsionali su base pluriennale;</a:t>
            </a:r>
          </a:p>
          <a:p>
            <a:pPr marL="171450" indent="-171450">
              <a:buFont typeface="Arial" panose="020B0604020202020204" pitchFamily="34" charset="0"/>
              <a:buChar char="•"/>
            </a:pPr>
            <a:r>
              <a:rPr lang="it-IT" b="0" dirty="0"/>
              <a:t>rendiconti finanziari;</a:t>
            </a:r>
          </a:p>
          <a:p>
            <a:pPr marL="171450" indent="-171450">
              <a:buFont typeface="Arial" panose="020B0604020202020204" pitchFamily="34" charset="0"/>
              <a:buChar char="•"/>
            </a:pPr>
            <a:r>
              <a:rPr lang="it-IT" b="0" dirty="0"/>
              <a:t>identificazione di particolari KPI (</a:t>
            </a:r>
            <a:r>
              <a:rPr lang="it-IT" b="0" i="1" dirty="0"/>
              <a:t>key performance </a:t>
            </a:r>
            <a:r>
              <a:rPr lang="it-IT" b="0" i="1" dirty="0" err="1"/>
              <a:t>indicator</a:t>
            </a:r>
            <a:r>
              <a:rPr lang="it-IT" b="0" dirty="0"/>
              <a:t>) da monitorare periodicamente (mq prodotti, ore lavoro per prodotto, ecc.);</a:t>
            </a:r>
          </a:p>
          <a:p>
            <a:pPr marL="171450" indent="-171450">
              <a:buFont typeface="Arial" panose="020B0604020202020204" pitchFamily="34" charset="0"/>
              <a:buChar char="•"/>
            </a:pPr>
            <a:r>
              <a:rPr lang="it-IT" b="0" dirty="0"/>
              <a:t>valutazione degli scostamenti tra dati previsionali e consuntivi;</a:t>
            </a:r>
          </a:p>
          <a:p>
            <a:pPr marL="171450" indent="-171450">
              <a:buFont typeface="Arial" panose="020B0604020202020204" pitchFamily="34" charset="0"/>
              <a:buChar char="•"/>
            </a:pPr>
            <a:r>
              <a:rPr lang="it-IT" b="0" dirty="0"/>
              <a:t>sviluppo di un piano industriale</a:t>
            </a:r>
          </a:p>
        </p:txBody>
      </p:sp>
      <p:sp>
        <p:nvSpPr>
          <p:cNvPr id="5" name="Segnaposto testo 4">
            <a:extLst>
              <a:ext uri="{FF2B5EF4-FFF2-40B4-BE49-F238E27FC236}">
                <a16:creationId xmlns:a16="http://schemas.microsoft.com/office/drawing/2014/main" id="{FDF00922-0476-FA49-C4E7-1C8FC516E0BC}"/>
              </a:ext>
            </a:extLst>
          </p:cNvPr>
          <p:cNvSpPr>
            <a:spLocks noGrp="1"/>
          </p:cNvSpPr>
          <p:nvPr>
            <p:ph type="body" sz="quarter" idx="13"/>
          </p:nvPr>
        </p:nvSpPr>
        <p:spPr>
          <a:xfrm>
            <a:off x="601785" y="2249830"/>
            <a:ext cx="1993846" cy="3690616"/>
          </a:xfrm>
        </p:spPr>
        <p:txBody>
          <a:bodyPr/>
          <a:lstStyle/>
          <a:p>
            <a:r>
              <a:rPr lang="it-IT" b="0" dirty="0"/>
              <a:t>Tra cui: </a:t>
            </a:r>
          </a:p>
          <a:p>
            <a:pPr marL="171450" indent="-171450">
              <a:buFont typeface="Arial" panose="020B0604020202020204" pitchFamily="34" charset="0"/>
              <a:buChar char="•"/>
            </a:pPr>
            <a:r>
              <a:rPr lang="it-IT" b="0" dirty="0"/>
              <a:t>redazione di un organigramma aggiornato, con indicazione delle funzioni aziendali;</a:t>
            </a:r>
          </a:p>
          <a:p>
            <a:pPr marL="171450" indent="-171450">
              <a:buFont typeface="Arial" panose="020B0604020202020204" pitchFamily="34" charset="0"/>
              <a:buChar char="•"/>
            </a:pPr>
            <a:r>
              <a:rPr lang="it-IT" b="0" dirty="0"/>
              <a:t>adeguati sistemi di controllo interno;</a:t>
            </a:r>
          </a:p>
          <a:p>
            <a:pPr marL="171450" indent="-171450">
              <a:buFont typeface="Arial" panose="020B0604020202020204" pitchFamily="34" charset="0"/>
              <a:buChar char="•"/>
            </a:pPr>
            <a:r>
              <a:rPr lang="it-IT" b="0" dirty="0"/>
              <a:t>formazione di personale addetto alla sorveglianza ed all’analisi dei parametri significativi sotto il profilo patrimoniale ed economico – finanziario;</a:t>
            </a:r>
          </a:p>
          <a:p>
            <a:pPr marL="171450" indent="-171450">
              <a:buFont typeface="Arial" panose="020B0604020202020204" pitchFamily="34" charset="0"/>
              <a:buChar char="•"/>
            </a:pPr>
            <a:r>
              <a:rPr lang="it-IT" b="0" dirty="0"/>
              <a:t>strumenti informatici per operare diagnosi e previsioni contabili e finanziarie;</a:t>
            </a:r>
          </a:p>
          <a:p>
            <a:pPr marL="171450" indent="-171450">
              <a:buFont typeface="Arial" panose="020B0604020202020204" pitchFamily="34" charset="0"/>
              <a:buChar char="•"/>
            </a:pPr>
            <a:r>
              <a:rPr lang="it-IT" b="0" dirty="0"/>
              <a:t>policy e procedure ESG</a:t>
            </a:r>
          </a:p>
        </p:txBody>
      </p:sp>
      <p:sp>
        <p:nvSpPr>
          <p:cNvPr id="6" name="Segnaposto testo 5">
            <a:extLst>
              <a:ext uri="{FF2B5EF4-FFF2-40B4-BE49-F238E27FC236}">
                <a16:creationId xmlns:a16="http://schemas.microsoft.com/office/drawing/2014/main" id="{9BCE5B45-B821-950A-9444-B5A8CEDC20B6}"/>
              </a:ext>
            </a:extLst>
          </p:cNvPr>
          <p:cNvSpPr>
            <a:spLocks noGrp="1"/>
          </p:cNvSpPr>
          <p:nvPr>
            <p:ph type="body" sz="quarter" idx="14"/>
          </p:nvPr>
        </p:nvSpPr>
        <p:spPr>
          <a:xfrm>
            <a:off x="601785" y="1570442"/>
            <a:ext cx="1993846" cy="604800"/>
          </a:xfrm>
          <a:prstGeom prst="homePlate">
            <a:avLst>
              <a:gd name="adj" fmla="val 31970"/>
            </a:avLst>
          </a:prstGeom>
        </p:spPr>
        <p:txBody>
          <a:bodyPr/>
          <a:lstStyle/>
          <a:p>
            <a:pPr algn="ctr"/>
            <a:r>
              <a:rPr lang="it-IT" dirty="0"/>
              <a:t>Assetti organizzativi</a:t>
            </a:r>
          </a:p>
        </p:txBody>
      </p:sp>
      <p:sp>
        <p:nvSpPr>
          <p:cNvPr id="7" name="Segnaposto testo 6">
            <a:extLst>
              <a:ext uri="{FF2B5EF4-FFF2-40B4-BE49-F238E27FC236}">
                <a16:creationId xmlns:a16="http://schemas.microsoft.com/office/drawing/2014/main" id="{6173B9BF-1111-05B4-B8DE-06D982686EE6}"/>
              </a:ext>
            </a:extLst>
          </p:cNvPr>
          <p:cNvSpPr>
            <a:spLocks noGrp="1"/>
          </p:cNvSpPr>
          <p:nvPr>
            <p:ph type="body" sz="quarter" idx="15"/>
          </p:nvPr>
        </p:nvSpPr>
        <p:spPr>
          <a:xfrm>
            <a:off x="4908867" y="1582820"/>
            <a:ext cx="1993846" cy="604800"/>
          </a:xfrm>
        </p:spPr>
        <p:txBody>
          <a:bodyPr/>
          <a:lstStyle/>
          <a:p>
            <a:pPr algn="ctr"/>
            <a:r>
              <a:rPr lang="it-IT" dirty="0"/>
              <a:t>Sistemi amministrativi e di monitoraggio dei flussi economici</a:t>
            </a:r>
          </a:p>
        </p:txBody>
      </p:sp>
      <p:sp>
        <p:nvSpPr>
          <p:cNvPr id="8" name="Segnaposto testo 7">
            <a:extLst>
              <a:ext uri="{FF2B5EF4-FFF2-40B4-BE49-F238E27FC236}">
                <a16:creationId xmlns:a16="http://schemas.microsoft.com/office/drawing/2014/main" id="{107BB664-59EB-CDCD-5A75-BDE54FD18D73}"/>
              </a:ext>
            </a:extLst>
          </p:cNvPr>
          <p:cNvSpPr>
            <a:spLocks noGrp="1"/>
          </p:cNvSpPr>
          <p:nvPr>
            <p:ph type="body" sz="quarter" idx="16"/>
          </p:nvPr>
        </p:nvSpPr>
        <p:spPr>
          <a:xfrm>
            <a:off x="7062408" y="1570442"/>
            <a:ext cx="1993846" cy="604800"/>
          </a:xfrm>
        </p:spPr>
        <p:txBody>
          <a:bodyPr/>
          <a:lstStyle/>
          <a:p>
            <a:r>
              <a:rPr lang="it-IT" dirty="0"/>
              <a:t>Procedure di natura finanziaria e contabile</a:t>
            </a:r>
          </a:p>
        </p:txBody>
      </p:sp>
      <p:sp>
        <p:nvSpPr>
          <p:cNvPr id="10" name="Segnaposto testo 9">
            <a:extLst>
              <a:ext uri="{FF2B5EF4-FFF2-40B4-BE49-F238E27FC236}">
                <a16:creationId xmlns:a16="http://schemas.microsoft.com/office/drawing/2014/main" id="{1807B036-F099-9765-FBB0-753922A9037C}"/>
              </a:ext>
            </a:extLst>
          </p:cNvPr>
          <p:cNvSpPr>
            <a:spLocks noGrp="1"/>
          </p:cNvSpPr>
          <p:nvPr>
            <p:ph type="body" sz="quarter" idx="18"/>
          </p:nvPr>
        </p:nvSpPr>
        <p:spPr>
          <a:xfrm>
            <a:off x="9215949" y="1582820"/>
            <a:ext cx="1993846" cy="604800"/>
          </a:xfrm>
        </p:spPr>
        <p:txBody>
          <a:bodyPr/>
          <a:lstStyle/>
          <a:p>
            <a:pPr algn="ctr"/>
            <a:r>
              <a:rPr lang="it-IT" dirty="0"/>
              <a:t>Sistema di Tax Control Framework</a:t>
            </a:r>
          </a:p>
        </p:txBody>
      </p:sp>
      <p:sp>
        <p:nvSpPr>
          <p:cNvPr id="11" name="Segnaposto testo 10">
            <a:extLst>
              <a:ext uri="{FF2B5EF4-FFF2-40B4-BE49-F238E27FC236}">
                <a16:creationId xmlns:a16="http://schemas.microsoft.com/office/drawing/2014/main" id="{AE87778A-811E-3512-CE44-B7971164EC10}"/>
              </a:ext>
            </a:extLst>
          </p:cNvPr>
          <p:cNvSpPr>
            <a:spLocks noGrp="1"/>
          </p:cNvSpPr>
          <p:nvPr>
            <p:ph type="body" sz="quarter" idx="19"/>
          </p:nvPr>
        </p:nvSpPr>
        <p:spPr>
          <a:xfrm>
            <a:off x="9215949" y="2249830"/>
            <a:ext cx="1993846" cy="3690616"/>
          </a:xfrm>
        </p:spPr>
        <p:txBody>
          <a:bodyPr/>
          <a:lstStyle/>
          <a:p>
            <a:r>
              <a:rPr lang="it-IT" b="0" dirty="0"/>
              <a:t>Sistema di controllo interno del rischio fiscale che ne consente il puntuale monitoraggio, presidio e valutazione, minimizzando il rischio di operare in violazione di norme di natura tributaria, o in contrasto con i principi o con le finalità dell’ordinamento.  </a:t>
            </a:r>
          </a:p>
        </p:txBody>
      </p:sp>
      <p:sp>
        <p:nvSpPr>
          <p:cNvPr id="12" name="Titolo 11">
            <a:extLst>
              <a:ext uri="{FF2B5EF4-FFF2-40B4-BE49-F238E27FC236}">
                <a16:creationId xmlns:a16="http://schemas.microsoft.com/office/drawing/2014/main" id="{54D0ED77-11D9-35B0-98B6-641877F3B1F7}"/>
              </a:ext>
            </a:extLst>
          </p:cNvPr>
          <p:cNvSpPr>
            <a:spLocks noGrp="1"/>
          </p:cNvSpPr>
          <p:nvPr>
            <p:ph type="title"/>
          </p:nvPr>
        </p:nvSpPr>
        <p:spPr>
          <a:xfrm>
            <a:off x="601785" y="451575"/>
            <a:ext cx="10988431" cy="445733"/>
          </a:xfrm>
        </p:spPr>
        <p:txBody>
          <a:bodyPr/>
          <a:lstStyle/>
          <a:p>
            <a:r>
              <a:rPr lang="it-IT" b="1" dirty="0"/>
              <a:t>Adeguati Assetti</a:t>
            </a:r>
            <a:endParaRPr lang="it-IT" dirty="0"/>
          </a:p>
        </p:txBody>
      </p:sp>
      <p:sp>
        <p:nvSpPr>
          <p:cNvPr id="14" name="CasellaDiTesto 13">
            <a:extLst>
              <a:ext uri="{FF2B5EF4-FFF2-40B4-BE49-F238E27FC236}">
                <a16:creationId xmlns:a16="http://schemas.microsoft.com/office/drawing/2014/main" id="{6632F9A9-F411-E905-31D9-9B1E6CA80206}"/>
              </a:ext>
            </a:extLst>
          </p:cNvPr>
          <p:cNvSpPr txBox="1"/>
          <p:nvPr/>
        </p:nvSpPr>
        <p:spPr>
          <a:xfrm>
            <a:off x="601784" y="958101"/>
            <a:ext cx="10439382" cy="316195"/>
          </a:xfrm>
          <a:prstGeom prst="rect">
            <a:avLst/>
          </a:prstGeom>
          <a:noFill/>
        </p:spPr>
        <p:txBody>
          <a:bodyPr wrap="square" lIns="54610" tIns="54610" rIns="54610" bIns="5461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050" b="0" i="0" u="none" strike="noStrike" kern="1200" cap="none" spc="0" normalizeH="0" baseline="0" noProof="0" dirty="0">
                <a:ln>
                  <a:noFill/>
                </a:ln>
                <a:solidFill>
                  <a:srgbClr val="00338D"/>
                </a:solidFill>
                <a:effectLst/>
                <a:uLnTx/>
                <a:uFillTx/>
                <a:latin typeface="Arial"/>
                <a:ea typeface="+mn-ea"/>
                <a:cs typeface="+mn-cs"/>
              </a:rPr>
              <a:t>Il CFO, al fine di individuare tempestivamente nonché prevenire una situazione di crisi d’impresa, d’intesa con l’organo amministrativo gestorio e le funzioni a questo subordinate, monitora e, laddove necessario, suggerisce l’adozione, l’implementazione e il monitoraggio di</a:t>
            </a:r>
            <a:r>
              <a:rPr kumimoji="0" lang="it-IT" sz="1200" b="0" i="0" u="none" strike="noStrike" kern="1200" cap="none" spc="0" normalizeH="0" baseline="0" noProof="0" dirty="0">
                <a:ln>
                  <a:noFill/>
                </a:ln>
                <a:solidFill>
                  <a:srgbClr val="00338D"/>
                </a:solidFill>
                <a:effectLst/>
                <a:uLnTx/>
                <a:uFillTx/>
                <a:latin typeface="Arial"/>
                <a:ea typeface="+mn-ea"/>
                <a:cs typeface="+mn-cs"/>
              </a:rPr>
              <a:t>: </a:t>
            </a:r>
          </a:p>
        </p:txBody>
      </p:sp>
      <p:sp>
        <p:nvSpPr>
          <p:cNvPr id="15" name="Segnaposto testo 8">
            <a:extLst>
              <a:ext uri="{FF2B5EF4-FFF2-40B4-BE49-F238E27FC236}">
                <a16:creationId xmlns:a16="http://schemas.microsoft.com/office/drawing/2014/main" id="{40ACE7F8-3D30-621E-F88D-E147EFB72F65}"/>
              </a:ext>
            </a:extLst>
          </p:cNvPr>
          <p:cNvSpPr txBox="1">
            <a:spLocks/>
          </p:cNvSpPr>
          <p:nvPr/>
        </p:nvSpPr>
        <p:spPr>
          <a:xfrm>
            <a:off x="2755326" y="1570442"/>
            <a:ext cx="1993846" cy="604800"/>
          </a:xfrm>
          <a:prstGeom prst="chevron">
            <a:avLst>
              <a:gd name="adj" fmla="val 31101"/>
            </a:avLst>
          </a:prstGeom>
          <a:solidFill>
            <a:schemeClr val="tx2"/>
          </a:solidFill>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bg1"/>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bg1"/>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dirty="0"/>
              <a:t>Sistemi di condivisione delle informazioni</a:t>
            </a:r>
          </a:p>
        </p:txBody>
      </p:sp>
    </p:spTree>
    <p:extLst>
      <p:ext uri="{BB962C8B-B14F-4D97-AF65-F5344CB8AC3E}">
        <p14:creationId xmlns:p14="http://schemas.microsoft.com/office/powerpoint/2010/main" val="455481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250" fill="hold"/>
                                        <p:tgtEl>
                                          <p:spTgt spid="12"/>
                                        </p:tgtEl>
                                        <p:attrNameLst>
                                          <p:attrName>ppt_w</p:attrName>
                                        </p:attrNameLst>
                                      </p:cBhvr>
                                      <p:tavLst>
                                        <p:tav tm="0">
                                          <p:val>
                                            <p:fltVal val="0"/>
                                          </p:val>
                                        </p:tav>
                                        <p:tav tm="100000">
                                          <p:val>
                                            <p:strVal val="#ppt_w"/>
                                          </p:val>
                                        </p:tav>
                                      </p:tavLst>
                                    </p:anim>
                                    <p:anim calcmode="lin" valueType="num">
                                      <p:cBhvr>
                                        <p:cTn id="8" dur="1250" fill="hold"/>
                                        <p:tgtEl>
                                          <p:spTgt spid="12"/>
                                        </p:tgtEl>
                                        <p:attrNameLst>
                                          <p:attrName>ppt_h</p:attrName>
                                        </p:attrNameLst>
                                      </p:cBhvr>
                                      <p:tavLst>
                                        <p:tav tm="0">
                                          <p:val>
                                            <p:fltVal val="0"/>
                                          </p:val>
                                        </p:tav>
                                        <p:tav tm="100000">
                                          <p:val>
                                            <p:strVal val="#ppt_h"/>
                                          </p:val>
                                        </p:tav>
                                      </p:tavLst>
                                    </p:anim>
                                    <p:animEffect transition="in" filter="fade">
                                      <p:cBhvr>
                                        <p:cTn id="9" dur="1250"/>
                                        <p:tgtEl>
                                          <p:spTgt spid="12"/>
                                        </p:tgtEl>
                                      </p:cBhvr>
                                    </p:animEffect>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anim calcmode="lin" valueType="num">
                                      <p:cBhvr>
                                        <p:cTn id="71" dur="1000" fill="hold"/>
                                        <p:tgtEl>
                                          <p:spTgt spid="3"/>
                                        </p:tgtEl>
                                        <p:attrNameLst>
                                          <p:attrName>ppt_x</p:attrName>
                                        </p:attrNameLst>
                                      </p:cBhvr>
                                      <p:tavLst>
                                        <p:tav tm="0">
                                          <p:val>
                                            <p:strVal val="#ppt_x"/>
                                          </p:val>
                                        </p:tav>
                                        <p:tav tm="100000">
                                          <p:val>
                                            <p:strVal val="#ppt_x"/>
                                          </p:val>
                                        </p:tav>
                                      </p:tavLst>
                                    </p:anim>
                                    <p:anim calcmode="lin" valueType="num">
                                      <p:cBhvr>
                                        <p:cTn id="7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uiExpand="1" animBg="1"/>
      <p:bldP spid="7" grpId="0" animBg="1"/>
      <p:bldP spid="8" grpId="0" animBg="1"/>
      <p:bldP spid="10" grpId="0" animBg="1"/>
      <p:bldP spid="11" grpId="0"/>
      <p:bldP spid="12" grpId="0"/>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Flusso di dati astratto blu">
            <a:extLst>
              <a:ext uri="{FF2B5EF4-FFF2-40B4-BE49-F238E27FC236}">
                <a16:creationId xmlns:a16="http://schemas.microsoft.com/office/drawing/2014/main" id="{F467CC61-E17C-BF83-E4B0-C2DDB888A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83" y="5107708"/>
            <a:ext cx="10434811" cy="927777"/>
          </a:xfrm>
          <a:prstGeom prst="rect">
            <a:avLst/>
          </a:prstGeom>
        </p:spPr>
      </p:pic>
      <p:sp>
        <p:nvSpPr>
          <p:cNvPr id="2" name="Segnaposto testo 1">
            <a:extLst>
              <a:ext uri="{FF2B5EF4-FFF2-40B4-BE49-F238E27FC236}">
                <a16:creationId xmlns:a16="http://schemas.microsoft.com/office/drawing/2014/main" id="{F80129E4-BBC9-F33C-39A3-6EF7D62B2B2C}"/>
              </a:ext>
            </a:extLst>
          </p:cNvPr>
          <p:cNvSpPr>
            <a:spLocks noGrp="1"/>
          </p:cNvSpPr>
          <p:nvPr>
            <p:ph type="body" sz="quarter" idx="10"/>
          </p:nvPr>
        </p:nvSpPr>
        <p:spPr/>
        <p:txBody>
          <a:bodyPr/>
          <a:lstStyle/>
          <a:p>
            <a:pPr>
              <a:spcAft>
                <a:spcPts val="0"/>
              </a:spcAft>
            </a:pPr>
            <a:r>
              <a:rPr kumimoji="0" lang="it-IT" sz="1050" b="0" i="0" u="none" strike="noStrike" kern="1200" cap="none" spc="0" normalizeH="0" baseline="0" noProof="0" dirty="0">
                <a:ln>
                  <a:noFill/>
                </a:ln>
                <a:solidFill>
                  <a:srgbClr val="00338D"/>
                </a:solidFill>
                <a:effectLst/>
                <a:uLnTx/>
                <a:uFillTx/>
                <a:latin typeface="Arial"/>
                <a:ea typeface="+mn-ea"/>
                <a:cs typeface="+mn-cs"/>
              </a:rPr>
              <a:t>Per permettere la tempestiva individuazione di elementi </a:t>
            </a:r>
            <a:r>
              <a:rPr lang="it-IT" sz="1050" b="0" dirty="0">
                <a:solidFill>
                  <a:srgbClr val="00338D"/>
                </a:solidFill>
                <a:latin typeface="Arial"/>
              </a:rPr>
              <a:t>che possano condurre alla crisi d’impresa e la loro tempestiva correzione è necessario che i soggetti preposti siano in </a:t>
            </a:r>
          </a:p>
          <a:p>
            <a:pPr>
              <a:spcAft>
                <a:spcPts val="0"/>
              </a:spcAft>
            </a:pPr>
            <a:r>
              <a:rPr lang="it-IT" sz="1050" b="0" dirty="0">
                <a:solidFill>
                  <a:srgbClr val="00338D"/>
                </a:solidFill>
                <a:latin typeface="Arial"/>
              </a:rPr>
              <a:t>grado di raccogliere, analizzare e combinare vari dati societari. Cresce pertanto l’importanza di dotare l’impresa di adeguati sistemi informatici, finanche predittivi.</a:t>
            </a:r>
          </a:p>
          <a:p>
            <a:pPr>
              <a:spcAft>
                <a:spcPts val="0"/>
              </a:spcAft>
            </a:pPr>
            <a:r>
              <a:rPr lang="it-IT" sz="1050" b="0" dirty="0">
                <a:solidFill>
                  <a:srgbClr val="00338D"/>
                </a:solidFill>
                <a:latin typeface="Arial"/>
              </a:rPr>
              <a:t>Possiamo distinguere due tipi di sistemi:</a:t>
            </a:r>
          </a:p>
          <a:p>
            <a:endParaRPr lang="it-IT" sz="1050" dirty="0"/>
          </a:p>
          <a:p>
            <a:pPr marL="171450" indent="-171450">
              <a:buFont typeface="Arial" panose="020B0604020202020204" pitchFamily="34" charset="0"/>
              <a:buChar char="•"/>
            </a:pPr>
            <a:endParaRPr lang="it-IT" sz="1050" dirty="0"/>
          </a:p>
          <a:p>
            <a:endParaRPr lang="it-IT" sz="1050" dirty="0"/>
          </a:p>
          <a:p>
            <a:pPr marL="171450" indent="-171450">
              <a:buFont typeface="Arial" panose="020B0604020202020204" pitchFamily="34" charset="0"/>
              <a:buChar char="•"/>
            </a:pPr>
            <a:endParaRPr lang="it-IT" sz="1050" dirty="0"/>
          </a:p>
          <a:p>
            <a:pPr marL="171450" indent="-171450">
              <a:buFont typeface="Arial" panose="020B0604020202020204" pitchFamily="34" charset="0"/>
              <a:buChar char="•"/>
            </a:pPr>
            <a:endParaRPr lang="it-IT" sz="1050" dirty="0"/>
          </a:p>
          <a:p>
            <a:endParaRPr lang="it-IT" sz="1050" dirty="0"/>
          </a:p>
          <a:p>
            <a:endParaRPr lang="it-IT" sz="1050" dirty="0"/>
          </a:p>
          <a:p>
            <a:endParaRPr lang="it-IT" sz="1050" dirty="0"/>
          </a:p>
          <a:p>
            <a:endParaRPr lang="it-IT" sz="1050" dirty="0"/>
          </a:p>
          <a:p>
            <a:endParaRPr lang="it-IT" sz="1050" dirty="0"/>
          </a:p>
          <a:p>
            <a:endParaRPr lang="it-IT" sz="1050" dirty="0"/>
          </a:p>
          <a:p>
            <a:endParaRPr lang="it-IT" sz="400" dirty="0"/>
          </a:p>
          <a:p>
            <a:r>
              <a:rPr lang="it-IT" sz="1050" dirty="0"/>
              <a:t>Attenzione</a:t>
            </a:r>
            <a:r>
              <a:rPr lang="it-IT" sz="1050" b="0" dirty="0"/>
              <a:t>: l’adozione di sistemi informatici non esonera gli organi amministrativi e di controllo dai rispettivi obblighi di informazione e controllo, anche nel caso in cui tali sistemi prevedessero l’invio automatico di </a:t>
            </a:r>
            <a:r>
              <a:rPr lang="it-IT" sz="1050" b="0" dirty="0" err="1"/>
              <a:t>allert</a:t>
            </a:r>
            <a:r>
              <a:rPr lang="it-IT" sz="1050" b="0" dirty="0"/>
              <a:t>.</a:t>
            </a:r>
          </a:p>
        </p:txBody>
      </p:sp>
      <p:sp>
        <p:nvSpPr>
          <p:cNvPr id="4" name="Titolo 3">
            <a:extLst>
              <a:ext uri="{FF2B5EF4-FFF2-40B4-BE49-F238E27FC236}">
                <a16:creationId xmlns:a16="http://schemas.microsoft.com/office/drawing/2014/main" id="{3252CE78-9D47-9B79-77E6-085D373A043F}"/>
              </a:ext>
            </a:extLst>
          </p:cNvPr>
          <p:cNvSpPr>
            <a:spLocks noGrp="1"/>
          </p:cNvSpPr>
          <p:nvPr>
            <p:ph type="title"/>
          </p:nvPr>
        </p:nvSpPr>
        <p:spPr/>
        <p:txBody>
          <a:bodyPr/>
          <a:lstStyle/>
          <a:p>
            <a:r>
              <a:rPr lang="it-IT" b="1" dirty="0"/>
              <a:t>Il ruolo dei sistemi informatici</a:t>
            </a:r>
          </a:p>
        </p:txBody>
      </p:sp>
      <p:sp>
        <p:nvSpPr>
          <p:cNvPr id="5" name="Segnaposto testo 6">
            <a:extLst>
              <a:ext uri="{FF2B5EF4-FFF2-40B4-BE49-F238E27FC236}">
                <a16:creationId xmlns:a16="http://schemas.microsoft.com/office/drawing/2014/main" id="{EC9F61A3-FA69-E377-E536-BB6B747AC108}"/>
              </a:ext>
            </a:extLst>
          </p:cNvPr>
          <p:cNvSpPr txBox="1">
            <a:spLocks/>
          </p:cNvSpPr>
          <p:nvPr/>
        </p:nvSpPr>
        <p:spPr>
          <a:xfrm>
            <a:off x="1198132" y="2208028"/>
            <a:ext cx="3619838" cy="246022"/>
          </a:xfrm>
          <a:prstGeom prst="rect">
            <a:avLst/>
          </a:prstGeom>
          <a:solidFill>
            <a:srgbClr val="00338D"/>
          </a:solidFill>
        </p:spPr>
        <p:txBody>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050" dirty="0">
                <a:solidFill>
                  <a:schemeClr val="bg1"/>
                </a:solidFill>
              </a:rPr>
              <a:t>SISTEMI INFORMATICI TRADIZIONALI</a:t>
            </a:r>
          </a:p>
        </p:txBody>
      </p:sp>
      <p:sp>
        <p:nvSpPr>
          <p:cNvPr id="6" name="CasellaDiTesto 5">
            <a:extLst>
              <a:ext uri="{FF2B5EF4-FFF2-40B4-BE49-F238E27FC236}">
                <a16:creationId xmlns:a16="http://schemas.microsoft.com/office/drawing/2014/main" id="{EF4D4A8A-0BBF-78E1-CCCD-22199B233DB3}"/>
              </a:ext>
            </a:extLst>
          </p:cNvPr>
          <p:cNvSpPr txBox="1"/>
          <p:nvPr/>
        </p:nvSpPr>
        <p:spPr>
          <a:xfrm>
            <a:off x="1198132" y="2454050"/>
            <a:ext cx="3619838" cy="735506"/>
          </a:xfrm>
          <a:prstGeom prst="rect">
            <a:avLst/>
          </a:prstGeom>
          <a:noFill/>
          <a:ln w="12700">
            <a:solidFill>
              <a:srgbClr val="00338D"/>
            </a:solidFill>
          </a:ln>
        </p:spPr>
        <p:txBody>
          <a:bodyPr wrap="square" lIns="54610" tIns="54610" rIns="54610" bIns="54610" rtlCol="0">
            <a:noAutofit/>
          </a:bodyPr>
          <a:lstStyle/>
          <a:p>
            <a:pPr>
              <a:spcAft>
                <a:spcPts val="600"/>
              </a:spcAft>
            </a:pPr>
            <a:r>
              <a:rPr lang="it-IT" sz="1050" b="1" dirty="0">
                <a:solidFill>
                  <a:schemeClr val="tx2"/>
                </a:solidFill>
              </a:rPr>
              <a:t>quali i sistemi gestionali e le banche dati in grado di raccogliere e aggregare i dati immessi fornendo una rappresentazione dell’andamento dell’impresa e della sussistenza di sintomi anticipatori della crisi.</a:t>
            </a:r>
          </a:p>
        </p:txBody>
      </p:sp>
      <p:sp>
        <p:nvSpPr>
          <p:cNvPr id="7" name="Segnaposto testo 6">
            <a:extLst>
              <a:ext uri="{FF2B5EF4-FFF2-40B4-BE49-F238E27FC236}">
                <a16:creationId xmlns:a16="http://schemas.microsoft.com/office/drawing/2014/main" id="{697DDCDF-BD14-2E75-F965-44D1FB66698A}"/>
              </a:ext>
            </a:extLst>
          </p:cNvPr>
          <p:cNvSpPr txBox="1">
            <a:spLocks/>
          </p:cNvSpPr>
          <p:nvPr/>
        </p:nvSpPr>
        <p:spPr>
          <a:xfrm>
            <a:off x="6431416" y="2052876"/>
            <a:ext cx="3619838" cy="246022"/>
          </a:xfrm>
          <a:prstGeom prst="rect">
            <a:avLst/>
          </a:prstGeom>
          <a:solidFill>
            <a:srgbClr val="00338D"/>
          </a:solidFill>
        </p:spPr>
        <p:txBody>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1050" dirty="0">
                <a:solidFill>
                  <a:schemeClr val="bg1"/>
                </a:solidFill>
              </a:rPr>
              <a:t>SISTEMI DI INTELLIGENZA ARTIFICIALE</a:t>
            </a:r>
          </a:p>
        </p:txBody>
      </p:sp>
      <p:sp>
        <p:nvSpPr>
          <p:cNvPr id="8" name="CasellaDiTesto 7">
            <a:extLst>
              <a:ext uri="{FF2B5EF4-FFF2-40B4-BE49-F238E27FC236}">
                <a16:creationId xmlns:a16="http://schemas.microsoft.com/office/drawing/2014/main" id="{D0D393F4-8D62-2023-0CE6-6ECE91080E81}"/>
              </a:ext>
            </a:extLst>
          </p:cNvPr>
          <p:cNvSpPr txBox="1"/>
          <p:nvPr/>
        </p:nvSpPr>
        <p:spPr>
          <a:xfrm>
            <a:off x="6432298" y="2291636"/>
            <a:ext cx="3619838" cy="1024736"/>
          </a:xfrm>
          <a:prstGeom prst="rect">
            <a:avLst/>
          </a:prstGeom>
          <a:noFill/>
          <a:ln w="12700">
            <a:solidFill>
              <a:srgbClr val="00338D"/>
            </a:solidFill>
          </a:ln>
        </p:spPr>
        <p:txBody>
          <a:bodyPr wrap="square" lIns="54610" tIns="54610" rIns="54610" bIns="54610" rtlCol="0">
            <a:noAutofit/>
          </a:bodyPr>
          <a:lstStyle/>
          <a:p>
            <a:pPr>
              <a:spcAft>
                <a:spcPts val="600"/>
              </a:spcAft>
            </a:pPr>
            <a:r>
              <a:rPr lang="it-IT" sz="1050" b="1" dirty="0">
                <a:solidFill>
                  <a:schemeClr val="tx2"/>
                </a:solidFill>
              </a:rPr>
              <a:t>ossia sistemi in grado di effettuare una rielaborazione autonoma dei dati a disposizione, in grado non solo di evidenziare i segnali anticipatori della crisi al momento della loro manifestazione, ma anche di compiere un’analisi predittiva, consentendo di attuare le misure correttive anticipatamente.</a:t>
            </a:r>
          </a:p>
        </p:txBody>
      </p:sp>
      <p:sp>
        <p:nvSpPr>
          <p:cNvPr id="11" name="Parentesi graffa chiusa 10">
            <a:extLst>
              <a:ext uri="{FF2B5EF4-FFF2-40B4-BE49-F238E27FC236}">
                <a16:creationId xmlns:a16="http://schemas.microsoft.com/office/drawing/2014/main" id="{E4D6B757-AD71-EFB0-3A40-DAA5D9268B74}"/>
              </a:ext>
            </a:extLst>
          </p:cNvPr>
          <p:cNvSpPr/>
          <p:nvPr/>
        </p:nvSpPr>
        <p:spPr>
          <a:xfrm rot="5400000">
            <a:off x="5560212" y="2429440"/>
            <a:ext cx="202200" cy="2214482"/>
          </a:xfrm>
          <a:prstGeom prst="rightBrace">
            <a:avLst/>
          </a:prstGeom>
          <a:ln w="19050">
            <a:solidFill>
              <a:srgbClr val="00338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0E46E9E1-5ACE-2DF8-A138-4E933756F669}"/>
              </a:ext>
            </a:extLst>
          </p:cNvPr>
          <p:cNvSpPr txBox="1"/>
          <p:nvPr/>
        </p:nvSpPr>
        <p:spPr>
          <a:xfrm>
            <a:off x="3575322" y="3749830"/>
            <a:ext cx="4210082" cy="914400"/>
          </a:xfrm>
          <a:prstGeom prst="rect">
            <a:avLst/>
          </a:prstGeom>
          <a:noFill/>
        </p:spPr>
        <p:txBody>
          <a:bodyPr wrap="none" lIns="54610" tIns="54610" rIns="54610" bIns="54610" rtlCol="0">
            <a:noAutofit/>
          </a:bodyPr>
          <a:lstStyle/>
          <a:p>
            <a:r>
              <a:rPr lang="it-IT" sz="1050" b="1" dirty="0">
                <a:solidFill>
                  <a:schemeClr val="tx2"/>
                </a:solidFill>
              </a:rPr>
              <a:t>Tali sistemi permettono all’impresa il  monitoraggio costante  </a:t>
            </a:r>
          </a:p>
          <a:p>
            <a:r>
              <a:rPr lang="it-IT" sz="1050" b="1" dirty="0">
                <a:solidFill>
                  <a:schemeClr val="tx2"/>
                </a:solidFill>
              </a:rPr>
              <a:t>degli indici dello stato di crisi, prima ancora dell’utilizzo del test </a:t>
            </a:r>
          </a:p>
          <a:p>
            <a:r>
              <a:rPr lang="it-IT" sz="1050" b="1" dirty="0">
                <a:solidFill>
                  <a:schemeClr val="tx2"/>
                </a:solidFill>
              </a:rPr>
              <a:t>pratico messo a disposizione sulla piattaforma telematica </a:t>
            </a:r>
          </a:p>
          <a:p>
            <a:r>
              <a:rPr lang="it-IT" sz="1050" b="1" dirty="0">
                <a:solidFill>
                  <a:schemeClr val="tx2"/>
                </a:solidFill>
              </a:rPr>
              <a:t>dedicata alle procedure di composizione negoziata</a:t>
            </a:r>
          </a:p>
        </p:txBody>
      </p:sp>
    </p:spTree>
    <p:extLst>
      <p:ext uri="{BB962C8B-B14F-4D97-AF65-F5344CB8AC3E}">
        <p14:creationId xmlns:p14="http://schemas.microsoft.com/office/powerpoint/2010/main" val="1511746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par>
                          <p:cTn id="10" fill="hold">
                            <p:stCondLst>
                              <p:cond delay="1250"/>
                            </p:stCondLst>
                            <p:childTnLst>
                              <p:par>
                                <p:cTn id="11" presetID="22" presetClass="entr" presetSubtype="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1000"/>
                                        <p:tgtEl>
                                          <p:spTgt spid="2">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up)">
                                      <p:cBhvr>
                                        <p:cTn id="16" dur="1000"/>
                                        <p:tgtEl>
                                          <p:spTgt spid="2">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up)">
                                      <p:cBhvr>
                                        <p:cTn id="19" dur="1000"/>
                                        <p:tgtEl>
                                          <p:spTgt spid="2">
                                            <p:txEl>
                                              <p:pRg st="2" end="2"/>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750"/>
                                        <p:tgtEl>
                                          <p:spTgt spid="11"/>
                                        </p:tgtEl>
                                      </p:cBhvr>
                                    </p:animEffect>
                                  </p:childTnLst>
                                </p:cTn>
                              </p:par>
                            </p:childTnLst>
                          </p:cTn>
                        </p:par>
                        <p:par>
                          <p:cTn id="53" fill="hold">
                            <p:stCondLst>
                              <p:cond delay="750"/>
                            </p:stCondLst>
                            <p:childTnLst>
                              <p:par>
                                <p:cTn id="54" presetID="2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Effect transition="in" filter="fade">
                                      <p:cBhvr>
                                        <p:cTn id="61" dur="1000"/>
                                        <p:tgtEl>
                                          <p:spTgt spid="2">
                                            <p:txEl>
                                              <p:pRg st="15" end="15"/>
                                            </p:txEl>
                                          </p:spTgt>
                                        </p:tgtEl>
                                      </p:cBhvr>
                                    </p:animEffect>
                                    <p:anim calcmode="lin" valueType="num">
                                      <p:cBhvr>
                                        <p:cTn id="62"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6" presetClass="emph" presetSubtype="0" fill="hold" grpId="0" nodeType="afterEffect">
                                  <p:stCondLst>
                                    <p:cond delay="0"/>
                                  </p:stCondLst>
                                  <p:childTnLst>
                                    <p:animEffect transition="out" filter="fade">
                                      <p:cBhvr>
                                        <p:cTn id="66" dur="500" tmFilter="0, 0; .2, .5; .8, .5; 1, 0"/>
                                        <p:tgtEl>
                                          <p:spTgt spid="2">
                                            <p:txEl>
                                              <p:pRg st="15" end="15"/>
                                            </p:txEl>
                                          </p:spTgt>
                                        </p:tgtEl>
                                      </p:cBhvr>
                                    </p:animEffect>
                                    <p:animScale>
                                      <p:cBhvr>
                                        <p:cTn id="67" dur="250" autoRev="1" fill="hold"/>
                                        <p:tgtEl>
                                          <p:spTgt spid="2">
                                            <p:txEl>
                                              <p:pRg st="15" end="1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animBg="1"/>
      <p:bldP spid="6" grpId="0" animBg="1"/>
      <p:bldP spid="7" grpId="0" animBg="1"/>
      <p:bldP spid="8"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673CBF5-903F-B9A7-4285-ECD5AD168645}"/>
              </a:ext>
            </a:extLst>
          </p:cNvPr>
          <p:cNvSpPr>
            <a:spLocks noGrp="1"/>
          </p:cNvSpPr>
          <p:nvPr>
            <p:ph type="body" sz="quarter" idx="10"/>
          </p:nvPr>
        </p:nvSpPr>
        <p:spPr>
          <a:xfrm>
            <a:off x="601785" y="1422399"/>
            <a:ext cx="4568421" cy="4756209"/>
          </a:xfrm>
        </p:spPr>
        <p:txBody>
          <a:bodyPr/>
          <a:lstStyle/>
          <a:p>
            <a:pPr rtl="0"/>
            <a:r>
              <a:rPr lang="it-IT" dirty="0"/>
              <a:t>Gestione delle risorse finanziarie (fatturazione attiva, incassi, pagamenti, gestione del credito) anche tramite service prestato da società del Gruppo.</a:t>
            </a:r>
          </a:p>
          <a:p>
            <a:pPr rtl="0"/>
            <a:r>
              <a:rPr lang="it-IT" i="1" u="sng" dirty="0">
                <a:effectLst/>
              </a:rPr>
              <a:t>Flussi in uscita</a:t>
            </a:r>
            <a:endParaRPr lang="it-IT" dirty="0">
              <a:effectLst/>
            </a:endParaRPr>
          </a:p>
          <a:p>
            <a:pPr marL="171450" indent="-171450" rtl="0">
              <a:buFont typeface="Wingdings" panose="05000000000000000000" pitchFamily="2" charset="2"/>
              <a:buChar char="§"/>
            </a:pPr>
            <a:r>
              <a:rPr lang="it-IT" b="0" dirty="0"/>
              <a:t>Tutti i pagamenti devono essere adeguatamente documentati ed autorizzati secondo il vigente sistema di deleghe e procure. I livelli autorizzativi previsti per l’autorizzazione dei pagamenti a fornitori, ai dipendenti e ai terzi in genere devono risultare chiaramente definiti e tracciabili;</a:t>
            </a:r>
          </a:p>
          <a:p>
            <a:pPr marL="171450" indent="-171450" rtl="0">
              <a:buFont typeface="Wingdings" panose="05000000000000000000" pitchFamily="2" charset="2"/>
              <a:buChar char="§"/>
            </a:pPr>
            <a:r>
              <a:rPr lang="it-IT" b="0" dirty="0"/>
              <a:t>tutti i pagamenti devono essere disposti tramite bonifico bancario o altra modalità che ne garantisca la tracciabilità;</a:t>
            </a:r>
          </a:p>
          <a:p>
            <a:pPr marL="171450" indent="-171450" rtl="0">
              <a:buFont typeface="Wingdings" panose="05000000000000000000" pitchFamily="2" charset="2"/>
              <a:buChar char="§"/>
            </a:pPr>
            <a:r>
              <a:rPr lang="it-IT" b="0" dirty="0"/>
              <a:t>per disporre un pagamento deve essere prevista formale autorizzazione - mediante rilascio di benestare a sistema o altra modalità prevista dalle procedure vigenti - da parte di un responsabile, incaricato in base al sistema di deleghe interne;</a:t>
            </a:r>
          </a:p>
          <a:p>
            <a:pPr marL="171450" indent="-171450" rtl="0">
              <a:buFont typeface="Wingdings" panose="05000000000000000000" pitchFamily="2" charset="2"/>
              <a:buChar char="§"/>
            </a:pPr>
            <a:r>
              <a:rPr lang="it-IT" b="0" dirty="0"/>
              <a:t>le disposizioni di bonifico devono essere autorizzate formalmente da soggetto dotato di idonei poteri (che, nel caso di pagamenti tramite </a:t>
            </a:r>
            <a:r>
              <a:rPr lang="it-IT" b="0" i="1" dirty="0"/>
              <a:t>remote banking</a:t>
            </a:r>
            <a:r>
              <a:rPr lang="it-IT" b="0" dirty="0"/>
              <a:t>, deve disporre di credenziali di accesso riservate e personali);</a:t>
            </a:r>
          </a:p>
          <a:p>
            <a:pPr marL="171450" indent="-171450" rtl="0">
              <a:buFont typeface="Wingdings" panose="05000000000000000000" pitchFamily="2" charset="2"/>
              <a:buChar char="§"/>
            </a:pPr>
            <a:r>
              <a:rPr lang="it-IT" b="0" dirty="0"/>
              <a:t>ove previsto dalla normativa vigente in materia di tracciabilità dei flussi finanziari, i pagamenti sono effettuati solo sui conti correnti “dedicati” comunicati per iscritto dalla parte ricevente;</a:t>
            </a:r>
          </a:p>
          <a:p>
            <a:pPr marL="171450" indent="-171450" rtl="0">
              <a:buFont typeface="Wingdings" panose="05000000000000000000" pitchFamily="2" charset="2"/>
              <a:buChar char="§"/>
            </a:pPr>
            <a:r>
              <a:rPr lang="it-IT" b="0" dirty="0"/>
              <a:t>in caso di pagamento su conti esteri, devono essere previsti controlli finalizzati a verificare che:</a:t>
            </a:r>
          </a:p>
          <a:p>
            <a:pPr marL="358775" rtl="0">
              <a:buFont typeface="+mj-lt"/>
              <a:buAutoNum type="arabicPeriod"/>
            </a:pPr>
            <a:r>
              <a:rPr lang="it-IT" b="0" dirty="0"/>
              <a:t>non siano effettuati pagamenti su conti c.d. “</a:t>
            </a:r>
            <a:r>
              <a:rPr lang="it-IT" b="0" i="1" dirty="0"/>
              <a:t>cifrati</a:t>
            </a:r>
            <a:r>
              <a:rPr lang="it-IT" b="0" dirty="0"/>
              <a:t>”;</a:t>
            </a:r>
          </a:p>
          <a:p>
            <a:pPr marL="358775" rtl="0">
              <a:buFont typeface="+mj-lt"/>
              <a:buAutoNum type="arabicPeriod"/>
            </a:pPr>
            <a:r>
              <a:rPr lang="it-IT" b="0" dirty="0"/>
              <a:t>il conto corrente indicato dalla controparte non risieda presso uno Stato considerato “a rischio”. Nel caso in cui il fornitore faccia richiesta di essere pagato su un conto corrente di uno Stato “a rischio”, l’Ente aziendale preposto al pagamento ne tiene traccia;</a:t>
            </a:r>
          </a:p>
          <a:p>
            <a:pPr marL="171450" indent="-171450" rtl="0">
              <a:buFont typeface="Wingdings" panose="05000000000000000000" pitchFamily="2" charset="2"/>
              <a:buChar char="§"/>
            </a:pPr>
            <a:r>
              <a:rPr lang="it-IT" b="0" dirty="0"/>
              <a:t>i pagamenti effettuati con modalità differenti dal bonifico o giroconto bancario devono essere adeguatamente documentati ed autorizzati.</a:t>
            </a:r>
          </a:p>
          <a:p>
            <a:endParaRPr lang="it-IT" dirty="0"/>
          </a:p>
        </p:txBody>
      </p:sp>
      <p:sp>
        <p:nvSpPr>
          <p:cNvPr id="4" name="Titolo 3">
            <a:extLst>
              <a:ext uri="{FF2B5EF4-FFF2-40B4-BE49-F238E27FC236}">
                <a16:creationId xmlns:a16="http://schemas.microsoft.com/office/drawing/2014/main" id="{C794412A-8206-2B00-A8DB-56F9938C8600}"/>
              </a:ext>
            </a:extLst>
          </p:cNvPr>
          <p:cNvSpPr>
            <a:spLocks noGrp="1"/>
          </p:cNvSpPr>
          <p:nvPr>
            <p:ph type="title"/>
          </p:nvPr>
        </p:nvSpPr>
        <p:spPr/>
        <p:txBody>
          <a:bodyPr/>
          <a:lstStyle/>
          <a:p>
            <a:r>
              <a:rPr lang="it-IT" b="1" dirty="0"/>
              <a:t>Come gestire coerentemente i flussi di cassa? </a:t>
            </a:r>
            <a:br>
              <a:rPr lang="it-IT" b="1" dirty="0"/>
            </a:br>
            <a:r>
              <a:rPr lang="it-IT" b="1" dirty="0"/>
              <a:t>Un esempio pratico di alcuni protocolli di verifica e controllo				1/2</a:t>
            </a:r>
          </a:p>
        </p:txBody>
      </p:sp>
      <p:sp>
        <p:nvSpPr>
          <p:cNvPr id="5" name="Segnaposto testo 1">
            <a:extLst>
              <a:ext uri="{FF2B5EF4-FFF2-40B4-BE49-F238E27FC236}">
                <a16:creationId xmlns:a16="http://schemas.microsoft.com/office/drawing/2014/main" id="{2CEC5B6D-61C5-80C9-85B0-C62F3F7BB93B}"/>
              </a:ext>
            </a:extLst>
          </p:cNvPr>
          <p:cNvSpPr txBox="1">
            <a:spLocks/>
          </p:cNvSpPr>
          <p:nvPr/>
        </p:nvSpPr>
        <p:spPr>
          <a:xfrm>
            <a:off x="5992758" y="1422399"/>
            <a:ext cx="4568421" cy="475620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it-IT" i="1" u="sng" dirty="0">
                <a:effectLst/>
              </a:rPr>
              <a:t>Flussi in entrata</a:t>
            </a:r>
            <a:endParaRPr lang="it-IT" dirty="0">
              <a:effectLst/>
            </a:endParaRPr>
          </a:p>
          <a:p>
            <a:pPr marL="171450" indent="-171450" rtl="0">
              <a:buFont typeface="Wingdings" panose="05000000000000000000" pitchFamily="2" charset="2"/>
              <a:buChar char="§"/>
            </a:pPr>
            <a:r>
              <a:rPr lang="it-IT" b="0" dirty="0"/>
              <a:t>Ciascun incasso deve essere abbinato ad una specifica partita, e deve trovare adeguata giustificazione;</a:t>
            </a:r>
          </a:p>
          <a:p>
            <a:pPr marL="171450" indent="-171450" rtl="0">
              <a:buFont typeface="Wingdings" panose="05000000000000000000" pitchFamily="2" charset="2"/>
              <a:buChar char="§"/>
            </a:pPr>
            <a:r>
              <a:rPr lang="it-IT" b="0" dirty="0"/>
              <a:t>le operazioni che comportano flussi in entrata devono essere effettuate con mezzi idonei a garantire la tracciabilità dell’operazione (es. causale espressa, indicazione del soggetto ordinante, ecc.).</a:t>
            </a:r>
          </a:p>
          <a:p>
            <a:pPr marL="171450" indent="-171450" rtl="0">
              <a:buFont typeface="Wingdings" panose="05000000000000000000" pitchFamily="2" charset="2"/>
              <a:buChar char="§"/>
            </a:pPr>
            <a:r>
              <a:rPr lang="it-IT" b="0" dirty="0"/>
              <a:t>tutte le fatture attive devono essere emesse a fronte di prestazioni di servizi resi o a fronte di beni forniti a clienti;</a:t>
            </a:r>
          </a:p>
          <a:p>
            <a:pPr marL="171450" indent="-171450" rtl="0">
              <a:buFont typeface="Wingdings" panose="05000000000000000000" pitchFamily="2" charset="2"/>
              <a:buChar char="§"/>
            </a:pPr>
            <a:r>
              <a:rPr lang="it-IT" b="0" dirty="0"/>
              <a:t>tutte le fatture devono essere adeguatamente documentate ed autorizzate secondo il vigente sistema di deleghe e procure;</a:t>
            </a:r>
          </a:p>
          <a:p>
            <a:pPr marL="171450" indent="-171450" rtl="0">
              <a:buFont typeface="Wingdings" panose="05000000000000000000" pitchFamily="2" charset="2"/>
              <a:buChar char="§"/>
            </a:pPr>
            <a:r>
              <a:rPr lang="it-IT" b="0" dirty="0"/>
              <a:t>ai fini del recupero del credito, sia sempre identificato un referente aziendale dotato delle deleghe/poteri necessari per rappresentare la Società o per coordinare l’azione di eventuali professionisti esterni;</a:t>
            </a:r>
          </a:p>
          <a:p>
            <a:pPr marL="171450" indent="-171450" rtl="0">
              <a:buFont typeface="Wingdings" panose="05000000000000000000" pitchFamily="2" charset="2"/>
              <a:buChar char="§"/>
            </a:pPr>
            <a:r>
              <a:rPr lang="it-IT" b="0" dirty="0"/>
              <a:t>siano stabilite le modalità (ad es. sollecito verbale, sollecito scritto) attraverso le quali attuare la procedura di recupero del credito;</a:t>
            </a:r>
          </a:p>
          <a:p>
            <a:pPr marL="171450" indent="-171450" rtl="0">
              <a:buFont typeface="Wingdings" panose="05000000000000000000" pitchFamily="2" charset="2"/>
              <a:buChar char="§"/>
            </a:pPr>
            <a:r>
              <a:rPr lang="it-IT" b="0" dirty="0"/>
              <a:t>sia effettuata l’identificazione dei soggetti autorizzati a concordare un eventuale piano di rientro;</a:t>
            </a:r>
          </a:p>
          <a:p>
            <a:pPr marL="171450" indent="-171450" rtl="0">
              <a:buFont typeface="Wingdings" panose="05000000000000000000" pitchFamily="2" charset="2"/>
              <a:buChar char="§"/>
            </a:pPr>
            <a:r>
              <a:rPr lang="it-IT" b="0" dirty="0"/>
              <a:t>sia garantita la tracciabilità delle richieste di informazioni ricevute nel corso del contenzioso e delle persone coinvolte, nonché del processo di valutazione e autorizzazione interna della documentazione consegnata nel corso del contenzioso;</a:t>
            </a:r>
          </a:p>
          <a:p>
            <a:pPr marL="171450" indent="-171450" rtl="0">
              <a:buFont typeface="Wingdings" panose="05000000000000000000" pitchFamily="2" charset="2"/>
              <a:buChar char="§"/>
            </a:pPr>
            <a:r>
              <a:rPr lang="it-IT" b="0" dirty="0"/>
              <a:t>siano archiviati, mediante supporti cartacei o elettronici, tutti i documenti relativi al procedimento di recupero del credito.</a:t>
            </a:r>
          </a:p>
          <a:p>
            <a:pPr rtl="0"/>
            <a:r>
              <a:rPr lang="it-IT" i="1" u="sng" dirty="0">
                <a:effectLst/>
              </a:rPr>
              <a:t>Gestione dei conti correnti</a:t>
            </a:r>
            <a:endParaRPr lang="it-IT" dirty="0">
              <a:effectLst/>
            </a:endParaRPr>
          </a:p>
          <a:p>
            <a:pPr marL="171450" indent="-171450" rtl="0">
              <a:buFont typeface="Wingdings" panose="05000000000000000000" pitchFamily="2" charset="2"/>
              <a:buChar char="§"/>
            </a:pPr>
            <a:r>
              <a:rPr lang="it-IT" b="0" dirty="0"/>
              <a:t>Il Responsabile della funzione Amministrazione e Finanza autorizza l'apertura/chiusura dei conti correnti bancari intestati alla Società;</a:t>
            </a:r>
          </a:p>
          <a:p>
            <a:pPr marL="171450" indent="-171450" rtl="0">
              <a:buFont typeface="Wingdings" panose="05000000000000000000" pitchFamily="2" charset="2"/>
              <a:buChar char="§"/>
            </a:pPr>
            <a:r>
              <a:rPr lang="it-IT" b="0" dirty="0"/>
              <a:t>tutta la documentazione relativa alla gestione dei conti correnti societari (ad esempio contratti, specimen di firma depositati, estratti conto, ecc.) è archiviata presso la funzione competente.</a:t>
            </a:r>
          </a:p>
          <a:p>
            <a:pPr rtl="0"/>
            <a:r>
              <a:rPr lang="it-IT" dirty="0">
                <a:effectLst/>
              </a:rPr>
              <a:t> </a:t>
            </a:r>
          </a:p>
        </p:txBody>
      </p:sp>
    </p:spTree>
    <p:extLst>
      <p:ext uri="{BB962C8B-B14F-4D97-AF65-F5344CB8AC3E}">
        <p14:creationId xmlns:p14="http://schemas.microsoft.com/office/powerpoint/2010/main" val="3297441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500"/>
                                        <p:tgtEl>
                                          <p:spTgt spid="2">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500"/>
                                        <p:tgtEl>
                                          <p:spTgt spid="5">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500"/>
                                        <p:tgtEl>
                                          <p:spTgt spid="5">
                                            <p:txEl>
                                              <p:pRg st="1" end="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fade">
                                      <p:cBhvr>
                                        <p:cTn id="57" dur="500"/>
                                        <p:tgtEl>
                                          <p:spTgt spid="5">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Effect transition="in" filter="fade">
                                      <p:cBhvr>
                                        <p:cTn id="60" dur="500"/>
                                        <p:tgtEl>
                                          <p:spTgt spid="5">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500"/>
                                        <p:tgtEl>
                                          <p:spTgt spid="5">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5" end="5"/>
                                            </p:txEl>
                                          </p:spTgt>
                                        </p:tgtEl>
                                        <p:attrNameLst>
                                          <p:attrName>style.visibility</p:attrName>
                                        </p:attrNameLst>
                                      </p:cBhvr>
                                      <p:to>
                                        <p:strVal val="visible"/>
                                      </p:to>
                                    </p:set>
                                    <p:animEffect transition="in" filter="fade">
                                      <p:cBhvr>
                                        <p:cTn id="66" dur="500"/>
                                        <p:tgtEl>
                                          <p:spTgt spid="5">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Effect transition="in" filter="fade">
                                      <p:cBhvr>
                                        <p:cTn id="69" dur="500"/>
                                        <p:tgtEl>
                                          <p:spTgt spid="5">
                                            <p:txEl>
                                              <p:pRg st="6" end="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500"/>
                                        <p:tgtEl>
                                          <p:spTgt spid="5">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animEffect transition="in" filter="fade">
                                      <p:cBhvr>
                                        <p:cTn id="75" dur="500"/>
                                        <p:tgtEl>
                                          <p:spTgt spid="5">
                                            <p:txEl>
                                              <p:pRg st="8" end="8"/>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Effect transition="in" filter="fade">
                                      <p:cBhvr>
                                        <p:cTn id="78" dur="500"/>
                                        <p:tgtEl>
                                          <p:spTgt spid="5">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500"/>
                                        <p:tgtEl>
                                          <p:spTgt spid="5">
                                            <p:txEl>
                                              <p:pRg st="10" end="10"/>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Effect transition="in" filter="fade">
                                      <p:cBhvr>
                                        <p:cTn id="86" dur="500"/>
                                        <p:tgtEl>
                                          <p:spTgt spid="5">
                                            <p:txEl>
                                              <p:pRg st="11" end="11"/>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5">
                                            <p:txEl>
                                              <p:pRg st="12" end="12"/>
                                            </p:txEl>
                                          </p:spTgt>
                                        </p:tgtEl>
                                        <p:attrNameLst>
                                          <p:attrName>style.visibility</p:attrName>
                                        </p:attrNameLst>
                                      </p:cBhvr>
                                      <p:to>
                                        <p:strVal val="visible"/>
                                      </p:to>
                                    </p:set>
                                    <p:animEffect transition="in" filter="fade">
                                      <p:cBhvr>
                                        <p:cTn id="8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673CBF5-903F-B9A7-4285-ECD5AD168645}"/>
              </a:ext>
            </a:extLst>
          </p:cNvPr>
          <p:cNvSpPr>
            <a:spLocks noGrp="1"/>
          </p:cNvSpPr>
          <p:nvPr>
            <p:ph type="body" sz="quarter" idx="10"/>
          </p:nvPr>
        </p:nvSpPr>
        <p:spPr>
          <a:xfrm>
            <a:off x="601785" y="1422399"/>
            <a:ext cx="4568421" cy="4756209"/>
          </a:xfrm>
        </p:spPr>
        <p:txBody>
          <a:bodyPr/>
          <a:lstStyle/>
          <a:p>
            <a:pPr rtl="0"/>
            <a:r>
              <a:rPr lang="it-IT" i="1" u="sng" dirty="0">
                <a:effectLst/>
              </a:rPr>
              <a:t>Gestione della piccola cassa</a:t>
            </a:r>
            <a:endParaRPr lang="it-IT" dirty="0">
              <a:effectLst/>
            </a:endParaRPr>
          </a:p>
          <a:p>
            <a:pPr marL="171450" indent="-171450" rtl="0">
              <a:buFont typeface="Wingdings" panose="05000000000000000000" pitchFamily="2" charset="2"/>
              <a:buChar char="§"/>
            </a:pPr>
            <a:r>
              <a:rPr lang="it-IT" b="0" dirty="0"/>
              <a:t>Tutte le richieste di prelievo/pagamento devono essere autorizzate dal Responsabile della funzione titolare del fondo cassa;</a:t>
            </a:r>
          </a:p>
          <a:p>
            <a:pPr marL="171450" indent="-171450" rtl="0">
              <a:buFont typeface="Wingdings" panose="05000000000000000000" pitchFamily="2" charset="2"/>
              <a:buChar char="§"/>
            </a:pPr>
            <a:r>
              <a:rPr lang="it-IT" b="0" dirty="0"/>
              <a:t>ogni movimento in uscita o in entrata di cassa deve essere tracciato. In particolare, ad ogni uscita deve corrispondere idonea documentazione giustificativa;</a:t>
            </a:r>
          </a:p>
          <a:p>
            <a:pPr marL="171450" indent="-171450" rtl="0">
              <a:buFont typeface="Wingdings" panose="05000000000000000000" pitchFamily="2" charset="2"/>
              <a:buChar char="§"/>
            </a:pPr>
            <a:r>
              <a:rPr lang="it-IT" b="0" dirty="0"/>
              <a:t>il personale della funzione competente verifica la presenza e l’inerenza dei giustificativi di spesa, effettua la conta di cassa e le riconciliazioni periodiche.</a:t>
            </a:r>
          </a:p>
          <a:p>
            <a:pPr rtl="0"/>
            <a:r>
              <a:rPr lang="it-IT" i="1" u="sng" dirty="0">
                <a:effectLst/>
              </a:rPr>
              <a:t>Gestione dei finanziamenti</a:t>
            </a:r>
            <a:endParaRPr lang="it-IT" i="1" dirty="0">
              <a:effectLst/>
            </a:endParaRPr>
          </a:p>
          <a:p>
            <a:pPr marL="171450" indent="-171450" rtl="0">
              <a:buFont typeface="Wingdings" panose="05000000000000000000" pitchFamily="2" charset="2"/>
              <a:buChar char="§"/>
            </a:pPr>
            <a:r>
              <a:rPr lang="it-IT" b="0" dirty="0"/>
              <a:t>Nel ricercare le controparti con le quali stipulare i finanziamenti, la funzione competente si rivolge esclusivamente a primarie controparti bancarie;</a:t>
            </a:r>
          </a:p>
          <a:p>
            <a:pPr marL="171450" indent="-171450" rtl="0">
              <a:buFont typeface="Wingdings" panose="05000000000000000000" pitchFamily="2" charset="2"/>
              <a:buChar char="§"/>
            </a:pPr>
            <a:r>
              <a:rPr lang="it-IT" b="0" dirty="0"/>
              <a:t>le decisioni relative alle politiche di finanza strategica ed operativa (es. accensione o estinzione di contratti di finanziamento, apertura/chiusura di conti correnti bancari) devono essere adeguatamente documentate ed autorizzate secondo il sistema di deleghe vigente;</a:t>
            </a:r>
          </a:p>
          <a:p>
            <a:pPr marL="171450" indent="-171450" rtl="0">
              <a:buFont typeface="Wingdings" panose="05000000000000000000" pitchFamily="2" charset="2"/>
              <a:buChar char="§"/>
            </a:pPr>
            <a:r>
              <a:rPr lang="it-IT" b="0" dirty="0"/>
              <a:t>tutti gli atti di disposizione che comportano lo spostamento o l’impiego di fondi sui conti correnti intestati alla Società devono essere adeguatamente documentati ed autorizzati;</a:t>
            </a:r>
          </a:p>
          <a:p>
            <a:pPr marL="171450" indent="-171450" rtl="0">
              <a:buFont typeface="Wingdings" panose="05000000000000000000" pitchFamily="2" charset="2"/>
              <a:buChar char="§"/>
            </a:pPr>
            <a:r>
              <a:rPr lang="it-IT" b="0" dirty="0"/>
              <a:t>la funzione competente deve garantire evidenza documentale delle diverse fasi di negoziazione del contratto di finanziamento, da cui risultino le controparti contattate e le condizioni che sono state offerte;</a:t>
            </a:r>
          </a:p>
          <a:p>
            <a:pPr marL="171450" indent="-171450" rtl="0">
              <a:buFont typeface="Wingdings" panose="05000000000000000000" pitchFamily="2" charset="2"/>
              <a:buChar char="§"/>
            </a:pPr>
            <a:r>
              <a:rPr lang="it-IT" b="0" dirty="0"/>
              <a:t>tutti i contratti di finanziamento sono autorizzati da un soggetto aziendale dotato di idonei poteri e, preliminarmente, dal Consiglio d’Amministrazione ove necessario per le operazioni maggiormente rilevanti;</a:t>
            </a:r>
          </a:p>
          <a:p>
            <a:pPr marL="171450" indent="-171450" rtl="0">
              <a:buFont typeface="Wingdings" panose="05000000000000000000" pitchFamily="2" charset="2"/>
              <a:buChar char="§"/>
            </a:pPr>
            <a:r>
              <a:rPr lang="it-IT" b="0" dirty="0"/>
              <a:t>nella gestione delle operazioni di finanziamento, occorre verificare la coerenza dei tassi applicati con i valori medi di mercato;</a:t>
            </a:r>
          </a:p>
          <a:p>
            <a:pPr marL="171450" indent="-171450" rtl="0">
              <a:buFont typeface="Wingdings" panose="05000000000000000000" pitchFamily="2" charset="2"/>
              <a:buChar char="§"/>
            </a:pPr>
            <a:r>
              <a:rPr lang="it-IT" b="0" dirty="0"/>
              <a:t>i soggetti aziendali autorizzati a gestire i principali rapporti con la Pubblica Amministrazione devono essere formalmente delegati; sono definite altresì eventuali possibilità di sub-delega;</a:t>
            </a:r>
          </a:p>
          <a:p>
            <a:endParaRPr lang="it-IT" dirty="0"/>
          </a:p>
        </p:txBody>
      </p:sp>
      <p:sp>
        <p:nvSpPr>
          <p:cNvPr id="4" name="Titolo 3">
            <a:extLst>
              <a:ext uri="{FF2B5EF4-FFF2-40B4-BE49-F238E27FC236}">
                <a16:creationId xmlns:a16="http://schemas.microsoft.com/office/drawing/2014/main" id="{C794412A-8206-2B00-A8DB-56F9938C8600}"/>
              </a:ext>
            </a:extLst>
          </p:cNvPr>
          <p:cNvSpPr>
            <a:spLocks noGrp="1"/>
          </p:cNvSpPr>
          <p:nvPr>
            <p:ph type="title"/>
          </p:nvPr>
        </p:nvSpPr>
        <p:spPr/>
        <p:txBody>
          <a:bodyPr/>
          <a:lstStyle/>
          <a:p>
            <a:r>
              <a:rPr lang="it-IT" b="1" dirty="0"/>
              <a:t>Come gestire coerentemente i flussi di cassa? </a:t>
            </a:r>
            <a:br>
              <a:rPr lang="it-IT" b="1" dirty="0"/>
            </a:br>
            <a:r>
              <a:rPr lang="it-IT" b="1" dirty="0"/>
              <a:t>Un esempio pratico di alcuni protocolli di verifica e controllo				2/2</a:t>
            </a:r>
          </a:p>
        </p:txBody>
      </p:sp>
      <p:sp>
        <p:nvSpPr>
          <p:cNvPr id="5" name="Segnaposto testo 1">
            <a:extLst>
              <a:ext uri="{FF2B5EF4-FFF2-40B4-BE49-F238E27FC236}">
                <a16:creationId xmlns:a16="http://schemas.microsoft.com/office/drawing/2014/main" id="{2CEC5B6D-61C5-80C9-85B0-C62F3F7BB93B}"/>
              </a:ext>
            </a:extLst>
          </p:cNvPr>
          <p:cNvSpPr txBox="1">
            <a:spLocks/>
          </p:cNvSpPr>
          <p:nvPr/>
        </p:nvSpPr>
        <p:spPr>
          <a:xfrm>
            <a:off x="6172219" y="1422400"/>
            <a:ext cx="4568421" cy="475620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it-IT" dirty="0">
                <a:effectLst/>
              </a:rPr>
              <a:t> </a:t>
            </a:r>
          </a:p>
        </p:txBody>
      </p:sp>
      <p:sp>
        <p:nvSpPr>
          <p:cNvPr id="3" name="CasellaDiTesto 2">
            <a:extLst>
              <a:ext uri="{FF2B5EF4-FFF2-40B4-BE49-F238E27FC236}">
                <a16:creationId xmlns:a16="http://schemas.microsoft.com/office/drawing/2014/main" id="{F0F8CFD8-CE3A-333D-C6AE-0C80882F4C27}"/>
              </a:ext>
            </a:extLst>
          </p:cNvPr>
          <p:cNvSpPr txBox="1"/>
          <p:nvPr/>
        </p:nvSpPr>
        <p:spPr>
          <a:xfrm>
            <a:off x="5953206" y="1356168"/>
            <a:ext cx="4787434" cy="4888669"/>
          </a:xfrm>
          <a:prstGeom prst="rect">
            <a:avLst/>
          </a:prstGeom>
          <a:noFill/>
        </p:spPr>
        <p:txBody>
          <a:bodyPr wrap="square" lIns="54610" tIns="54610" rIns="54610" bIns="5461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in occasione della trasmissione di domande, istanze, atti, contratti o altra documentazione rilevante, i responsabili delle direzioni competenti verificano la completezza, correttezza e veridicità della documentazione predisposta dal personale delle direzioni/funzioni, prima dell’invio della stessa all’Ente Pubblico interessato;</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la documentazione da inviare alle Pubbliche Amministrazioni è sottoscritta da soggetti muniti di idonei poteri in coerenza con il sistema di deleghe e procure in essere;</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ai principali incontri con i funzionari pubblici partecipa il responsabile della direzione coinvolta o i soggetti da questi individuati, riportando i contenuti dell’incontro e di eventuali rilievi/osservazioni emersi nonché tutta la documentazione prodotta, inviata e ricevuta nei rapporti con la Pubblica Amministrazione, la quale è archiviata a cura della direzione competente;</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tutte le informazioni ed i documenti acquisiti nei rapporti con la Pubblica Amministrazione devono essere mantenuti riservati.</a:t>
            </a:r>
          </a:p>
          <a:p>
            <a:pPr marR="0" lvl="0" algn="l" defTabSz="914400" rtl="0" eaLnBrk="1" fontAlgn="auto" latinLnBrk="0" hangingPunct="1">
              <a:lnSpc>
                <a:spcPct val="100000"/>
              </a:lnSpc>
              <a:spcBef>
                <a:spcPts val="0"/>
              </a:spcBef>
              <a:spcAft>
                <a:spcPts val="600"/>
              </a:spcAft>
              <a:buClrTx/>
              <a:buSzTx/>
              <a:tabLst/>
              <a:defRPr/>
            </a:pPr>
            <a:r>
              <a:rPr lang="it-IT" sz="900" b="1" i="1" u="sng" dirty="0">
                <a:solidFill>
                  <a:schemeClr val="tx2"/>
                </a:solidFill>
              </a:rPr>
              <a:t>Gestione degli aspetti fiscali, tributari e contributivi</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I soggetti aziendali autorizzati a gestire i principali rapporti con la Pubblica Amministrazione devono essere formalmente delegati; sono definite altresì eventuali possibilità di sub-delega;</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in occasione della trasmissione di domande, istanze, atti, contratti o altra documentazione rilevante, i responsabili delle direzioni competenti verificano la completezza, correttezza e veridicità della documentazione predisposta dal personale delle direzioni/funzioni, prima dell’invio della stessa all’Ente Pubblico interessato;</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la documentazione da inviare alle Pubbliche Amministrazioni è sottoscritta da soggetti muniti di idonei poteri in coerenza con il sistema di deleghe e procure in essere;</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ai principali incontri con i funzionari pubblici partecipa il responsabile della direzione coinvolta o i soggetti da questi individuati, riportando i contenuti dell’incontro e di eventuali rilievi/osservazioni emersi nonché tutta la documentazione prodotta, inviata e ricevuta nei rapporti con la Pubblica Amministrazione, la quale è archiviata a cura della direzione competente;</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it-IT" sz="900" b="0" i="0" u="none" strike="noStrike" kern="1200" cap="none" spc="0" normalizeH="0" baseline="0" noProof="0" dirty="0">
                <a:ln>
                  <a:noFill/>
                </a:ln>
                <a:solidFill>
                  <a:srgbClr val="00338D"/>
                </a:solidFill>
                <a:effectLst/>
                <a:uLnTx/>
                <a:uFillTx/>
                <a:latin typeface="Arial"/>
                <a:ea typeface="+mn-ea"/>
                <a:cs typeface="+mn-cs"/>
              </a:rPr>
              <a:t>tutte le informazioni ed i documenti acquisiti nei rapporti con la Pubblica Amministrazione devono essere mantenuti riservati.</a:t>
            </a:r>
          </a:p>
        </p:txBody>
      </p:sp>
    </p:spTree>
    <p:extLst>
      <p:ext uri="{BB962C8B-B14F-4D97-AF65-F5344CB8AC3E}">
        <p14:creationId xmlns:p14="http://schemas.microsoft.com/office/powerpoint/2010/main" val="2558978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500"/>
                                        <p:tgtEl>
                                          <p:spTgt spid="2">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500"/>
                                        <p:tgtEl>
                                          <p:spTgt spid="3">
                                            <p:txEl>
                                              <p:pRg st="4" end="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500"/>
                                        <p:tgtEl>
                                          <p:spTgt spid="3">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500"/>
                                        <p:tgtEl>
                                          <p:spTgt spid="3">
                                            <p:txEl>
                                              <p:pRg st="7" end="7"/>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D5F6078-6A22-1D3A-3A10-FB3DBC556F8A}"/>
              </a:ext>
            </a:extLst>
          </p:cNvPr>
          <p:cNvSpPr>
            <a:spLocks noGrp="1"/>
          </p:cNvSpPr>
          <p:nvPr>
            <p:ph type="body" sz="quarter" idx="12"/>
          </p:nvPr>
        </p:nvSpPr>
        <p:spPr>
          <a:xfrm>
            <a:off x="6320353" y="3171119"/>
            <a:ext cx="3710959" cy="1239141"/>
          </a:xfrm>
        </p:spPr>
        <p:txBody>
          <a:bodyPr/>
          <a:lstStyle/>
          <a:p>
            <a:r>
              <a:rPr lang="it-IT" sz="1050" b="0" dirty="0"/>
              <a:t>In ogni caso: </a:t>
            </a:r>
          </a:p>
          <a:p>
            <a:pPr marL="285750" indent="-285750">
              <a:buAutoNum type="romanLcParenBoth"/>
            </a:pPr>
            <a:r>
              <a:rPr lang="it-IT" sz="1050" b="0" dirty="0"/>
              <a:t>se presente segnalare la criticità al </a:t>
            </a:r>
            <a:r>
              <a:rPr lang="it-IT" sz="1050" dirty="0"/>
              <a:t>Collegio Sindacale</a:t>
            </a:r>
            <a:r>
              <a:rPr lang="it-IT" sz="1050" b="0" dirty="0"/>
              <a:t>; </a:t>
            </a:r>
          </a:p>
          <a:p>
            <a:pPr marL="285750" indent="-285750">
              <a:buAutoNum type="romanLcParenBoth"/>
            </a:pPr>
            <a:r>
              <a:rPr lang="it-IT" sz="1050" b="0" dirty="0"/>
              <a:t>laddove sia stato adottato il modello organizzativo, segnalare all’</a:t>
            </a:r>
            <a:r>
              <a:rPr lang="it-IT" sz="1050" dirty="0"/>
              <a:t>ODV</a:t>
            </a:r>
            <a:r>
              <a:rPr lang="it-IT" sz="1050" b="0" dirty="0"/>
              <a:t> l’eventuale violazione dei protocolli di verifica e controllo fiscale da questo stabiliti. </a:t>
            </a:r>
          </a:p>
        </p:txBody>
      </p:sp>
      <p:sp>
        <p:nvSpPr>
          <p:cNvPr id="5" name="Segnaposto testo 4">
            <a:extLst>
              <a:ext uri="{FF2B5EF4-FFF2-40B4-BE49-F238E27FC236}">
                <a16:creationId xmlns:a16="http://schemas.microsoft.com/office/drawing/2014/main" id="{30F6EC9B-CFCE-3477-0AC1-506A289AB922}"/>
              </a:ext>
            </a:extLst>
          </p:cNvPr>
          <p:cNvSpPr>
            <a:spLocks noGrp="1"/>
          </p:cNvSpPr>
          <p:nvPr>
            <p:ph type="body" sz="quarter" idx="16"/>
          </p:nvPr>
        </p:nvSpPr>
        <p:spPr>
          <a:xfrm>
            <a:off x="6320354" y="2925097"/>
            <a:ext cx="3710958" cy="246022"/>
          </a:xfrm>
        </p:spPr>
        <p:txBody>
          <a:bodyPr/>
          <a:lstStyle/>
          <a:p>
            <a:r>
              <a:rPr lang="it-IT" sz="1050" dirty="0"/>
              <a:t>2</a:t>
            </a:r>
          </a:p>
        </p:txBody>
      </p:sp>
      <p:sp>
        <p:nvSpPr>
          <p:cNvPr id="6" name="Segnaposto testo 5">
            <a:extLst>
              <a:ext uri="{FF2B5EF4-FFF2-40B4-BE49-F238E27FC236}">
                <a16:creationId xmlns:a16="http://schemas.microsoft.com/office/drawing/2014/main" id="{F7671097-D7FB-64F7-85F2-BA6213248745}"/>
              </a:ext>
            </a:extLst>
          </p:cNvPr>
          <p:cNvSpPr>
            <a:spLocks noGrp="1"/>
          </p:cNvSpPr>
          <p:nvPr>
            <p:ph type="body" sz="quarter" idx="17"/>
          </p:nvPr>
        </p:nvSpPr>
        <p:spPr>
          <a:xfrm>
            <a:off x="1039005" y="3173152"/>
            <a:ext cx="3619838" cy="1239141"/>
          </a:xfrm>
        </p:spPr>
        <p:txBody>
          <a:bodyPr/>
          <a:lstStyle/>
          <a:p>
            <a:r>
              <a:rPr lang="it-IT" sz="1050" dirty="0"/>
              <a:t>Condivisione istantanea </a:t>
            </a:r>
            <a:r>
              <a:rPr lang="it-IT" sz="1050" b="0" dirty="0"/>
              <a:t>da parte del CFO (previa udizione e verifica dei contenuti proposti da eventuali subordinati che abbiano riferito la problematica) della situazione di criticità con l’organo gestorio al fine di sollecitare l’adozione di misure di contrasto della crisi</a:t>
            </a:r>
          </a:p>
          <a:p>
            <a:endParaRPr lang="it-IT" dirty="0"/>
          </a:p>
        </p:txBody>
      </p:sp>
      <p:sp>
        <p:nvSpPr>
          <p:cNvPr id="7" name="Segnaposto testo 6">
            <a:extLst>
              <a:ext uri="{FF2B5EF4-FFF2-40B4-BE49-F238E27FC236}">
                <a16:creationId xmlns:a16="http://schemas.microsoft.com/office/drawing/2014/main" id="{95F0EFDF-4AE3-FCD2-EE88-D8FA338B7F5A}"/>
              </a:ext>
            </a:extLst>
          </p:cNvPr>
          <p:cNvSpPr>
            <a:spLocks noGrp="1"/>
          </p:cNvSpPr>
          <p:nvPr>
            <p:ph type="body" sz="quarter" idx="18"/>
          </p:nvPr>
        </p:nvSpPr>
        <p:spPr>
          <a:xfrm>
            <a:off x="1039005" y="2915581"/>
            <a:ext cx="3619838" cy="246022"/>
          </a:xfrm>
        </p:spPr>
        <p:txBody>
          <a:bodyPr/>
          <a:lstStyle/>
          <a:p>
            <a:r>
              <a:rPr lang="it-IT" sz="1050" dirty="0"/>
              <a:t>1</a:t>
            </a:r>
          </a:p>
        </p:txBody>
      </p:sp>
      <p:sp>
        <p:nvSpPr>
          <p:cNvPr id="10" name="Titolo 9">
            <a:extLst>
              <a:ext uri="{FF2B5EF4-FFF2-40B4-BE49-F238E27FC236}">
                <a16:creationId xmlns:a16="http://schemas.microsoft.com/office/drawing/2014/main" id="{31AAC229-2481-3E51-366C-D3DA79B71D69}"/>
              </a:ext>
            </a:extLst>
          </p:cNvPr>
          <p:cNvSpPr>
            <a:spLocks noGrp="1"/>
          </p:cNvSpPr>
          <p:nvPr>
            <p:ph type="title"/>
          </p:nvPr>
        </p:nvSpPr>
        <p:spPr/>
        <p:txBody>
          <a:bodyPr/>
          <a:lstStyle/>
          <a:p>
            <a:r>
              <a:rPr lang="it-IT" b="1" dirty="0"/>
              <a:t>Cosa fare se si rilevano degli indici di crisi</a:t>
            </a:r>
          </a:p>
        </p:txBody>
      </p:sp>
      <p:sp>
        <p:nvSpPr>
          <p:cNvPr id="12" name="Freccia in su 11">
            <a:extLst>
              <a:ext uri="{FF2B5EF4-FFF2-40B4-BE49-F238E27FC236}">
                <a16:creationId xmlns:a16="http://schemas.microsoft.com/office/drawing/2014/main" id="{5515051B-7263-7094-0472-81F8767E6FEE}"/>
              </a:ext>
            </a:extLst>
          </p:cNvPr>
          <p:cNvSpPr/>
          <p:nvPr/>
        </p:nvSpPr>
        <p:spPr>
          <a:xfrm rot="13759357">
            <a:off x="4480038" y="2148030"/>
            <a:ext cx="512748" cy="578477"/>
          </a:xfrm>
          <a:prstGeom prst="upArrow">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chemeClr val="bg1"/>
              </a:solidFill>
            </a:endParaRPr>
          </a:p>
        </p:txBody>
      </p:sp>
      <p:sp>
        <p:nvSpPr>
          <p:cNvPr id="13" name="Freccia in su 12">
            <a:extLst>
              <a:ext uri="{FF2B5EF4-FFF2-40B4-BE49-F238E27FC236}">
                <a16:creationId xmlns:a16="http://schemas.microsoft.com/office/drawing/2014/main" id="{80E0307B-672D-2957-7D62-B16F67A70FD5}"/>
              </a:ext>
            </a:extLst>
          </p:cNvPr>
          <p:cNvSpPr/>
          <p:nvPr/>
        </p:nvSpPr>
        <p:spPr>
          <a:xfrm rot="7991290">
            <a:off x="5778822" y="2154575"/>
            <a:ext cx="512748" cy="549175"/>
          </a:xfrm>
          <a:prstGeom prst="upArrow">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chemeClr val="bg1"/>
              </a:solidFill>
            </a:endParaRPr>
          </a:p>
        </p:txBody>
      </p:sp>
      <p:sp>
        <p:nvSpPr>
          <p:cNvPr id="14" name="CasellaDiTesto 13">
            <a:extLst>
              <a:ext uri="{FF2B5EF4-FFF2-40B4-BE49-F238E27FC236}">
                <a16:creationId xmlns:a16="http://schemas.microsoft.com/office/drawing/2014/main" id="{39BB5822-8CB5-C3D5-D2B5-EFC31C9547D1}"/>
              </a:ext>
            </a:extLst>
          </p:cNvPr>
          <p:cNvSpPr txBox="1"/>
          <p:nvPr/>
        </p:nvSpPr>
        <p:spPr>
          <a:xfrm>
            <a:off x="4315289" y="1422400"/>
            <a:ext cx="2315911" cy="510828"/>
          </a:xfrm>
          <a:prstGeom prst="rect">
            <a:avLst/>
          </a:prstGeom>
          <a:solidFill>
            <a:srgbClr val="0091DA"/>
          </a:solidFill>
        </p:spPr>
        <p:txBody>
          <a:bodyPr wrap="square" lIns="54610" tIns="54610" rIns="54610" bIns="54610" rtlCol="0" anchor="ctr">
            <a:noAutofit/>
          </a:bodyPr>
          <a:lstStyle/>
          <a:p>
            <a:pPr algn="ctr">
              <a:spcAft>
                <a:spcPts val="600"/>
              </a:spcAft>
            </a:pPr>
            <a:r>
              <a:rPr lang="it-IT" sz="1050" b="1" dirty="0">
                <a:solidFill>
                  <a:schemeClr val="bg1"/>
                </a:solidFill>
              </a:rPr>
              <a:t>INDIVIDUAZIONE DI FATTORI DI RISCHIO</a:t>
            </a:r>
          </a:p>
        </p:txBody>
      </p:sp>
      <p:pic>
        <p:nvPicPr>
          <p:cNvPr id="16" name="Immagine 15" descr="Sfere metalliche connesse in una rete">
            <a:extLst>
              <a:ext uri="{FF2B5EF4-FFF2-40B4-BE49-F238E27FC236}">
                <a16:creationId xmlns:a16="http://schemas.microsoft.com/office/drawing/2014/main" id="{384A10AC-050A-A1CA-46CF-E86EEB29B717}"/>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093124" y="-107428"/>
            <a:ext cx="4221707" cy="2813784"/>
          </a:xfrm>
          <a:prstGeom prst="rect">
            <a:avLst/>
          </a:prstGeom>
          <a:ln>
            <a:noFill/>
          </a:ln>
          <a:effectLst>
            <a:softEdge rad="112500"/>
          </a:effectLst>
        </p:spPr>
      </p:pic>
      <p:sp>
        <p:nvSpPr>
          <p:cNvPr id="17" name="CasellaDiTesto 16">
            <a:extLst>
              <a:ext uri="{FF2B5EF4-FFF2-40B4-BE49-F238E27FC236}">
                <a16:creationId xmlns:a16="http://schemas.microsoft.com/office/drawing/2014/main" id="{2F98CF7E-154F-C137-FB5E-99D0C180185E}"/>
              </a:ext>
            </a:extLst>
          </p:cNvPr>
          <p:cNvSpPr txBox="1"/>
          <p:nvPr/>
        </p:nvSpPr>
        <p:spPr>
          <a:xfrm>
            <a:off x="601785" y="4629001"/>
            <a:ext cx="9981698" cy="1519317"/>
          </a:xfrm>
          <a:prstGeom prst="rect">
            <a:avLst/>
          </a:prstGeom>
          <a:noFill/>
          <a:ln>
            <a:solidFill>
              <a:srgbClr val="00338D"/>
            </a:solidFill>
          </a:ln>
        </p:spPr>
        <p:txBody>
          <a:bodyPr wrap="square" lIns="54610" tIns="54610" rIns="54610" bIns="54610" rtlCol="0">
            <a:noAutofit/>
          </a:bodyPr>
          <a:lstStyle/>
          <a:p>
            <a:pPr>
              <a:spcAft>
                <a:spcPts val="600"/>
              </a:spcAft>
            </a:pPr>
            <a:r>
              <a:rPr lang="it-IT" sz="1050" b="1" dirty="0">
                <a:solidFill>
                  <a:schemeClr val="tx2"/>
                </a:solidFill>
              </a:rPr>
              <a:t>NOTA</a:t>
            </a:r>
          </a:p>
          <a:p>
            <a:pPr marL="171450" indent="-171450">
              <a:spcAft>
                <a:spcPts val="600"/>
              </a:spcAft>
              <a:buFont typeface="Wingdings" panose="05000000000000000000" pitchFamily="2" charset="2"/>
              <a:buChar char="§"/>
            </a:pPr>
            <a:r>
              <a:rPr lang="it-IT" sz="1050" dirty="0">
                <a:solidFill>
                  <a:schemeClr val="tx2"/>
                </a:solidFill>
              </a:rPr>
              <a:t>Si rappresenta che in presenza degli indicatori relativi ai debiti verso creditori pubblici qualificati, gli Enti sono obbligati a trasmettere una segnalazione all’impresa finalizzata a richiedere la composizione negoziata della crisi di impresa. Ne deriva che, a seguito della segnalazione, l’impresa dovrà valutare se esiste uno squilibrio economico o finanziario che possa determinare una situazione di crisi di impresa.</a:t>
            </a:r>
          </a:p>
          <a:p>
            <a:pPr marL="171450" indent="-171450">
              <a:spcAft>
                <a:spcPts val="600"/>
              </a:spcAft>
              <a:buFont typeface="Wingdings" panose="05000000000000000000" pitchFamily="2" charset="2"/>
              <a:buChar char="§"/>
            </a:pPr>
            <a:r>
              <a:rPr lang="it-IT" sz="1050" b="0" i="0" u="none" kern="1200" dirty="0">
                <a:solidFill>
                  <a:srgbClr val="00338D"/>
                </a:solidFill>
                <a:effectLst/>
                <a:latin typeface="+mn-lt"/>
                <a:ea typeface="+mn-ea"/>
                <a:cs typeface="+mn-cs"/>
              </a:rPr>
              <a:t>L'impresa può chiedere al Segretario Generale della Camera di Commercio in cui si trova la sua sede legale la nomina di un esperto indipendente quando risulta ragionevolmente perseguibile il risanamento dell'impresa. L’esperto ha il compito di agevolare le trattative tra l’imprenditore, i creditori ed gli eventuali altri soggetti interessati al fine di individuare una soluzione per il superamento delle condizioni di crisi o insolvenza attraverso la procedura della composizione negoziata della crisi</a:t>
            </a:r>
            <a:r>
              <a:rPr lang="it-IT" sz="900" b="0" i="0" u="none" kern="1200" dirty="0">
                <a:solidFill>
                  <a:srgbClr val="00338D"/>
                </a:solidFill>
                <a:effectLst/>
                <a:latin typeface="+mn-lt"/>
                <a:ea typeface="+mn-ea"/>
                <a:cs typeface="+mn-cs"/>
              </a:rPr>
              <a:t>.</a:t>
            </a:r>
            <a:endParaRPr lang="it-IT" sz="900" dirty="0">
              <a:solidFill>
                <a:schemeClr val="tx2"/>
              </a:solidFill>
            </a:endParaRPr>
          </a:p>
        </p:txBody>
      </p:sp>
    </p:spTree>
    <p:extLst>
      <p:ext uri="{BB962C8B-B14F-4D97-AF65-F5344CB8AC3E}">
        <p14:creationId xmlns:p14="http://schemas.microsoft.com/office/powerpoint/2010/main" val="3906733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250" fill="hold"/>
                                        <p:tgtEl>
                                          <p:spTgt spid="10"/>
                                        </p:tgtEl>
                                        <p:attrNameLst>
                                          <p:attrName>ppt_w</p:attrName>
                                        </p:attrNameLst>
                                      </p:cBhvr>
                                      <p:tavLst>
                                        <p:tav tm="0">
                                          <p:val>
                                            <p:fltVal val="0"/>
                                          </p:val>
                                        </p:tav>
                                        <p:tav tm="100000">
                                          <p:val>
                                            <p:strVal val="#ppt_w"/>
                                          </p:val>
                                        </p:tav>
                                      </p:tavLst>
                                    </p:anim>
                                    <p:anim calcmode="lin" valueType="num">
                                      <p:cBhvr>
                                        <p:cTn id="8" dur="1250" fill="hold"/>
                                        <p:tgtEl>
                                          <p:spTgt spid="10"/>
                                        </p:tgtEl>
                                        <p:attrNameLst>
                                          <p:attrName>ppt_h</p:attrName>
                                        </p:attrNameLst>
                                      </p:cBhvr>
                                      <p:tavLst>
                                        <p:tav tm="0">
                                          <p:val>
                                            <p:fltVal val="0"/>
                                          </p:val>
                                        </p:tav>
                                        <p:tav tm="100000">
                                          <p:val>
                                            <p:strVal val="#ppt_h"/>
                                          </p:val>
                                        </p:tav>
                                      </p:tavLst>
                                    </p:anim>
                                    <p:animEffect transition="in" filter="fade">
                                      <p:cBhvr>
                                        <p:cTn id="9" dur="125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250"/>
                            </p:stCondLst>
                            <p:childTnLst>
                              <p:par>
                                <p:cTn id="14" presetID="4" presetClass="entr" presetSubtype="3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out)">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10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6" presetClass="emph" presetSubtype="0" fill="hold" grpId="1" nodeType="after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0" grpId="0"/>
      <p:bldP spid="12" grpId="0" animBg="1"/>
      <p:bldP spid="13" grpId="0" animBg="1"/>
      <p:bldP spid="14" grpId="0" animBg="1"/>
      <p:bldP spid="17" grpId="0" animBg="1"/>
      <p:bldP spid="1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DRAFT" val="TRUE"/>
</p:tagLst>
</file>

<file path=ppt/tags/tag3.xml><?xml version="1.0" encoding="utf-8"?>
<p:tagLst xmlns:a="http://schemas.openxmlformats.org/drawingml/2006/main" xmlns:r="http://schemas.openxmlformats.org/officeDocument/2006/relationships" xmlns:p="http://schemas.openxmlformats.org/presentationml/2006/main">
  <p:tag name="ADV_DRAFT" val="TRUE"/>
</p:tagLst>
</file>

<file path=ppt/tags/tag4.xml><?xml version="1.0" encoding="utf-8"?>
<p:tagLst xmlns:a="http://schemas.openxmlformats.org/drawingml/2006/main" xmlns:r="http://schemas.openxmlformats.org/officeDocument/2006/relationships" xmlns:p="http://schemas.openxmlformats.org/presentationml/2006/main">
  <p:tag name="ADV_DRAFT" val="TRUE"/>
</p:tagLst>
</file>

<file path=ppt/tags/tag5.xml><?xml version="1.0" encoding="utf-8"?>
<p:tagLst xmlns:a="http://schemas.openxmlformats.org/drawingml/2006/main" xmlns:r="http://schemas.openxmlformats.org/officeDocument/2006/relationships" xmlns:p="http://schemas.openxmlformats.org/presentationml/2006/main">
  <p:tag name="ADV_DRAFT" val="TRUE"/>
</p:tagLst>
</file>

<file path=ppt/tags/tag6.xml><?xml version="1.0" encoding="utf-8"?>
<p:tagLst xmlns:a="http://schemas.openxmlformats.org/drawingml/2006/main" xmlns:r="http://schemas.openxmlformats.org/officeDocument/2006/relationships" xmlns:p="http://schemas.openxmlformats.org/presentationml/2006/main">
  <p:tag name="ADV_DRAFT" val="TRUE"/>
</p:tagLst>
</file>

<file path=ppt/tags/tag7.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54E4D1A2-FA09-4BD3-BDDA-EFDCB0D37F10}" vid="{A6CD2BC6-3F94-46B8-A7DB-A52DA396CC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194469b-41e4-4e3c-92bf-df40fee48a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375C7A34708E45AAA5C54A83BA5897" ma:contentTypeVersion="14" ma:contentTypeDescription="Create a new document." ma:contentTypeScope="" ma:versionID="ddd8b3fe63092a758a60d253ab4ea523">
  <xsd:schema xmlns:xsd="http://www.w3.org/2001/XMLSchema" xmlns:xs="http://www.w3.org/2001/XMLSchema" xmlns:p="http://schemas.microsoft.com/office/2006/metadata/properties" xmlns:ns3="b194469b-41e4-4e3c-92bf-df40fee48a0b" xmlns:ns4="d92e3317-2b7c-4c39-8757-3f203c1d0b6e" targetNamespace="http://schemas.microsoft.com/office/2006/metadata/properties" ma:root="true" ma:fieldsID="1016c25da88743062511538b05d97e29" ns3:_="" ns4:_="">
    <xsd:import namespace="b194469b-41e4-4e3c-92bf-df40fee48a0b"/>
    <xsd:import namespace="d92e3317-2b7c-4c39-8757-3f203c1d0b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4469b-41e4-4e3c-92bf-df40fee48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2e3317-2b7c-4c39-8757-3f203c1d0b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18CEB-9675-4AAF-A0D6-D579F9E1DDA5}">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d92e3317-2b7c-4c39-8757-3f203c1d0b6e"/>
    <ds:schemaRef ds:uri="http://schemas.openxmlformats.org/package/2006/metadata/core-properties"/>
    <ds:schemaRef ds:uri="b194469b-41e4-4e3c-92bf-df40fee48a0b"/>
    <ds:schemaRef ds:uri="http://www.w3.org/XML/1998/namespace"/>
  </ds:schemaRefs>
</ds:datastoreItem>
</file>

<file path=customXml/itemProps2.xml><?xml version="1.0" encoding="utf-8"?>
<ds:datastoreItem xmlns:ds="http://schemas.openxmlformats.org/officeDocument/2006/customXml" ds:itemID="{E5A1F149-A046-41B5-AC42-FC4FEB60858C}">
  <ds:schemaRefs>
    <ds:schemaRef ds:uri="http://schemas.microsoft.com/sharepoint/v3/contenttype/forms"/>
  </ds:schemaRefs>
</ds:datastoreItem>
</file>

<file path=customXml/itemProps3.xml><?xml version="1.0" encoding="utf-8"?>
<ds:datastoreItem xmlns:ds="http://schemas.openxmlformats.org/officeDocument/2006/customXml" ds:itemID="{8F1746BE-A496-4EF9-A0C0-13F537BA4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4469b-41e4-4e3c-92bf-df40fee48a0b"/>
    <ds:schemaRef ds:uri="d92e3317-2b7c-4c39-8757-3f203c1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981</TotalTime>
  <Words>3187</Words>
  <Application>Microsoft Office PowerPoint</Application>
  <PresentationFormat>Widescreen</PresentationFormat>
  <Paragraphs>190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Apercu</vt:lpstr>
      <vt:lpstr>Arial</vt:lpstr>
      <vt:lpstr>KPMG Bold</vt:lpstr>
      <vt:lpstr>KPMG Extralight</vt:lpstr>
      <vt:lpstr>Wingdings</vt:lpstr>
      <vt:lpstr>KPMG_Report_4x3_050216_2016</vt:lpstr>
      <vt:lpstr>Il ruolo del CFO nell’implementazione e monitoraggio degli adeguati assetti </vt:lpstr>
      <vt:lpstr>Articolo 2086 codice civile</vt:lpstr>
      <vt:lpstr>Obiettivi informativi degli adeguati assetti</vt:lpstr>
      <vt:lpstr>Indici di uno stato di crisi </vt:lpstr>
      <vt:lpstr>Adeguati Assetti</vt:lpstr>
      <vt:lpstr>Il ruolo dei sistemi informatici</vt:lpstr>
      <vt:lpstr>Come gestire coerentemente i flussi di cassa?  Un esempio pratico di alcuni protocolli di verifica e controllo    1/2</vt:lpstr>
      <vt:lpstr>Come gestire coerentemente i flussi di cassa?  Un esempio pratico di alcuni protocolli di verifica e controllo    2/2</vt:lpstr>
      <vt:lpstr>Cosa fare se si rilevano degli indici di crisi</vt:lpstr>
      <vt:lpstr>Conseguenze dell’inerzia</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list Indicatori critici </dc:title>
  <dc:creator>KPMG</dc:creator>
  <cp:lastModifiedBy>Virzì, Valeria</cp:lastModifiedBy>
  <cp:revision>44</cp:revision>
  <dcterms:created xsi:type="dcterms:W3CDTF">2023-04-03T13:11:02Z</dcterms:created>
  <dcterms:modified xsi:type="dcterms:W3CDTF">2023-04-11T14:44:15Z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0x0101001A375C7A34708E45AAA5C54A83BA5897</vt:lpwstr>
  </property>
</Properties>
</file>