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7" r:id="rId2"/>
    <p:sldId id="272" r:id="rId3"/>
    <p:sldId id="273" r:id="rId4"/>
    <p:sldId id="274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AC93"/>
    <a:srgbClr val="2B899B"/>
    <a:srgbClr val="174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B2AF22-2F28-474F-8BCB-CBC139E72353}" v="14" dt="2024-01-19T11:33:51.3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60" autoAdjust="0"/>
    <p:restoredTop sz="94660"/>
  </p:normalViewPr>
  <p:slideViewPr>
    <p:cSldViewPr snapToGrid="0">
      <p:cViewPr varScale="1">
        <p:scale>
          <a:sx n="63" d="100"/>
          <a:sy n="63" d="100"/>
        </p:scale>
        <p:origin x="329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B355F-969A-4075-ACB6-5D6286DA75CB}" type="datetimeFigureOut">
              <a:rPr lang="fr-FR" smtClean="0"/>
              <a:t>29/01/2024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F0195-26B6-4191-87A2-95FF6BE3CEDB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811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3F0195-26B6-4191-87A2-95FF6BE3CED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669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3F0195-26B6-4191-87A2-95FF6BE3CED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7336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3F0195-26B6-4191-87A2-95FF6BE3CED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090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3F0195-26B6-4191-87A2-95FF6BE3CEDB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8170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B561C4-2F13-ABE9-50A5-ED07A902FA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809FCB7-A508-DCC7-7039-FBCA7C61A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23CE9E-6A24-F09D-B174-2FA767926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8D08A-A765-6D4F-87FC-6A07EDFF8815}" type="datetimeFigureOut">
              <a:rPr lang="it-IT" smtClean="0"/>
              <a:t>29/01/2024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53F083D-CBAC-B474-EE6A-43CC343CC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8BF60B-F3AE-74B0-AD70-392184BE9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8DAC-FEB8-A342-A295-419BFDC9B6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4535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CD18B7-ED2A-6C71-9268-0D3A90602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7D12D3-A00F-A3E4-FD48-EA521EFF1E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092F097-6645-7699-018D-CB196274E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8D08A-A765-6D4F-87FC-6A07EDFF8815}" type="datetimeFigureOut">
              <a:rPr lang="it-IT" smtClean="0"/>
              <a:t>29/01/2024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9F0F22C-A18F-6FFD-CC87-918BD0E92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1BDE01-B4E7-DEE5-1BCF-AA2CF1EBC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8DAC-FEB8-A342-A295-419BFDC9B6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675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3C3036E-60EF-A4FB-2D91-D607241D80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0E81428-334F-F94B-A866-1BFBD40945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A1B4959-D9A8-9A81-A37C-A5D2EFD1C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8D08A-A765-6D4F-87FC-6A07EDFF8815}" type="datetimeFigureOut">
              <a:rPr lang="it-IT" smtClean="0"/>
              <a:t>29/01/2024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FAC45A-FFAD-64C5-D95F-405EC4F42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AE76F1-0325-CD4C-5DAC-A4016B43E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8DAC-FEB8-A342-A295-419BFDC9B6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845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0A1C1E-EABD-6CCA-FF71-DFE725003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E31621-75A7-61FF-C311-B83FC2735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9D8060-89E3-2693-6DFD-AB95641F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8D08A-A765-6D4F-87FC-6A07EDFF8815}" type="datetimeFigureOut">
              <a:rPr lang="it-IT" smtClean="0"/>
              <a:t>29/01/2024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0411BB-E974-AE4E-5B20-3D1A08DBA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685EE9-276B-90F6-A79C-3E0293460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8DAC-FEB8-A342-A295-419BFDC9B6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26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E0EACE-1A1E-07B1-A15B-676C64E6E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93B8398-57A3-7158-DFA6-6C324CA5C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259B4EF-F469-1481-B811-46170C376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8D08A-A765-6D4F-87FC-6A07EDFF8815}" type="datetimeFigureOut">
              <a:rPr lang="it-IT" smtClean="0"/>
              <a:t>29/01/2024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10AC88-F39A-17DC-C575-45EB1894A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799198-A22A-68CD-ABA4-31ADD14A6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8DAC-FEB8-A342-A295-419BFDC9B6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923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DE79D5-C213-F711-1320-9F4B9C2DB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ECE6FE-BB7E-AE47-9701-5E823E2FCD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A291213-6E83-8F97-DF9B-E7F71A80AC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627D5F6-FAE2-E490-52C1-39F4FD8DF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8D08A-A765-6D4F-87FC-6A07EDFF8815}" type="datetimeFigureOut">
              <a:rPr lang="it-IT" smtClean="0"/>
              <a:t>29/01/2024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89C0C93-4A75-B567-7332-3128FFB8F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BD7879A-F1EC-FA9D-BC70-409E0147A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8DAC-FEB8-A342-A295-419BFDC9B6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7644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A003F1-7563-F568-7772-84ECA640A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6CD210-2C8F-A964-C3F9-1820DFEC0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D7A2283-599E-09DD-2F17-34E5AAD94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CDC9754-A6B6-B9C8-E8FE-5294F9FD2A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315935D-3F06-8790-CB98-D95062685E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BF1D81C-FAB5-929D-4FFE-726A99FC2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8D08A-A765-6D4F-87FC-6A07EDFF8815}" type="datetimeFigureOut">
              <a:rPr lang="it-IT" smtClean="0"/>
              <a:t>29/01/2024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06DCEF4-EB14-5B3C-9D6A-CE573211F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51CF3DA-EE0E-AE44-9A4C-FA05E4E8E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8DAC-FEB8-A342-A295-419BFDC9B6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9333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2FA0DB-9F85-C578-801F-36DDD4D22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833BC21-0C6D-A87E-9403-C362C46A7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8D08A-A765-6D4F-87FC-6A07EDFF8815}" type="datetimeFigureOut">
              <a:rPr lang="it-IT" smtClean="0"/>
              <a:t>29/01/2024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2D39642-03D6-1237-9814-64874895E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299B397-AB51-6507-EFF5-2AFED08FE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8DAC-FEB8-A342-A295-419BFDC9B6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179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11490E1-493F-5DFC-802C-A08A5CAB3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8D08A-A765-6D4F-87FC-6A07EDFF8815}" type="datetimeFigureOut">
              <a:rPr lang="it-IT" smtClean="0"/>
              <a:t>29/01/2024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646222C-4748-B173-1181-86F8C5FAF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ED60AB9-4994-B4AE-EA6A-EF138E216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8DAC-FEB8-A342-A295-419BFDC9B6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4910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C4CC39-73E1-D8A0-E2B3-4BC52777F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81FB86-176E-BE71-20CA-E797F6A95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A4B7F80-F037-4117-84D9-1412AD5AB0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2090B55-9968-5B49-706C-F564B2ED7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8D08A-A765-6D4F-87FC-6A07EDFF8815}" type="datetimeFigureOut">
              <a:rPr lang="it-IT" smtClean="0"/>
              <a:t>29/01/2024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9C2D328-1984-1C69-A004-6892C9F79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80D0DD6-BC1F-59FB-8396-E3CA4F4C9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8DAC-FEB8-A342-A295-419BFDC9B6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4120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8838E5-5E9C-4387-5556-9D595DD03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B8916E0-AF25-A073-AEEB-C4E00151E9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BFC21EC-2222-3E02-3C69-8210C8493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45B3E40-6506-FB36-04DA-CBC62A686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8D08A-A765-6D4F-87FC-6A07EDFF8815}" type="datetimeFigureOut">
              <a:rPr lang="it-IT" smtClean="0"/>
              <a:t>29/01/2024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B9A3825-91F9-23EC-D573-14CAB0414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EE10637-DB82-624A-C807-907AC2E6E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8DAC-FEB8-A342-A295-419BFDC9B6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9698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F069EF2-70D0-F857-177B-851C4A056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60C8EE-1C14-2B6C-6770-A8C087BC8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2E143E-A0B9-0836-C68B-FEAC076117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8D08A-A765-6D4F-87FC-6A07EDFF8815}" type="datetimeFigureOut">
              <a:rPr lang="it-IT" smtClean="0"/>
              <a:t>29/01/2024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F56AFD7-DCCB-0041-0B00-A85075922B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62FD6F-9C33-B05A-5F51-82DAD571C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F8DAC-FEB8-A342-A295-419BFDC9B6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1643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C4355C68-CD5D-7A43-BC77-92A7D4136A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4931" y="1051812"/>
            <a:ext cx="5825247" cy="485437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748F89F0-7A4C-7140-8F5A-5718E3A7F9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84" y="268293"/>
            <a:ext cx="10631265" cy="6502158"/>
          </a:xfrm>
          <a:prstGeom prst="rect">
            <a:avLst/>
          </a:prstGeom>
        </p:spPr>
      </p:pic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550461AA-8BAF-9D45-8FB9-2C8D823C5A52}"/>
              </a:ext>
            </a:extLst>
          </p:cNvPr>
          <p:cNvSpPr txBox="1"/>
          <p:nvPr/>
        </p:nvSpPr>
        <p:spPr>
          <a:xfrm>
            <a:off x="4858422" y="317641"/>
            <a:ext cx="70182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4800" b="1" dirty="0">
                <a:latin typeface="Myriad Pro" panose="020B0503030403020204" pitchFamily="34" charset="0"/>
              </a:rPr>
              <a:t>OUTLOOK FINANCE 2024</a:t>
            </a:r>
          </a:p>
        </p:txBody>
      </p: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DCB55D3F-243B-A647-ABAA-D942DDAE2155}"/>
              </a:ext>
            </a:extLst>
          </p:cNvPr>
          <p:cNvCxnSpPr>
            <a:cxnSpLocks/>
          </p:cNvCxnSpPr>
          <p:nvPr/>
        </p:nvCxnSpPr>
        <p:spPr>
          <a:xfrm>
            <a:off x="6096000" y="5791200"/>
            <a:ext cx="5780690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C146153-7122-064D-849A-8E82765BD214}"/>
              </a:ext>
            </a:extLst>
          </p:cNvPr>
          <p:cNvSpPr txBox="1"/>
          <p:nvPr/>
        </p:nvSpPr>
        <p:spPr>
          <a:xfrm>
            <a:off x="8219920" y="5463003"/>
            <a:ext cx="36567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600" b="1" dirty="0">
                <a:latin typeface="Myriad Pro Light" panose="020B0503030403020204" pitchFamily="34" charset="0"/>
              </a:rPr>
              <a:t>Sala Piemonte </a:t>
            </a:r>
            <a:r>
              <a:rPr lang="it-IT" sz="1600" dirty="0">
                <a:latin typeface="Myriad Pro" panose="020B0503030403020204" pitchFamily="34" charset="0"/>
              </a:rPr>
              <a:t>Unione Industriali Torino </a:t>
            </a:r>
          </a:p>
          <a:p>
            <a:pPr algn="r"/>
            <a:r>
              <a:rPr lang="it-IT" sz="4400" b="1" dirty="0">
                <a:solidFill>
                  <a:srgbClr val="0070C0"/>
                </a:solidFill>
                <a:latin typeface="Myriad Pro" panose="020B0503030403020204" pitchFamily="34" charset="0"/>
              </a:rPr>
              <a:t>24.01.24</a:t>
            </a:r>
            <a:endParaRPr lang="it-IT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1488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ttore 1 14">
            <a:extLst>
              <a:ext uri="{FF2B5EF4-FFF2-40B4-BE49-F238E27FC236}">
                <a16:creationId xmlns:a16="http://schemas.microsoft.com/office/drawing/2014/main" id="{500B9944-DA34-1148-A74A-82F220D8C9C3}"/>
              </a:ext>
            </a:extLst>
          </p:cNvPr>
          <p:cNvCxnSpPr/>
          <p:nvPr/>
        </p:nvCxnSpPr>
        <p:spPr>
          <a:xfrm>
            <a:off x="168166" y="5791200"/>
            <a:ext cx="11708524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92F893DB-36C3-9F4C-B39D-AC8699F6CD3A}"/>
              </a:ext>
            </a:extLst>
          </p:cNvPr>
          <p:cNvSpPr txBox="1"/>
          <p:nvPr/>
        </p:nvSpPr>
        <p:spPr>
          <a:xfrm>
            <a:off x="1008009" y="332965"/>
            <a:ext cx="10868681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4400" b="1" dirty="0">
                <a:solidFill>
                  <a:srgbClr val="0070C0"/>
                </a:solidFill>
                <a:latin typeface="Myriad Pro" panose="020B0503030403020204" pitchFamily="34" charset="0"/>
              </a:rPr>
              <a:t>Il sottile equilibrio tra sostenibilità ed AI</a:t>
            </a:r>
          </a:p>
          <a:p>
            <a:pPr algn="r"/>
            <a:r>
              <a:rPr lang="it-IT" b="1" dirty="0">
                <a:latin typeface="Myriad Pro Light" panose="020B0503030403020204" pitchFamily="34" charset="0"/>
              </a:rPr>
              <a:t>Minaccia o opportunità ?</a:t>
            </a:r>
            <a:endParaRPr lang="it-IT" dirty="0">
              <a:latin typeface="Myriad Pro" panose="020B0503030403020204" pitchFamily="34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550461AA-8BAF-9D45-8FB9-2C8D823C5A52}"/>
              </a:ext>
            </a:extLst>
          </p:cNvPr>
          <p:cNvSpPr txBox="1"/>
          <p:nvPr/>
        </p:nvSpPr>
        <p:spPr>
          <a:xfrm>
            <a:off x="998831" y="6418014"/>
            <a:ext cx="399341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rPr>
              <a:t>OUTLOOK FINANCE 2024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EF1A9482-C6CA-F349-94BB-69FAA87D7CE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427" t="24202"/>
          <a:stretch/>
        </p:blipFill>
        <p:spPr>
          <a:xfrm>
            <a:off x="168165" y="6296298"/>
            <a:ext cx="835887" cy="510066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3D630DA-9018-1241-A3DB-AABB7C62A2B0}"/>
              </a:ext>
            </a:extLst>
          </p:cNvPr>
          <p:cNvSpPr txBox="1"/>
          <p:nvPr/>
        </p:nvSpPr>
        <p:spPr>
          <a:xfrm>
            <a:off x="168165" y="1538583"/>
            <a:ext cx="117085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800" b="1" dirty="0">
                <a:cs typeface="Corbel"/>
              </a:rPr>
              <a:t>Cosa può fare l’intelligenza artificiale per l’economia e l’ambiente ?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E6679B2F-304F-854A-B215-3416E9714806}"/>
              </a:ext>
            </a:extLst>
          </p:cNvPr>
          <p:cNvSpPr txBox="1"/>
          <p:nvPr/>
        </p:nvSpPr>
        <p:spPr>
          <a:xfrm>
            <a:off x="860895" y="4851080"/>
            <a:ext cx="285157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400" dirty="0">
                <a:cs typeface="Corbel"/>
              </a:rPr>
              <a:t>Poco è stato fatto fino ad oggi per mettere in «connessione» l’era attuale, post industriale, e quella futura della AI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571BE17C-BAC2-FA43-981A-525CDE9A23C5}"/>
              </a:ext>
            </a:extLst>
          </p:cNvPr>
          <p:cNvSpPr txBox="1"/>
          <p:nvPr/>
        </p:nvSpPr>
        <p:spPr>
          <a:xfrm>
            <a:off x="4682229" y="4851080"/>
            <a:ext cx="285157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400" dirty="0">
                <a:cs typeface="Corbel"/>
              </a:rPr>
              <a:t>L’uso della AI e della tecnologia complementare ad essa può permettere di raggiungere diversi obiettivi in ambito ESG e non solo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BEA7CCE8-3133-984B-B3DA-6A66BDBBE2EE}"/>
              </a:ext>
            </a:extLst>
          </p:cNvPr>
          <p:cNvSpPr txBox="1"/>
          <p:nvPr/>
        </p:nvSpPr>
        <p:spPr>
          <a:xfrm>
            <a:off x="8885613" y="4851080"/>
            <a:ext cx="285157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400" dirty="0">
                <a:cs typeface="Corbel"/>
              </a:rPr>
              <a:t>Per raggiungere questi risultati molto deve essere fatto, sia in termini di cultura della AI che in investimenti in infrastrutture</a:t>
            </a:r>
          </a:p>
        </p:txBody>
      </p:sp>
      <p:pic>
        <p:nvPicPr>
          <p:cNvPr id="25" name="Immagine 24">
            <a:extLst>
              <a:ext uri="{FF2B5EF4-FFF2-40B4-BE49-F238E27FC236}">
                <a16:creationId xmlns:a16="http://schemas.microsoft.com/office/drawing/2014/main" id="{DEC658B0-A889-CA43-96D2-753C4598E2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6981" y="6460697"/>
            <a:ext cx="1275268" cy="328464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8B8BB27F-D129-78EC-9882-B285FB1C3F4B}"/>
              </a:ext>
            </a:extLst>
          </p:cNvPr>
          <p:cNvSpPr txBox="1"/>
          <p:nvPr/>
        </p:nvSpPr>
        <p:spPr>
          <a:xfrm>
            <a:off x="9230426" y="6594986"/>
            <a:ext cx="29615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rPr>
              <a:t>Torino, Unione Industriali, 24 gennaio 2024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D3B1A2A-5A13-44D1-4F77-CB3E8828062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623"/>
          <a:stretch/>
        </p:blipFill>
        <p:spPr>
          <a:xfrm>
            <a:off x="1746127" y="2040942"/>
            <a:ext cx="8645559" cy="255444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F663323-8AD8-13D4-7A81-86AC4E62E86C}"/>
              </a:ext>
            </a:extLst>
          </p:cNvPr>
          <p:cNvSpPr txBox="1"/>
          <p:nvPr/>
        </p:nvSpPr>
        <p:spPr>
          <a:xfrm>
            <a:off x="4271814" y="4593563"/>
            <a:ext cx="6096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800" dirty="0">
                <a:cs typeface="Corbel"/>
              </a:rPr>
              <a:t>Fonte: pubblicazioni varie «Big </a:t>
            </a:r>
            <a:r>
              <a:rPr lang="it-IT" sz="800" dirty="0" err="1">
                <a:cs typeface="Corbel"/>
              </a:rPr>
              <a:t>Four</a:t>
            </a:r>
            <a:r>
              <a:rPr lang="it-IT" sz="800" dirty="0">
                <a:cs typeface="Corbel"/>
              </a:rPr>
              <a:t>»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50BCC3C1-4E7F-AE05-69D8-D6CCB3A9C03C}"/>
              </a:ext>
            </a:extLst>
          </p:cNvPr>
          <p:cNvSpPr/>
          <p:nvPr/>
        </p:nvSpPr>
        <p:spPr>
          <a:xfrm>
            <a:off x="3916218" y="5200074"/>
            <a:ext cx="626504" cy="280012"/>
          </a:xfrm>
          <a:prstGeom prst="rightArrow">
            <a:avLst/>
          </a:prstGeom>
          <a:solidFill>
            <a:srgbClr val="55AC93"/>
          </a:solidFill>
          <a:ln>
            <a:solidFill>
              <a:srgbClr val="55AC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FA0421A8-05D5-D35D-7927-73983B2B2E8E}"/>
              </a:ext>
            </a:extLst>
          </p:cNvPr>
          <p:cNvSpPr/>
          <p:nvPr/>
        </p:nvSpPr>
        <p:spPr>
          <a:xfrm>
            <a:off x="7921672" y="5212468"/>
            <a:ext cx="626504" cy="280012"/>
          </a:xfrm>
          <a:prstGeom prst="rightArrow">
            <a:avLst/>
          </a:prstGeom>
          <a:solidFill>
            <a:srgbClr val="2B89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20">
            <a:extLst>
              <a:ext uri="{FF2B5EF4-FFF2-40B4-BE49-F238E27FC236}">
                <a16:creationId xmlns:a16="http://schemas.microsoft.com/office/drawing/2014/main" id="{2747EB5C-5505-8D38-1C86-56601BC95575}"/>
              </a:ext>
            </a:extLst>
          </p:cNvPr>
          <p:cNvSpPr txBox="1"/>
          <p:nvPr/>
        </p:nvSpPr>
        <p:spPr>
          <a:xfrm>
            <a:off x="1324389" y="4572592"/>
            <a:ext cx="524266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050" dirty="0">
                <a:cs typeface="Corbel"/>
              </a:rPr>
              <a:t>Proiezioni future dell’impatto della AI su GDP, emissioni GHG e lavoro nel mondo</a:t>
            </a:r>
          </a:p>
        </p:txBody>
      </p:sp>
    </p:spTree>
    <p:extLst>
      <p:ext uri="{BB962C8B-B14F-4D97-AF65-F5344CB8AC3E}">
        <p14:creationId xmlns:p14="http://schemas.microsoft.com/office/powerpoint/2010/main" val="28430623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ttore 1 14">
            <a:extLst>
              <a:ext uri="{FF2B5EF4-FFF2-40B4-BE49-F238E27FC236}">
                <a16:creationId xmlns:a16="http://schemas.microsoft.com/office/drawing/2014/main" id="{500B9944-DA34-1148-A74A-82F220D8C9C3}"/>
              </a:ext>
            </a:extLst>
          </p:cNvPr>
          <p:cNvCxnSpPr/>
          <p:nvPr/>
        </p:nvCxnSpPr>
        <p:spPr>
          <a:xfrm>
            <a:off x="168166" y="5791200"/>
            <a:ext cx="11708524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92F893DB-36C3-9F4C-B39D-AC8699F6CD3A}"/>
              </a:ext>
            </a:extLst>
          </p:cNvPr>
          <p:cNvSpPr txBox="1"/>
          <p:nvPr/>
        </p:nvSpPr>
        <p:spPr>
          <a:xfrm>
            <a:off x="1008009" y="332965"/>
            <a:ext cx="10868681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4400" b="1" dirty="0">
                <a:solidFill>
                  <a:srgbClr val="0070C0"/>
                </a:solidFill>
                <a:latin typeface="Myriad Pro" panose="020B0503030403020204" pitchFamily="34" charset="0"/>
              </a:rPr>
              <a:t>Il sottile equilibrio tra sostenibilità ed AI</a:t>
            </a:r>
          </a:p>
          <a:p>
            <a:pPr algn="r"/>
            <a:r>
              <a:rPr lang="it-IT" b="1" dirty="0">
                <a:latin typeface="Myriad Pro Light" panose="020B0503030403020204" pitchFamily="34" charset="0"/>
              </a:rPr>
              <a:t>Minaccia o opportunità ?</a:t>
            </a:r>
            <a:endParaRPr lang="it-IT" dirty="0">
              <a:latin typeface="Myriad Pro" panose="020B0503030403020204" pitchFamily="34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550461AA-8BAF-9D45-8FB9-2C8D823C5A52}"/>
              </a:ext>
            </a:extLst>
          </p:cNvPr>
          <p:cNvSpPr txBox="1"/>
          <p:nvPr/>
        </p:nvSpPr>
        <p:spPr>
          <a:xfrm>
            <a:off x="998831" y="6418014"/>
            <a:ext cx="399341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rPr>
              <a:t>OUTLOOK FINANCE 2024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EF1A9482-C6CA-F349-94BB-69FAA87D7CE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427" t="24202"/>
          <a:stretch/>
        </p:blipFill>
        <p:spPr>
          <a:xfrm>
            <a:off x="168165" y="6296298"/>
            <a:ext cx="835887" cy="510066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3D630DA-9018-1241-A3DB-AABB7C62A2B0}"/>
              </a:ext>
            </a:extLst>
          </p:cNvPr>
          <p:cNvSpPr txBox="1"/>
          <p:nvPr/>
        </p:nvSpPr>
        <p:spPr>
          <a:xfrm>
            <a:off x="168165" y="1538583"/>
            <a:ext cx="117085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800" b="1" dirty="0">
                <a:cs typeface="Corbel"/>
              </a:rPr>
              <a:t>Le sfide che ci pone di fronte l’avvento della AI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E6679B2F-304F-854A-B215-3416E9714806}"/>
              </a:ext>
            </a:extLst>
          </p:cNvPr>
          <p:cNvSpPr txBox="1"/>
          <p:nvPr/>
        </p:nvSpPr>
        <p:spPr>
          <a:xfrm>
            <a:off x="740991" y="1951347"/>
            <a:ext cx="28515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200" dirty="0">
                <a:cs typeface="Corbel"/>
              </a:rPr>
              <a:t>Persone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>
                <a:cs typeface="Corbel"/>
              </a:rPr>
              <a:t>Nuovo paradigma del lavoro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>
                <a:cs typeface="Corbel"/>
              </a:rPr>
              <a:t>Mancanza di cultura AI</a:t>
            </a:r>
          </a:p>
          <a:p>
            <a:pPr algn="just"/>
            <a:endParaRPr lang="it-IT" sz="1200" dirty="0">
              <a:cs typeface="Corbel"/>
            </a:endParaRPr>
          </a:p>
        </p:txBody>
      </p:sp>
      <p:pic>
        <p:nvPicPr>
          <p:cNvPr id="25" name="Immagine 24">
            <a:extLst>
              <a:ext uri="{FF2B5EF4-FFF2-40B4-BE49-F238E27FC236}">
                <a16:creationId xmlns:a16="http://schemas.microsoft.com/office/drawing/2014/main" id="{DEC658B0-A889-CA43-96D2-753C4598E2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6981" y="6460697"/>
            <a:ext cx="1275268" cy="328464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8B8BB27F-D129-78EC-9882-B285FB1C3F4B}"/>
              </a:ext>
            </a:extLst>
          </p:cNvPr>
          <p:cNvSpPr txBox="1"/>
          <p:nvPr/>
        </p:nvSpPr>
        <p:spPr>
          <a:xfrm>
            <a:off x="9230426" y="6594986"/>
            <a:ext cx="29615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rPr>
              <a:t>Torino, Unione Industriali, 24 gennaio 2024</a:t>
            </a:r>
          </a:p>
        </p:txBody>
      </p:sp>
      <p:sp>
        <p:nvSpPr>
          <p:cNvPr id="2" name="CasellaDiTesto 20">
            <a:extLst>
              <a:ext uri="{FF2B5EF4-FFF2-40B4-BE49-F238E27FC236}">
                <a16:creationId xmlns:a16="http://schemas.microsoft.com/office/drawing/2014/main" id="{523C398B-B34D-056A-FD7B-00CF8EA8EC44}"/>
              </a:ext>
            </a:extLst>
          </p:cNvPr>
          <p:cNvSpPr txBox="1"/>
          <p:nvPr/>
        </p:nvSpPr>
        <p:spPr>
          <a:xfrm>
            <a:off x="740991" y="2702281"/>
            <a:ext cx="324304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200" dirty="0">
                <a:cs typeface="Corbel"/>
              </a:rPr>
              <a:t>Processi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>
                <a:cs typeface="Corbel"/>
              </a:rPr>
              <a:t>Complessità nel coniugare tecnologia e business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>
                <a:cs typeface="Corbel"/>
              </a:rPr>
              <a:t>Mancanza di politiche e regolamenti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>
                <a:cs typeface="Corbel"/>
              </a:rPr>
              <a:t>Poco focus nell’indirizzare soluzioni AI responsabili</a:t>
            </a:r>
          </a:p>
          <a:p>
            <a:pPr algn="just"/>
            <a:endParaRPr lang="it-IT" sz="1200" dirty="0">
              <a:cs typeface="Corbel"/>
            </a:endParaRPr>
          </a:p>
          <a:p>
            <a:pPr algn="just"/>
            <a:endParaRPr lang="it-IT" sz="1200" dirty="0">
              <a:cs typeface="Corbel"/>
            </a:endParaRPr>
          </a:p>
        </p:txBody>
      </p:sp>
      <p:sp>
        <p:nvSpPr>
          <p:cNvPr id="3" name="CasellaDiTesto 20">
            <a:extLst>
              <a:ext uri="{FF2B5EF4-FFF2-40B4-BE49-F238E27FC236}">
                <a16:creationId xmlns:a16="http://schemas.microsoft.com/office/drawing/2014/main" id="{9E2E4305-01DA-BD59-2866-F2A1212FCD93}"/>
              </a:ext>
            </a:extLst>
          </p:cNvPr>
          <p:cNvSpPr txBox="1"/>
          <p:nvPr/>
        </p:nvSpPr>
        <p:spPr>
          <a:xfrm>
            <a:off x="732444" y="4825603"/>
            <a:ext cx="324304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200" dirty="0">
                <a:cs typeface="Corbel"/>
              </a:rPr>
              <a:t>Tecnologia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>
                <a:cs typeface="Corbel"/>
              </a:rPr>
              <a:t>Disponibilità di strumenti AI semplici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>
                <a:cs typeface="Corbel"/>
              </a:rPr>
              <a:t>Iniquità geografica delle infrastrutture AI</a:t>
            </a:r>
          </a:p>
          <a:p>
            <a:pPr algn="just"/>
            <a:endParaRPr lang="it-IT" sz="1200" dirty="0">
              <a:cs typeface="Corbel"/>
            </a:endParaRPr>
          </a:p>
          <a:p>
            <a:pPr algn="just"/>
            <a:endParaRPr lang="it-IT" sz="1200" dirty="0">
              <a:cs typeface="Corbel"/>
            </a:endParaRPr>
          </a:p>
        </p:txBody>
      </p:sp>
      <p:sp>
        <p:nvSpPr>
          <p:cNvPr id="4" name="CasellaDiTesto 20">
            <a:extLst>
              <a:ext uri="{FF2B5EF4-FFF2-40B4-BE49-F238E27FC236}">
                <a16:creationId xmlns:a16="http://schemas.microsoft.com/office/drawing/2014/main" id="{6566FF39-2459-674E-93AF-7FF0C2FC52AC}"/>
              </a:ext>
            </a:extLst>
          </p:cNvPr>
          <p:cNvSpPr txBox="1"/>
          <p:nvPr/>
        </p:nvSpPr>
        <p:spPr>
          <a:xfrm>
            <a:off x="716796" y="3994606"/>
            <a:ext cx="28515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200" dirty="0">
                <a:cs typeface="Corbel"/>
              </a:rPr>
              <a:t>Dati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>
                <a:cs typeface="Corbel"/>
              </a:rPr>
              <a:t>Qualità del dato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1200" dirty="0">
                <a:cs typeface="Corbel"/>
              </a:rPr>
              <a:t>Mancanza di dati contestualizzati</a:t>
            </a:r>
          </a:p>
          <a:p>
            <a:pPr algn="just"/>
            <a:endParaRPr lang="it-IT" sz="1200" dirty="0">
              <a:cs typeface="Corbe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B72582-2DD0-9043-78E4-343779241D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7918" y="2187267"/>
            <a:ext cx="5829300" cy="32385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E048F50-41F2-3513-483F-EA86A8C21E58}"/>
              </a:ext>
            </a:extLst>
          </p:cNvPr>
          <p:cNvSpPr txBox="1"/>
          <p:nvPr/>
        </p:nvSpPr>
        <p:spPr>
          <a:xfrm>
            <a:off x="4992249" y="5323230"/>
            <a:ext cx="6096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800" dirty="0">
                <a:cs typeface="Corbel"/>
              </a:rPr>
              <a:t>Fonte: pubblicazioni varie «Big </a:t>
            </a:r>
            <a:r>
              <a:rPr lang="it-IT" sz="800" dirty="0" err="1">
                <a:cs typeface="Corbel"/>
              </a:rPr>
              <a:t>Four</a:t>
            </a:r>
            <a:r>
              <a:rPr lang="it-IT" sz="800" dirty="0">
                <a:cs typeface="Corbel"/>
              </a:rPr>
              <a:t>»</a:t>
            </a:r>
          </a:p>
        </p:txBody>
      </p:sp>
      <p:sp>
        <p:nvSpPr>
          <p:cNvPr id="12" name="CasellaDiTesto 20">
            <a:extLst>
              <a:ext uri="{FF2B5EF4-FFF2-40B4-BE49-F238E27FC236}">
                <a16:creationId xmlns:a16="http://schemas.microsoft.com/office/drawing/2014/main" id="{AB8E4936-6794-8F1B-5E68-CB3873158E9B}"/>
              </a:ext>
            </a:extLst>
          </p:cNvPr>
          <p:cNvSpPr txBox="1"/>
          <p:nvPr/>
        </p:nvSpPr>
        <p:spPr>
          <a:xfrm>
            <a:off x="6464992" y="1996349"/>
            <a:ext cx="426889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050" dirty="0">
                <a:cs typeface="Corbel"/>
              </a:rPr>
              <a:t>Proiezioni future dell’impatto della AI su GDP e emissioni GHG</a:t>
            </a:r>
          </a:p>
        </p:txBody>
      </p:sp>
    </p:spTree>
    <p:extLst>
      <p:ext uri="{BB962C8B-B14F-4D97-AF65-F5344CB8AC3E}">
        <p14:creationId xmlns:p14="http://schemas.microsoft.com/office/powerpoint/2010/main" val="27892484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ttore 1 14">
            <a:extLst>
              <a:ext uri="{FF2B5EF4-FFF2-40B4-BE49-F238E27FC236}">
                <a16:creationId xmlns:a16="http://schemas.microsoft.com/office/drawing/2014/main" id="{500B9944-DA34-1148-A74A-82F220D8C9C3}"/>
              </a:ext>
            </a:extLst>
          </p:cNvPr>
          <p:cNvCxnSpPr/>
          <p:nvPr/>
        </p:nvCxnSpPr>
        <p:spPr>
          <a:xfrm>
            <a:off x="168166" y="5791200"/>
            <a:ext cx="11708524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92F893DB-36C3-9F4C-B39D-AC8699F6CD3A}"/>
              </a:ext>
            </a:extLst>
          </p:cNvPr>
          <p:cNvSpPr txBox="1"/>
          <p:nvPr/>
        </p:nvSpPr>
        <p:spPr>
          <a:xfrm>
            <a:off x="1008009" y="332965"/>
            <a:ext cx="10868681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4400" b="1" dirty="0">
                <a:solidFill>
                  <a:srgbClr val="0070C0"/>
                </a:solidFill>
                <a:latin typeface="Myriad Pro" panose="020B0503030403020204" pitchFamily="34" charset="0"/>
              </a:rPr>
              <a:t>Il sottile equilibrio tra sostenibilità ed AI</a:t>
            </a:r>
          </a:p>
          <a:p>
            <a:pPr algn="r"/>
            <a:r>
              <a:rPr lang="it-IT" b="1" dirty="0">
                <a:latin typeface="Myriad Pro Light" panose="020B0503030403020204" pitchFamily="34" charset="0"/>
              </a:rPr>
              <a:t>Minaccia o opportunità ?</a:t>
            </a:r>
            <a:endParaRPr lang="it-IT" dirty="0">
              <a:latin typeface="Myriad Pro" panose="020B0503030403020204" pitchFamily="34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550461AA-8BAF-9D45-8FB9-2C8D823C5A52}"/>
              </a:ext>
            </a:extLst>
          </p:cNvPr>
          <p:cNvSpPr txBox="1"/>
          <p:nvPr/>
        </p:nvSpPr>
        <p:spPr>
          <a:xfrm>
            <a:off x="998831" y="6418014"/>
            <a:ext cx="399341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rPr>
              <a:t>OUTLOOK FINANCE 2024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EF1A9482-C6CA-F349-94BB-69FAA87D7CE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427" t="24202"/>
          <a:stretch/>
        </p:blipFill>
        <p:spPr>
          <a:xfrm>
            <a:off x="168165" y="6296298"/>
            <a:ext cx="835887" cy="510066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3D630DA-9018-1241-A3DB-AABB7C62A2B0}"/>
              </a:ext>
            </a:extLst>
          </p:cNvPr>
          <p:cNvSpPr txBox="1"/>
          <p:nvPr/>
        </p:nvSpPr>
        <p:spPr>
          <a:xfrm>
            <a:off x="168165" y="1538583"/>
            <a:ext cx="117085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800" b="1" dirty="0">
                <a:cs typeface="Corbel"/>
              </a:rPr>
              <a:t>Abilitatori e raccomandazioni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E6679B2F-304F-854A-B215-3416E9714806}"/>
              </a:ext>
            </a:extLst>
          </p:cNvPr>
          <p:cNvSpPr txBox="1"/>
          <p:nvPr/>
        </p:nvSpPr>
        <p:spPr>
          <a:xfrm>
            <a:off x="657085" y="2595793"/>
            <a:ext cx="7812660" cy="374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it-IT"/>
            </a:defPPr>
            <a:lvl1pPr algn="just">
              <a:defRPr sz="1600">
                <a:cs typeface="Corbel"/>
              </a:defRPr>
            </a:lvl1pPr>
          </a:lstStyle>
          <a:p>
            <a:r>
              <a:rPr lang="it-IT" dirty="0"/>
              <a:t>Facilitare vere e proprie collaborazioni multidisciplinari</a:t>
            </a:r>
          </a:p>
        </p:txBody>
      </p:sp>
      <p:pic>
        <p:nvPicPr>
          <p:cNvPr id="25" name="Immagine 24">
            <a:extLst>
              <a:ext uri="{FF2B5EF4-FFF2-40B4-BE49-F238E27FC236}">
                <a16:creationId xmlns:a16="http://schemas.microsoft.com/office/drawing/2014/main" id="{DEC658B0-A889-CA43-96D2-753C4598E2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6981" y="6460697"/>
            <a:ext cx="1275268" cy="328464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8B8BB27F-D129-78EC-9882-B285FB1C3F4B}"/>
              </a:ext>
            </a:extLst>
          </p:cNvPr>
          <p:cNvSpPr txBox="1"/>
          <p:nvPr/>
        </p:nvSpPr>
        <p:spPr>
          <a:xfrm>
            <a:off x="9230426" y="6594986"/>
            <a:ext cx="29615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rPr>
              <a:t>Torino, </a:t>
            </a:r>
            <a:r>
              <a:rPr lang="it-IT" sz="1000" b="1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rPr>
              <a:t>Unione Industriali, </a:t>
            </a:r>
            <a:r>
              <a:rPr lang="it-IT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rPr>
              <a:t>24 gennaio 2024</a:t>
            </a:r>
          </a:p>
        </p:txBody>
      </p:sp>
      <p:sp>
        <p:nvSpPr>
          <p:cNvPr id="2" name="CasellaDiTesto 20">
            <a:extLst>
              <a:ext uri="{FF2B5EF4-FFF2-40B4-BE49-F238E27FC236}">
                <a16:creationId xmlns:a16="http://schemas.microsoft.com/office/drawing/2014/main" id="{523C398B-B34D-056A-FD7B-00CF8EA8EC44}"/>
              </a:ext>
            </a:extLst>
          </p:cNvPr>
          <p:cNvSpPr txBox="1"/>
          <p:nvPr/>
        </p:nvSpPr>
        <p:spPr>
          <a:xfrm>
            <a:off x="661675" y="3591303"/>
            <a:ext cx="7803481" cy="374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sz="1600" dirty="0">
                <a:cs typeface="Corbel"/>
              </a:rPr>
              <a:t>Ipotizzare un uso della AI in termini responsabili e sociali</a:t>
            </a:r>
          </a:p>
        </p:txBody>
      </p:sp>
      <p:sp>
        <p:nvSpPr>
          <p:cNvPr id="3" name="CasellaDiTesto 20">
            <a:extLst>
              <a:ext uri="{FF2B5EF4-FFF2-40B4-BE49-F238E27FC236}">
                <a16:creationId xmlns:a16="http://schemas.microsoft.com/office/drawing/2014/main" id="{9E2E4305-01DA-BD59-2866-F2A1212FCD93}"/>
              </a:ext>
            </a:extLst>
          </p:cNvPr>
          <p:cNvSpPr txBox="1"/>
          <p:nvPr/>
        </p:nvSpPr>
        <p:spPr>
          <a:xfrm>
            <a:off x="661674" y="3093548"/>
            <a:ext cx="7803482" cy="374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sz="1600" dirty="0">
                <a:cs typeface="Corbel"/>
              </a:rPr>
              <a:t>Permettere un adeguato accesso alle tecnologie AI abbattendo le correnti barriere</a:t>
            </a:r>
          </a:p>
        </p:txBody>
      </p:sp>
      <p:sp>
        <p:nvSpPr>
          <p:cNvPr id="4" name="CasellaDiTesto 20">
            <a:extLst>
              <a:ext uri="{FF2B5EF4-FFF2-40B4-BE49-F238E27FC236}">
                <a16:creationId xmlns:a16="http://schemas.microsoft.com/office/drawing/2014/main" id="{6566FF39-2459-674E-93AF-7FF0C2FC52AC}"/>
              </a:ext>
            </a:extLst>
          </p:cNvPr>
          <p:cNvSpPr txBox="1"/>
          <p:nvPr/>
        </p:nvSpPr>
        <p:spPr>
          <a:xfrm>
            <a:off x="661675" y="4089058"/>
            <a:ext cx="7803481" cy="64698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sz="1600" dirty="0">
                <a:cs typeface="Corbel"/>
              </a:rPr>
              <a:t>Permettere up-</a:t>
            </a:r>
            <a:r>
              <a:rPr lang="it-IT" sz="1600" dirty="0" err="1">
                <a:cs typeface="Corbel"/>
              </a:rPr>
              <a:t>skilling</a:t>
            </a:r>
            <a:r>
              <a:rPr lang="it-IT" sz="1600" dirty="0">
                <a:cs typeface="Corbel"/>
              </a:rPr>
              <a:t> delle risorse e una migliore connessione tra mondo accademico e produttivo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73D9C62-4C19-E886-71C8-ABB357439BD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610"/>
          <a:stretch/>
        </p:blipFill>
        <p:spPr>
          <a:xfrm>
            <a:off x="9093316" y="1675072"/>
            <a:ext cx="2783372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7307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deff24bb-2089-4400-8c8e-f71e680378b2}" enabled="0" method="" siteId="{deff24bb-2089-4400-8c8e-f71e680378b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294</Words>
  <Application>Microsoft Office PowerPoint</Application>
  <PresentationFormat>Widescreen</PresentationFormat>
  <Paragraphs>46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Corbel</vt:lpstr>
      <vt:lpstr>Myriad Pro</vt:lpstr>
      <vt:lpstr>Myriad Pro Light</vt:lpstr>
      <vt:lpstr>Personalizza struttura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Carlo Salomone</dc:creator>
  <cp:lastModifiedBy>Daniela Pilato</cp:lastModifiedBy>
  <cp:revision>24</cp:revision>
  <dcterms:created xsi:type="dcterms:W3CDTF">2022-11-02T16:16:42Z</dcterms:created>
  <dcterms:modified xsi:type="dcterms:W3CDTF">2024-01-29T17:13:15Z</dcterms:modified>
</cp:coreProperties>
</file>