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67" r:id="rId2"/>
    <p:sldId id="272" r:id="rId3"/>
    <p:sldId id="273" r:id="rId4"/>
    <p:sldId id="274" r:id="rId5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5AC93"/>
    <a:srgbClr val="2B899B"/>
    <a:srgbClr val="17445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3B2AF22-2F28-474F-8BCB-CBC139E72353}" v="14" dt="2024-01-19T11:33:51.32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260" autoAdjust="0"/>
    <p:restoredTop sz="94660"/>
  </p:normalViewPr>
  <p:slideViewPr>
    <p:cSldViewPr snapToGrid="0">
      <p:cViewPr varScale="1">
        <p:scale>
          <a:sx n="63" d="100"/>
          <a:sy n="63" d="100"/>
        </p:scale>
        <p:origin x="329" y="3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0B355F-969A-4075-ACB6-5D6286DA75CB}" type="datetimeFigureOut">
              <a:rPr lang="fr-FR" smtClean="0"/>
              <a:t>29/01/2024</a:t>
            </a:fld>
            <a:endParaRPr lang="fr-F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3F0195-26B6-4191-87A2-95FF6BE3CEDB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58110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73F0195-26B6-4191-87A2-95FF6BE3CEDB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466942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73F0195-26B6-4191-87A2-95FF6BE3CEDB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273366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73F0195-26B6-4191-87A2-95FF6BE3CEDB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040906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73F0195-26B6-4191-87A2-95FF6BE3CEDB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181701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5B561C4-2F13-ABE9-50A5-ED07A902FA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9809FCB7-A508-DCC7-7039-FBCA7C61A2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C23CE9E-6A24-F09D-B174-2FA767926F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8D08A-A765-6D4F-87FC-6A07EDFF8815}" type="datetimeFigureOut">
              <a:rPr lang="it-IT" smtClean="0"/>
              <a:t>29/01/2024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53F083D-CBAC-B474-EE6A-43CC343CCE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A8BF60B-F3AE-74B0-AD70-392184BE9A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F8DAC-FEB8-A342-A295-419BFDC9B66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945351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6CD18B7-ED2A-6C71-9268-0D3A90602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037D12D3-A00F-A3E4-FD48-EA521EFF1E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092F097-6645-7699-018D-CB196274EA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8D08A-A765-6D4F-87FC-6A07EDFF8815}" type="datetimeFigureOut">
              <a:rPr lang="it-IT" smtClean="0"/>
              <a:t>29/01/2024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9F0F22C-A18F-6FFD-CC87-918BD0E92C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F1BDE01-B4E7-DEE5-1BCF-AA2CF1EBC8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F8DAC-FEB8-A342-A295-419BFDC9B66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767540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A3C3036E-60EF-A4FB-2D91-D607241D800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30E81428-334F-F94B-A866-1BFBD40945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A1B4959-D9A8-9A81-A37C-A5D2EFD1C5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8D08A-A765-6D4F-87FC-6A07EDFF8815}" type="datetimeFigureOut">
              <a:rPr lang="it-IT" smtClean="0"/>
              <a:t>29/01/2024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CFAC45A-FFAD-64C5-D95F-405EC4F42D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BAE76F1-0325-CD4C-5DAC-A4016B43E5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F8DAC-FEB8-A342-A295-419BFDC9B66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068459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80A1C1E-EABD-6CCA-FF71-DFE725003C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CE31621-75A7-61FF-C311-B83FC2735F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19D8060-89E3-2693-6DFD-AB95641FB4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8D08A-A765-6D4F-87FC-6A07EDFF8815}" type="datetimeFigureOut">
              <a:rPr lang="it-IT" smtClean="0"/>
              <a:t>29/01/2024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80411BB-E974-AE4E-5B20-3D1A08DBAC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7685EE9-276B-90F6-A79C-3E02934601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F8DAC-FEB8-A342-A295-419BFDC9B66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962635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EE0EACE-1A1E-07B1-A15B-676C64E6E6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493B8398-57A3-7158-DFA6-6C324CA5C5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259B4EF-F469-1481-B811-46170C376F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8D08A-A765-6D4F-87FC-6A07EDFF8815}" type="datetimeFigureOut">
              <a:rPr lang="it-IT" smtClean="0"/>
              <a:t>29/01/2024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710AC88-F39A-17DC-C575-45EB1894A1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E799198-A22A-68CD-ABA4-31ADD14A67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F8DAC-FEB8-A342-A295-419BFDC9B66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29233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5DE79D5-C213-F711-1320-9F4B9C2DBC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3ECE6FE-BB7E-AE47-9701-5E823E2FCD7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8A291213-6E83-8F97-DF9B-E7F71A80AC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7627D5F6-FAE2-E490-52C1-39F4FD8DF7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8D08A-A765-6D4F-87FC-6A07EDFF8815}" type="datetimeFigureOut">
              <a:rPr lang="it-IT" smtClean="0"/>
              <a:t>29/01/2024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D89C0C93-4A75-B567-7332-3128FFB8FD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7BD7879A-F1EC-FA9D-BC70-409E0147A2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F8DAC-FEB8-A342-A295-419BFDC9B66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376444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CA003F1-7563-F568-7772-84ECA640AE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6D6CD210-2C8F-A964-C3F9-1820DFEC0E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6D7A2283-599E-09DD-2F17-34E5AAD944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BCDC9754-A6B6-B9C8-E8FE-5294F9FD2A1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0315935D-3F06-8790-CB98-D95062685EE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ABF1D81C-FAB5-929D-4FFE-726A99FC2A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8D08A-A765-6D4F-87FC-6A07EDFF8815}" type="datetimeFigureOut">
              <a:rPr lang="it-IT" smtClean="0"/>
              <a:t>29/01/2024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D06DCEF4-EB14-5B3C-9D6A-CE573211F6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D51CF3DA-EE0E-AE44-9A4C-FA05E4E8EB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F8DAC-FEB8-A342-A295-419BFDC9B66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393331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82FA0DB-9F85-C578-801F-36DDD4D229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4833BC21-0C6D-A87E-9403-C362C46A72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8D08A-A765-6D4F-87FC-6A07EDFF8815}" type="datetimeFigureOut">
              <a:rPr lang="it-IT" smtClean="0"/>
              <a:t>29/01/2024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D2D39642-03D6-1237-9814-64874895EE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B299B397-AB51-6507-EFF5-2AFED08FE6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F8DAC-FEB8-A342-A295-419BFDC9B66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317968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411490E1-493F-5DFC-802C-A08A5CAB31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8D08A-A765-6D4F-87FC-6A07EDFF8815}" type="datetimeFigureOut">
              <a:rPr lang="it-IT" smtClean="0"/>
              <a:t>29/01/2024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7646222C-4748-B173-1181-86F8C5FAFF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6ED60AB9-4994-B4AE-EA6A-EF138E216B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F8DAC-FEB8-A342-A295-419BFDC9B66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049101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4C4CC39-73E1-D8A0-E2B3-4BC52777F0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981FB86-176E-BE71-20CA-E797F6A956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8A4B7F80-F037-4117-84D9-1412AD5AB0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B2090B55-9968-5B49-706C-F564B2ED7D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8D08A-A765-6D4F-87FC-6A07EDFF8815}" type="datetimeFigureOut">
              <a:rPr lang="it-IT" smtClean="0"/>
              <a:t>29/01/2024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89C2D328-1984-1C69-A004-6892C9F797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880D0DD6-BC1F-59FB-8396-E3CA4F4C90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F8DAC-FEB8-A342-A295-419BFDC9B66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941209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E8838E5-5E9C-4387-5556-9D595DD038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BB8916E0-AF25-A073-AEEB-C4E00151E9C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9BFC21EC-2222-3E02-3C69-8210C84938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B45B3E40-6506-FB36-04DA-CBC62A686E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8D08A-A765-6D4F-87FC-6A07EDFF8815}" type="datetimeFigureOut">
              <a:rPr lang="it-IT" smtClean="0"/>
              <a:t>29/01/2024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1B9A3825-91F9-23EC-D573-14CAB04149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6EE10637-DB82-624A-C807-907AC2E6E6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F8DAC-FEB8-A342-A295-419BFDC9B66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196983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CF069EF2-70D0-F857-177B-851C4A056C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0260C8EE-1C14-2B6C-6770-A8C087BC88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02E143E-A0B9-0836-C68B-FEAC076117F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88D08A-A765-6D4F-87FC-6A07EDFF8815}" type="datetimeFigureOut">
              <a:rPr lang="it-IT" smtClean="0"/>
              <a:t>29/01/2024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F56AFD7-DCCB-0041-0B00-A85075922BA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062FD6F-9C33-B05A-5F51-82DAD571CA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8F8DAC-FEB8-A342-A295-419BFDC9B66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016434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4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4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magine 7">
            <a:extLst>
              <a:ext uri="{FF2B5EF4-FFF2-40B4-BE49-F238E27FC236}">
                <a16:creationId xmlns:a16="http://schemas.microsoft.com/office/drawing/2014/main" id="{C4355C68-CD5D-7A43-BC77-92A7D4136A7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54931" y="1051812"/>
            <a:ext cx="5825247" cy="485437"/>
          </a:xfrm>
          <a:prstGeom prst="rect">
            <a:avLst/>
          </a:prstGeom>
        </p:spPr>
      </p:pic>
      <p:pic>
        <p:nvPicPr>
          <p:cNvPr id="7" name="Immagine 6">
            <a:extLst>
              <a:ext uri="{FF2B5EF4-FFF2-40B4-BE49-F238E27FC236}">
                <a16:creationId xmlns:a16="http://schemas.microsoft.com/office/drawing/2014/main" id="{748F89F0-7A4C-7140-8F5A-5718E3A7F9D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84" y="268293"/>
            <a:ext cx="10631265" cy="6502158"/>
          </a:xfrm>
          <a:prstGeom prst="rect">
            <a:avLst/>
          </a:prstGeom>
        </p:spPr>
      </p:pic>
      <p:sp>
        <p:nvSpPr>
          <p:cNvPr id="18" name="CasellaDiTesto 17">
            <a:extLst>
              <a:ext uri="{FF2B5EF4-FFF2-40B4-BE49-F238E27FC236}">
                <a16:creationId xmlns:a16="http://schemas.microsoft.com/office/drawing/2014/main" id="{550461AA-8BAF-9D45-8FB9-2C8D823C5A52}"/>
              </a:ext>
            </a:extLst>
          </p:cNvPr>
          <p:cNvSpPr txBox="1"/>
          <p:nvPr/>
        </p:nvSpPr>
        <p:spPr>
          <a:xfrm>
            <a:off x="4858422" y="317641"/>
            <a:ext cx="701826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4800" b="1" dirty="0">
                <a:latin typeface="Myriad Pro" panose="020B0503030403020204" pitchFamily="34" charset="0"/>
              </a:rPr>
              <a:t>OUTLOOK FINANCE 2024</a:t>
            </a:r>
          </a:p>
        </p:txBody>
      </p:sp>
      <p:cxnSp>
        <p:nvCxnSpPr>
          <p:cNvPr id="10" name="Connettore 1 9">
            <a:extLst>
              <a:ext uri="{FF2B5EF4-FFF2-40B4-BE49-F238E27FC236}">
                <a16:creationId xmlns:a16="http://schemas.microsoft.com/office/drawing/2014/main" id="{DCB55D3F-243B-A647-ABAA-D942DDAE2155}"/>
              </a:ext>
            </a:extLst>
          </p:cNvPr>
          <p:cNvCxnSpPr>
            <a:cxnSpLocks/>
          </p:cNvCxnSpPr>
          <p:nvPr/>
        </p:nvCxnSpPr>
        <p:spPr>
          <a:xfrm>
            <a:off x="6096000" y="5791200"/>
            <a:ext cx="5780690" cy="0"/>
          </a:xfrm>
          <a:prstGeom prst="line">
            <a:avLst/>
          </a:prstGeom>
          <a:ln w="19050">
            <a:solidFill>
              <a:schemeClr val="bg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8C146153-7122-064D-849A-8E82765BD214}"/>
              </a:ext>
            </a:extLst>
          </p:cNvPr>
          <p:cNvSpPr txBox="1"/>
          <p:nvPr/>
        </p:nvSpPr>
        <p:spPr>
          <a:xfrm>
            <a:off x="8219920" y="5463003"/>
            <a:ext cx="365677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it-IT" sz="1600" b="1" dirty="0">
                <a:latin typeface="Myriad Pro Light" panose="020B0503030403020204" pitchFamily="34" charset="0"/>
              </a:rPr>
              <a:t>Sala Piemonte </a:t>
            </a:r>
            <a:r>
              <a:rPr lang="it-IT" sz="1600" dirty="0">
                <a:latin typeface="Myriad Pro" panose="020B0503030403020204" pitchFamily="34" charset="0"/>
              </a:rPr>
              <a:t>Unione Industriali Torino </a:t>
            </a:r>
          </a:p>
          <a:p>
            <a:pPr algn="r"/>
            <a:r>
              <a:rPr lang="it-IT" sz="4400" b="1" dirty="0">
                <a:solidFill>
                  <a:srgbClr val="0070C0"/>
                </a:solidFill>
                <a:latin typeface="Myriad Pro" panose="020B0503030403020204" pitchFamily="34" charset="0"/>
              </a:rPr>
              <a:t>24.01.24</a:t>
            </a:r>
            <a:endParaRPr lang="it-IT" dirty="0">
              <a:latin typeface="Myriad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514881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Connettore 1 14">
            <a:extLst>
              <a:ext uri="{FF2B5EF4-FFF2-40B4-BE49-F238E27FC236}">
                <a16:creationId xmlns:a16="http://schemas.microsoft.com/office/drawing/2014/main" id="{500B9944-DA34-1148-A74A-82F220D8C9C3}"/>
              </a:ext>
            </a:extLst>
          </p:cNvPr>
          <p:cNvCxnSpPr/>
          <p:nvPr/>
        </p:nvCxnSpPr>
        <p:spPr>
          <a:xfrm>
            <a:off x="168166" y="5791200"/>
            <a:ext cx="11708524" cy="0"/>
          </a:xfrm>
          <a:prstGeom prst="line">
            <a:avLst/>
          </a:prstGeom>
          <a:ln w="19050">
            <a:solidFill>
              <a:schemeClr val="bg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CasellaDiTesto 16">
            <a:extLst>
              <a:ext uri="{FF2B5EF4-FFF2-40B4-BE49-F238E27FC236}">
                <a16:creationId xmlns:a16="http://schemas.microsoft.com/office/drawing/2014/main" id="{92F893DB-36C3-9F4C-B39D-AC8699F6CD3A}"/>
              </a:ext>
            </a:extLst>
          </p:cNvPr>
          <p:cNvSpPr txBox="1"/>
          <p:nvPr/>
        </p:nvSpPr>
        <p:spPr>
          <a:xfrm>
            <a:off x="1008009" y="332965"/>
            <a:ext cx="10868681" cy="104644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it-IT" sz="4400" b="1" dirty="0">
                <a:solidFill>
                  <a:srgbClr val="0070C0"/>
                </a:solidFill>
                <a:latin typeface="Myriad Pro" panose="020B0503030403020204" pitchFamily="34" charset="0"/>
              </a:rPr>
              <a:t>Il sottile equilibrio tra sostenibilità ed AI</a:t>
            </a:r>
          </a:p>
          <a:p>
            <a:pPr algn="r"/>
            <a:r>
              <a:rPr lang="it-IT" b="1" dirty="0">
                <a:latin typeface="Myriad Pro Light" panose="020B0503030403020204" pitchFamily="34" charset="0"/>
              </a:rPr>
              <a:t>Minaccia o opportunità ?</a:t>
            </a:r>
            <a:endParaRPr lang="it-IT" dirty="0">
              <a:latin typeface="Myriad Pro" panose="020B0503030403020204" pitchFamily="34" charset="0"/>
            </a:endParaRPr>
          </a:p>
        </p:txBody>
      </p:sp>
      <p:sp>
        <p:nvSpPr>
          <p:cNvPr id="18" name="CasellaDiTesto 17">
            <a:extLst>
              <a:ext uri="{FF2B5EF4-FFF2-40B4-BE49-F238E27FC236}">
                <a16:creationId xmlns:a16="http://schemas.microsoft.com/office/drawing/2014/main" id="{550461AA-8BAF-9D45-8FB9-2C8D823C5A52}"/>
              </a:ext>
            </a:extLst>
          </p:cNvPr>
          <p:cNvSpPr txBox="1"/>
          <p:nvPr/>
        </p:nvSpPr>
        <p:spPr>
          <a:xfrm>
            <a:off x="998831" y="6418014"/>
            <a:ext cx="3993418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7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" panose="020B0503030403020204" pitchFamily="34" charset="0"/>
              </a:rPr>
              <a:t>OUTLOOK FINANCE 2024</a:t>
            </a:r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id="{EF1A9482-C6CA-F349-94BB-69FAA87D7CE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6427" t="24202"/>
          <a:stretch/>
        </p:blipFill>
        <p:spPr>
          <a:xfrm>
            <a:off x="168165" y="6296298"/>
            <a:ext cx="835887" cy="510066"/>
          </a:xfrm>
          <a:prstGeom prst="rect">
            <a:avLst/>
          </a:prstGeom>
        </p:spPr>
      </p:pic>
      <p:sp>
        <p:nvSpPr>
          <p:cNvPr id="10" name="CasellaDiTesto 9">
            <a:extLst>
              <a:ext uri="{FF2B5EF4-FFF2-40B4-BE49-F238E27FC236}">
                <a16:creationId xmlns:a16="http://schemas.microsoft.com/office/drawing/2014/main" id="{03D630DA-9018-1241-A3DB-AABB7C62A2B0}"/>
              </a:ext>
            </a:extLst>
          </p:cNvPr>
          <p:cNvSpPr txBox="1"/>
          <p:nvPr/>
        </p:nvSpPr>
        <p:spPr>
          <a:xfrm>
            <a:off x="168165" y="1538583"/>
            <a:ext cx="1170852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it-IT" sz="1800" b="1" dirty="0">
                <a:cs typeface="Corbel"/>
              </a:rPr>
              <a:t>Cosa può fare l’intelligenza artificiale per l’economia e l’ambiente ?</a:t>
            </a:r>
          </a:p>
        </p:txBody>
      </p:sp>
      <p:sp>
        <p:nvSpPr>
          <p:cNvPr id="21" name="CasellaDiTesto 20">
            <a:extLst>
              <a:ext uri="{FF2B5EF4-FFF2-40B4-BE49-F238E27FC236}">
                <a16:creationId xmlns:a16="http://schemas.microsoft.com/office/drawing/2014/main" id="{E6679B2F-304F-854A-B215-3416E9714806}"/>
              </a:ext>
            </a:extLst>
          </p:cNvPr>
          <p:cNvSpPr txBox="1"/>
          <p:nvPr/>
        </p:nvSpPr>
        <p:spPr>
          <a:xfrm>
            <a:off x="860895" y="4851080"/>
            <a:ext cx="2851570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it-IT" sz="1400" dirty="0">
                <a:cs typeface="Corbel"/>
              </a:rPr>
              <a:t>Poco è stato fatto fino ad oggi per mettere in «connessione» l’era attuale, post industriale, e quella futura della AI</a:t>
            </a:r>
          </a:p>
        </p:txBody>
      </p:sp>
      <p:sp>
        <p:nvSpPr>
          <p:cNvPr id="22" name="CasellaDiTesto 21">
            <a:extLst>
              <a:ext uri="{FF2B5EF4-FFF2-40B4-BE49-F238E27FC236}">
                <a16:creationId xmlns:a16="http://schemas.microsoft.com/office/drawing/2014/main" id="{571BE17C-BAC2-FA43-981A-525CDE9A23C5}"/>
              </a:ext>
            </a:extLst>
          </p:cNvPr>
          <p:cNvSpPr txBox="1"/>
          <p:nvPr/>
        </p:nvSpPr>
        <p:spPr>
          <a:xfrm>
            <a:off x="4682229" y="4851080"/>
            <a:ext cx="2851570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it-IT" sz="1400" dirty="0">
                <a:cs typeface="Corbel"/>
              </a:rPr>
              <a:t>L’uso della AI e della tecnologia complementare ad essa può permettere di raggiungere diversi obiettivi in ambito ESG e non solo</a:t>
            </a:r>
          </a:p>
        </p:txBody>
      </p:sp>
      <p:sp>
        <p:nvSpPr>
          <p:cNvPr id="23" name="CasellaDiTesto 22">
            <a:extLst>
              <a:ext uri="{FF2B5EF4-FFF2-40B4-BE49-F238E27FC236}">
                <a16:creationId xmlns:a16="http://schemas.microsoft.com/office/drawing/2014/main" id="{BEA7CCE8-3133-984B-B3DA-6A66BDBBE2EE}"/>
              </a:ext>
            </a:extLst>
          </p:cNvPr>
          <p:cNvSpPr txBox="1"/>
          <p:nvPr/>
        </p:nvSpPr>
        <p:spPr>
          <a:xfrm>
            <a:off x="8885613" y="4851080"/>
            <a:ext cx="2851570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it-IT" sz="1400" dirty="0">
                <a:cs typeface="Corbel"/>
              </a:rPr>
              <a:t>Per raggiungere questi risultati molto deve essere fatto, sia in termini di cultura della AI che in investimenti in infrastrutture</a:t>
            </a:r>
          </a:p>
        </p:txBody>
      </p:sp>
      <p:pic>
        <p:nvPicPr>
          <p:cNvPr id="25" name="Immagine 24">
            <a:extLst>
              <a:ext uri="{FF2B5EF4-FFF2-40B4-BE49-F238E27FC236}">
                <a16:creationId xmlns:a16="http://schemas.microsoft.com/office/drawing/2014/main" id="{DEC658B0-A889-CA43-96D2-753C4598E22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16981" y="6460697"/>
            <a:ext cx="1275268" cy="328464"/>
          </a:xfrm>
          <a:prstGeom prst="rect">
            <a:avLst/>
          </a:prstGeom>
        </p:spPr>
      </p:pic>
      <p:sp>
        <p:nvSpPr>
          <p:cNvPr id="5" name="CasellaDiTesto 4">
            <a:extLst>
              <a:ext uri="{FF2B5EF4-FFF2-40B4-BE49-F238E27FC236}">
                <a16:creationId xmlns:a16="http://schemas.microsoft.com/office/drawing/2014/main" id="{8B8BB27F-D129-78EC-9882-B285FB1C3F4B}"/>
              </a:ext>
            </a:extLst>
          </p:cNvPr>
          <p:cNvSpPr txBox="1"/>
          <p:nvPr/>
        </p:nvSpPr>
        <p:spPr>
          <a:xfrm>
            <a:off x="9230426" y="6594986"/>
            <a:ext cx="296157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" panose="020B0503030403020204" pitchFamily="34" charset="0"/>
              </a:rPr>
              <a:t>Torino, Unione Industriali, 24 gennaio 2024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DD3B1A2A-5A13-44D1-4F77-CB3E88280620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r="623"/>
          <a:stretch/>
        </p:blipFill>
        <p:spPr>
          <a:xfrm>
            <a:off x="1746127" y="2040942"/>
            <a:ext cx="8645559" cy="2554445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7F663323-8AD8-13D4-7A81-86AC4E62E86C}"/>
              </a:ext>
            </a:extLst>
          </p:cNvPr>
          <p:cNvSpPr txBox="1"/>
          <p:nvPr/>
        </p:nvSpPr>
        <p:spPr>
          <a:xfrm>
            <a:off x="4271814" y="4593563"/>
            <a:ext cx="6096000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it-IT" sz="800" dirty="0">
                <a:cs typeface="Corbel"/>
              </a:rPr>
              <a:t>Fonte: pubblicazioni varie «Big </a:t>
            </a:r>
            <a:r>
              <a:rPr lang="it-IT" sz="800" dirty="0" err="1">
                <a:cs typeface="Corbel"/>
              </a:rPr>
              <a:t>Four</a:t>
            </a:r>
            <a:r>
              <a:rPr lang="it-IT" sz="800" dirty="0">
                <a:cs typeface="Corbel"/>
              </a:rPr>
              <a:t>»</a:t>
            </a:r>
          </a:p>
        </p:txBody>
      </p:sp>
      <p:sp>
        <p:nvSpPr>
          <p:cNvPr id="13" name="Arrow: Right 12">
            <a:extLst>
              <a:ext uri="{FF2B5EF4-FFF2-40B4-BE49-F238E27FC236}">
                <a16:creationId xmlns:a16="http://schemas.microsoft.com/office/drawing/2014/main" id="{50BCC3C1-4E7F-AE05-69D8-D6CCB3A9C03C}"/>
              </a:ext>
            </a:extLst>
          </p:cNvPr>
          <p:cNvSpPr/>
          <p:nvPr/>
        </p:nvSpPr>
        <p:spPr>
          <a:xfrm>
            <a:off x="3916218" y="5200074"/>
            <a:ext cx="626504" cy="280012"/>
          </a:xfrm>
          <a:prstGeom prst="rightArrow">
            <a:avLst/>
          </a:prstGeom>
          <a:solidFill>
            <a:srgbClr val="55AC93"/>
          </a:solidFill>
          <a:ln>
            <a:solidFill>
              <a:srgbClr val="55AC9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" name="Arrow: Right 13">
            <a:extLst>
              <a:ext uri="{FF2B5EF4-FFF2-40B4-BE49-F238E27FC236}">
                <a16:creationId xmlns:a16="http://schemas.microsoft.com/office/drawing/2014/main" id="{FA0421A8-05D5-D35D-7927-73983B2B2E8E}"/>
              </a:ext>
            </a:extLst>
          </p:cNvPr>
          <p:cNvSpPr/>
          <p:nvPr/>
        </p:nvSpPr>
        <p:spPr>
          <a:xfrm>
            <a:off x="7921672" y="5212468"/>
            <a:ext cx="626504" cy="280012"/>
          </a:xfrm>
          <a:prstGeom prst="rightArrow">
            <a:avLst/>
          </a:prstGeom>
          <a:solidFill>
            <a:srgbClr val="2B899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9" name="CasellaDiTesto 20">
            <a:extLst>
              <a:ext uri="{FF2B5EF4-FFF2-40B4-BE49-F238E27FC236}">
                <a16:creationId xmlns:a16="http://schemas.microsoft.com/office/drawing/2014/main" id="{2747EB5C-5505-8D38-1C86-56601BC95575}"/>
              </a:ext>
            </a:extLst>
          </p:cNvPr>
          <p:cNvSpPr txBox="1"/>
          <p:nvPr/>
        </p:nvSpPr>
        <p:spPr>
          <a:xfrm>
            <a:off x="1324389" y="4572592"/>
            <a:ext cx="5242666" cy="2539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sz="1050" dirty="0">
                <a:cs typeface="Corbel"/>
              </a:rPr>
              <a:t>Proiezioni future dell’impatto della AI su GDP, emissioni GHG e lavoro nel mondo</a:t>
            </a:r>
          </a:p>
        </p:txBody>
      </p:sp>
    </p:spTree>
    <p:extLst>
      <p:ext uri="{BB962C8B-B14F-4D97-AF65-F5344CB8AC3E}">
        <p14:creationId xmlns:p14="http://schemas.microsoft.com/office/powerpoint/2010/main" val="284306236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Connettore 1 14">
            <a:extLst>
              <a:ext uri="{FF2B5EF4-FFF2-40B4-BE49-F238E27FC236}">
                <a16:creationId xmlns:a16="http://schemas.microsoft.com/office/drawing/2014/main" id="{500B9944-DA34-1148-A74A-82F220D8C9C3}"/>
              </a:ext>
            </a:extLst>
          </p:cNvPr>
          <p:cNvCxnSpPr/>
          <p:nvPr/>
        </p:nvCxnSpPr>
        <p:spPr>
          <a:xfrm>
            <a:off x="168166" y="5791200"/>
            <a:ext cx="11708524" cy="0"/>
          </a:xfrm>
          <a:prstGeom prst="line">
            <a:avLst/>
          </a:prstGeom>
          <a:ln w="19050">
            <a:solidFill>
              <a:schemeClr val="bg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CasellaDiTesto 16">
            <a:extLst>
              <a:ext uri="{FF2B5EF4-FFF2-40B4-BE49-F238E27FC236}">
                <a16:creationId xmlns:a16="http://schemas.microsoft.com/office/drawing/2014/main" id="{92F893DB-36C3-9F4C-B39D-AC8699F6CD3A}"/>
              </a:ext>
            </a:extLst>
          </p:cNvPr>
          <p:cNvSpPr txBox="1"/>
          <p:nvPr/>
        </p:nvSpPr>
        <p:spPr>
          <a:xfrm>
            <a:off x="1008009" y="332965"/>
            <a:ext cx="10868681" cy="104644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it-IT" sz="4400" b="1" dirty="0">
                <a:solidFill>
                  <a:srgbClr val="0070C0"/>
                </a:solidFill>
                <a:latin typeface="Myriad Pro" panose="020B0503030403020204" pitchFamily="34" charset="0"/>
              </a:rPr>
              <a:t>Il sottile equilibrio tra sostenibilità ed AI</a:t>
            </a:r>
          </a:p>
          <a:p>
            <a:pPr algn="r"/>
            <a:r>
              <a:rPr lang="it-IT" b="1" dirty="0">
                <a:latin typeface="Myriad Pro Light" panose="020B0503030403020204" pitchFamily="34" charset="0"/>
              </a:rPr>
              <a:t>Minaccia o opportunità ?</a:t>
            </a:r>
            <a:endParaRPr lang="it-IT" dirty="0">
              <a:latin typeface="Myriad Pro" panose="020B0503030403020204" pitchFamily="34" charset="0"/>
            </a:endParaRPr>
          </a:p>
        </p:txBody>
      </p:sp>
      <p:sp>
        <p:nvSpPr>
          <p:cNvPr id="18" name="CasellaDiTesto 17">
            <a:extLst>
              <a:ext uri="{FF2B5EF4-FFF2-40B4-BE49-F238E27FC236}">
                <a16:creationId xmlns:a16="http://schemas.microsoft.com/office/drawing/2014/main" id="{550461AA-8BAF-9D45-8FB9-2C8D823C5A52}"/>
              </a:ext>
            </a:extLst>
          </p:cNvPr>
          <p:cNvSpPr txBox="1"/>
          <p:nvPr/>
        </p:nvSpPr>
        <p:spPr>
          <a:xfrm>
            <a:off x="998831" y="6418014"/>
            <a:ext cx="3993418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7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" panose="020B0503030403020204" pitchFamily="34" charset="0"/>
              </a:rPr>
              <a:t>OUTLOOK FINANCE 2024</a:t>
            </a:r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id="{EF1A9482-C6CA-F349-94BB-69FAA87D7CE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6427" t="24202"/>
          <a:stretch/>
        </p:blipFill>
        <p:spPr>
          <a:xfrm>
            <a:off x="168165" y="6296298"/>
            <a:ext cx="835887" cy="510066"/>
          </a:xfrm>
          <a:prstGeom prst="rect">
            <a:avLst/>
          </a:prstGeom>
        </p:spPr>
      </p:pic>
      <p:sp>
        <p:nvSpPr>
          <p:cNvPr id="10" name="CasellaDiTesto 9">
            <a:extLst>
              <a:ext uri="{FF2B5EF4-FFF2-40B4-BE49-F238E27FC236}">
                <a16:creationId xmlns:a16="http://schemas.microsoft.com/office/drawing/2014/main" id="{03D630DA-9018-1241-A3DB-AABB7C62A2B0}"/>
              </a:ext>
            </a:extLst>
          </p:cNvPr>
          <p:cNvSpPr txBox="1"/>
          <p:nvPr/>
        </p:nvSpPr>
        <p:spPr>
          <a:xfrm>
            <a:off x="168165" y="1538583"/>
            <a:ext cx="1170852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it-IT" sz="1800" b="1" dirty="0">
                <a:cs typeface="Corbel"/>
              </a:rPr>
              <a:t>Le sfide che ci pone di fronte l’avvento della AI</a:t>
            </a:r>
          </a:p>
        </p:txBody>
      </p:sp>
      <p:sp>
        <p:nvSpPr>
          <p:cNvPr id="21" name="CasellaDiTesto 20">
            <a:extLst>
              <a:ext uri="{FF2B5EF4-FFF2-40B4-BE49-F238E27FC236}">
                <a16:creationId xmlns:a16="http://schemas.microsoft.com/office/drawing/2014/main" id="{E6679B2F-304F-854A-B215-3416E9714806}"/>
              </a:ext>
            </a:extLst>
          </p:cNvPr>
          <p:cNvSpPr txBox="1"/>
          <p:nvPr/>
        </p:nvSpPr>
        <p:spPr>
          <a:xfrm>
            <a:off x="740991" y="1951347"/>
            <a:ext cx="285157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it-IT" sz="1200" dirty="0">
                <a:cs typeface="Corbel"/>
              </a:rPr>
              <a:t>Persone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it-IT" sz="1200" dirty="0">
                <a:cs typeface="Corbel"/>
              </a:rPr>
              <a:t>Nuovo paradigma del lavoro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it-IT" sz="1200" dirty="0">
                <a:cs typeface="Corbel"/>
              </a:rPr>
              <a:t>Mancanza di cultura AI</a:t>
            </a:r>
          </a:p>
          <a:p>
            <a:pPr algn="just"/>
            <a:endParaRPr lang="it-IT" sz="1200" dirty="0">
              <a:cs typeface="Corbel"/>
            </a:endParaRPr>
          </a:p>
        </p:txBody>
      </p:sp>
      <p:pic>
        <p:nvPicPr>
          <p:cNvPr id="25" name="Immagine 24">
            <a:extLst>
              <a:ext uri="{FF2B5EF4-FFF2-40B4-BE49-F238E27FC236}">
                <a16:creationId xmlns:a16="http://schemas.microsoft.com/office/drawing/2014/main" id="{DEC658B0-A889-CA43-96D2-753C4598E22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16981" y="6460697"/>
            <a:ext cx="1275268" cy="328464"/>
          </a:xfrm>
          <a:prstGeom prst="rect">
            <a:avLst/>
          </a:prstGeom>
        </p:spPr>
      </p:pic>
      <p:sp>
        <p:nvSpPr>
          <p:cNvPr id="5" name="CasellaDiTesto 4">
            <a:extLst>
              <a:ext uri="{FF2B5EF4-FFF2-40B4-BE49-F238E27FC236}">
                <a16:creationId xmlns:a16="http://schemas.microsoft.com/office/drawing/2014/main" id="{8B8BB27F-D129-78EC-9882-B285FB1C3F4B}"/>
              </a:ext>
            </a:extLst>
          </p:cNvPr>
          <p:cNvSpPr txBox="1"/>
          <p:nvPr/>
        </p:nvSpPr>
        <p:spPr>
          <a:xfrm>
            <a:off x="9230426" y="6594986"/>
            <a:ext cx="296157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" panose="020B0503030403020204" pitchFamily="34" charset="0"/>
              </a:rPr>
              <a:t>Torino, Unione Industriali, 24 gennaio 2024</a:t>
            </a:r>
          </a:p>
        </p:txBody>
      </p:sp>
      <p:sp>
        <p:nvSpPr>
          <p:cNvPr id="2" name="CasellaDiTesto 20">
            <a:extLst>
              <a:ext uri="{FF2B5EF4-FFF2-40B4-BE49-F238E27FC236}">
                <a16:creationId xmlns:a16="http://schemas.microsoft.com/office/drawing/2014/main" id="{523C398B-B34D-056A-FD7B-00CF8EA8EC44}"/>
              </a:ext>
            </a:extLst>
          </p:cNvPr>
          <p:cNvSpPr txBox="1"/>
          <p:nvPr/>
        </p:nvSpPr>
        <p:spPr>
          <a:xfrm>
            <a:off x="740991" y="2702281"/>
            <a:ext cx="3243044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it-IT" sz="1200" dirty="0">
                <a:cs typeface="Corbel"/>
              </a:rPr>
              <a:t>Processi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it-IT" sz="1200" dirty="0">
                <a:cs typeface="Corbel"/>
              </a:rPr>
              <a:t>Complessità nel coniugare tecnologia e business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it-IT" sz="1200" dirty="0">
                <a:cs typeface="Corbel"/>
              </a:rPr>
              <a:t>Mancanza di politiche e regolamenti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it-IT" sz="1200" dirty="0">
                <a:cs typeface="Corbel"/>
              </a:rPr>
              <a:t>Poco focus nell’indirizzare soluzioni AI responsabili</a:t>
            </a:r>
          </a:p>
          <a:p>
            <a:pPr algn="just"/>
            <a:endParaRPr lang="it-IT" sz="1200" dirty="0">
              <a:cs typeface="Corbel"/>
            </a:endParaRPr>
          </a:p>
          <a:p>
            <a:pPr algn="just"/>
            <a:endParaRPr lang="it-IT" sz="1200" dirty="0">
              <a:cs typeface="Corbel"/>
            </a:endParaRPr>
          </a:p>
        </p:txBody>
      </p:sp>
      <p:sp>
        <p:nvSpPr>
          <p:cNvPr id="3" name="CasellaDiTesto 20">
            <a:extLst>
              <a:ext uri="{FF2B5EF4-FFF2-40B4-BE49-F238E27FC236}">
                <a16:creationId xmlns:a16="http://schemas.microsoft.com/office/drawing/2014/main" id="{9E2E4305-01DA-BD59-2866-F2A1212FCD93}"/>
              </a:ext>
            </a:extLst>
          </p:cNvPr>
          <p:cNvSpPr txBox="1"/>
          <p:nvPr/>
        </p:nvSpPr>
        <p:spPr>
          <a:xfrm>
            <a:off x="732444" y="4825603"/>
            <a:ext cx="3243043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it-IT" sz="1200" dirty="0">
                <a:cs typeface="Corbel"/>
              </a:rPr>
              <a:t>Tecnologia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it-IT" sz="1200" dirty="0">
                <a:cs typeface="Corbel"/>
              </a:rPr>
              <a:t>Disponibilità di strumenti AI semplici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it-IT" sz="1200" dirty="0">
                <a:cs typeface="Corbel"/>
              </a:rPr>
              <a:t>Iniquità geografica delle infrastrutture AI</a:t>
            </a:r>
          </a:p>
          <a:p>
            <a:pPr algn="just"/>
            <a:endParaRPr lang="it-IT" sz="1200" dirty="0">
              <a:cs typeface="Corbel"/>
            </a:endParaRPr>
          </a:p>
          <a:p>
            <a:pPr algn="just"/>
            <a:endParaRPr lang="it-IT" sz="1200" dirty="0">
              <a:cs typeface="Corbel"/>
            </a:endParaRPr>
          </a:p>
        </p:txBody>
      </p:sp>
      <p:sp>
        <p:nvSpPr>
          <p:cNvPr id="4" name="CasellaDiTesto 20">
            <a:extLst>
              <a:ext uri="{FF2B5EF4-FFF2-40B4-BE49-F238E27FC236}">
                <a16:creationId xmlns:a16="http://schemas.microsoft.com/office/drawing/2014/main" id="{6566FF39-2459-674E-93AF-7FF0C2FC52AC}"/>
              </a:ext>
            </a:extLst>
          </p:cNvPr>
          <p:cNvSpPr txBox="1"/>
          <p:nvPr/>
        </p:nvSpPr>
        <p:spPr>
          <a:xfrm>
            <a:off x="716796" y="3994606"/>
            <a:ext cx="285157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it-IT" sz="1200" dirty="0">
                <a:cs typeface="Corbel"/>
              </a:rPr>
              <a:t>Dati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it-IT" sz="1200" dirty="0">
                <a:cs typeface="Corbel"/>
              </a:rPr>
              <a:t>Qualità del dato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it-IT" sz="1200" dirty="0">
                <a:cs typeface="Corbel"/>
              </a:rPr>
              <a:t>Mancanza di dati contestualizzati</a:t>
            </a:r>
          </a:p>
          <a:p>
            <a:pPr algn="just"/>
            <a:endParaRPr lang="it-IT" sz="1200" dirty="0">
              <a:cs typeface="Corbel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8B72582-2DD0-9043-78E4-343779241D3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407918" y="2187267"/>
            <a:ext cx="5829300" cy="3238500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AE048F50-41F2-3513-483F-EA86A8C21E58}"/>
              </a:ext>
            </a:extLst>
          </p:cNvPr>
          <p:cNvSpPr txBox="1"/>
          <p:nvPr/>
        </p:nvSpPr>
        <p:spPr>
          <a:xfrm>
            <a:off x="4992249" y="5323230"/>
            <a:ext cx="6096000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it-IT" sz="800" dirty="0">
                <a:cs typeface="Corbel"/>
              </a:rPr>
              <a:t>Fonte: pubblicazioni varie «Big </a:t>
            </a:r>
            <a:r>
              <a:rPr lang="it-IT" sz="800" dirty="0" err="1">
                <a:cs typeface="Corbel"/>
              </a:rPr>
              <a:t>Four</a:t>
            </a:r>
            <a:r>
              <a:rPr lang="it-IT" sz="800" dirty="0">
                <a:cs typeface="Corbel"/>
              </a:rPr>
              <a:t>»</a:t>
            </a:r>
          </a:p>
        </p:txBody>
      </p:sp>
      <p:sp>
        <p:nvSpPr>
          <p:cNvPr id="12" name="CasellaDiTesto 20">
            <a:extLst>
              <a:ext uri="{FF2B5EF4-FFF2-40B4-BE49-F238E27FC236}">
                <a16:creationId xmlns:a16="http://schemas.microsoft.com/office/drawing/2014/main" id="{AB8E4936-6794-8F1B-5E68-CB3873158E9B}"/>
              </a:ext>
            </a:extLst>
          </p:cNvPr>
          <p:cNvSpPr txBox="1"/>
          <p:nvPr/>
        </p:nvSpPr>
        <p:spPr>
          <a:xfrm>
            <a:off x="6464992" y="1996349"/>
            <a:ext cx="4268898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sz="1050" dirty="0">
                <a:cs typeface="Corbel"/>
              </a:rPr>
              <a:t>Proiezioni future dell’impatto della AI su GDP e emissioni GHG</a:t>
            </a:r>
          </a:p>
        </p:txBody>
      </p:sp>
    </p:spTree>
    <p:extLst>
      <p:ext uri="{BB962C8B-B14F-4D97-AF65-F5344CB8AC3E}">
        <p14:creationId xmlns:p14="http://schemas.microsoft.com/office/powerpoint/2010/main" val="278924846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Connettore 1 14">
            <a:extLst>
              <a:ext uri="{FF2B5EF4-FFF2-40B4-BE49-F238E27FC236}">
                <a16:creationId xmlns:a16="http://schemas.microsoft.com/office/drawing/2014/main" id="{500B9944-DA34-1148-A74A-82F220D8C9C3}"/>
              </a:ext>
            </a:extLst>
          </p:cNvPr>
          <p:cNvCxnSpPr/>
          <p:nvPr/>
        </p:nvCxnSpPr>
        <p:spPr>
          <a:xfrm>
            <a:off x="168166" y="5791200"/>
            <a:ext cx="11708524" cy="0"/>
          </a:xfrm>
          <a:prstGeom prst="line">
            <a:avLst/>
          </a:prstGeom>
          <a:ln w="19050">
            <a:solidFill>
              <a:schemeClr val="bg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CasellaDiTesto 16">
            <a:extLst>
              <a:ext uri="{FF2B5EF4-FFF2-40B4-BE49-F238E27FC236}">
                <a16:creationId xmlns:a16="http://schemas.microsoft.com/office/drawing/2014/main" id="{92F893DB-36C3-9F4C-B39D-AC8699F6CD3A}"/>
              </a:ext>
            </a:extLst>
          </p:cNvPr>
          <p:cNvSpPr txBox="1"/>
          <p:nvPr/>
        </p:nvSpPr>
        <p:spPr>
          <a:xfrm>
            <a:off x="1008009" y="332965"/>
            <a:ext cx="10868681" cy="104644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it-IT" sz="4400" b="1" dirty="0">
                <a:solidFill>
                  <a:srgbClr val="0070C0"/>
                </a:solidFill>
                <a:latin typeface="Myriad Pro" panose="020B0503030403020204" pitchFamily="34" charset="0"/>
              </a:rPr>
              <a:t>Il sottile equilibrio tra sostenibilità ed AI</a:t>
            </a:r>
          </a:p>
          <a:p>
            <a:pPr algn="r"/>
            <a:r>
              <a:rPr lang="it-IT" b="1" dirty="0">
                <a:latin typeface="Myriad Pro Light" panose="020B0503030403020204" pitchFamily="34" charset="0"/>
              </a:rPr>
              <a:t>Minaccia o opportunità ?</a:t>
            </a:r>
            <a:endParaRPr lang="it-IT" dirty="0">
              <a:latin typeface="Myriad Pro" panose="020B0503030403020204" pitchFamily="34" charset="0"/>
            </a:endParaRPr>
          </a:p>
        </p:txBody>
      </p:sp>
      <p:sp>
        <p:nvSpPr>
          <p:cNvPr id="18" name="CasellaDiTesto 17">
            <a:extLst>
              <a:ext uri="{FF2B5EF4-FFF2-40B4-BE49-F238E27FC236}">
                <a16:creationId xmlns:a16="http://schemas.microsoft.com/office/drawing/2014/main" id="{550461AA-8BAF-9D45-8FB9-2C8D823C5A52}"/>
              </a:ext>
            </a:extLst>
          </p:cNvPr>
          <p:cNvSpPr txBox="1"/>
          <p:nvPr/>
        </p:nvSpPr>
        <p:spPr>
          <a:xfrm>
            <a:off x="998831" y="6418014"/>
            <a:ext cx="3993418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7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" panose="020B0503030403020204" pitchFamily="34" charset="0"/>
              </a:rPr>
              <a:t>OUTLOOK FINANCE 2024</a:t>
            </a:r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id="{EF1A9482-C6CA-F349-94BB-69FAA87D7CE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6427" t="24202"/>
          <a:stretch/>
        </p:blipFill>
        <p:spPr>
          <a:xfrm>
            <a:off x="168165" y="6296298"/>
            <a:ext cx="835887" cy="510066"/>
          </a:xfrm>
          <a:prstGeom prst="rect">
            <a:avLst/>
          </a:prstGeom>
        </p:spPr>
      </p:pic>
      <p:sp>
        <p:nvSpPr>
          <p:cNvPr id="10" name="CasellaDiTesto 9">
            <a:extLst>
              <a:ext uri="{FF2B5EF4-FFF2-40B4-BE49-F238E27FC236}">
                <a16:creationId xmlns:a16="http://schemas.microsoft.com/office/drawing/2014/main" id="{03D630DA-9018-1241-A3DB-AABB7C62A2B0}"/>
              </a:ext>
            </a:extLst>
          </p:cNvPr>
          <p:cNvSpPr txBox="1"/>
          <p:nvPr/>
        </p:nvSpPr>
        <p:spPr>
          <a:xfrm>
            <a:off x="168165" y="1538583"/>
            <a:ext cx="1170852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it-IT" sz="1800" b="1" dirty="0">
                <a:cs typeface="Corbel"/>
              </a:rPr>
              <a:t>Abilitatori e raccomandazioni</a:t>
            </a:r>
          </a:p>
        </p:txBody>
      </p:sp>
      <p:sp>
        <p:nvSpPr>
          <p:cNvPr id="21" name="CasellaDiTesto 20">
            <a:extLst>
              <a:ext uri="{FF2B5EF4-FFF2-40B4-BE49-F238E27FC236}">
                <a16:creationId xmlns:a16="http://schemas.microsoft.com/office/drawing/2014/main" id="{E6679B2F-304F-854A-B215-3416E9714806}"/>
              </a:ext>
            </a:extLst>
          </p:cNvPr>
          <p:cNvSpPr txBox="1"/>
          <p:nvPr/>
        </p:nvSpPr>
        <p:spPr>
          <a:xfrm>
            <a:off x="657085" y="2595793"/>
            <a:ext cx="7812660" cy="374571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defPPr>
              <a:defRPr lang="it-IT"/>
            </a:defPPr>
            <a:lvl1pPr algn="just">
              <a:defRPr sz="1600">
                <a:cs typeface="Corbel"/>
              </a:defRPr>
            </a:lvl1pPr>
          </a:lstStyle>
          <a:p>
            <a:r>
              <a:rPr lang="it-IT" dirty="0"/>
              <a:t>Facilitare vere e proprie collaborazioni multidisciplinari</a:t>
            </a:r>
          </a:p>
        </p:txBody>
      </p:sp>
      <p:pic>
        <p:nvPicPr>
          <p:cNvPr id="25" name="Immagine 24">
            <a:extLst>
              <a:ext uri="{FF2B5EF4-FFF2-40B4-BE49-F238E27FC236}">
                <a16:creationId xmlns:a16="http://schemas.microsoft.com/office/drawing/2014/main" id="{DEC658B0-A889-CA43-96D2-753C4598E22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16981" y="6460697"/>
            <a:ext cx="1275268" cy="328464"/>
          </a:xfrm>
          <a:prstGeom prst="rect">
            <a:avLst/>
          </a:prstGeom>
        </p:spPr>
      </p:pic>
      <p:sp>
        <p:nvSpPr>
          <p:cNvPr id="5" name="CasellaDiTesto 4">
            <a:extLst>
              <a:ext uri="{FF2B5EF4-FFF2-40B4-BE49-F238E27FC236}">
                <a16:creationId xmlns:a16="http://schemas.microsoft.com/office/drawing/2014/main" id="{8B8BB27F-D129-78EC-9882-B285FB1C3F4B}"/>
              </a:ext>
            </a:extLst>
          </p:cNvPr>
          <p:cNvSpPr txBox="1"/>
          <p:nvPr/>
        </p:nvSpPr>
        <p:spPr>
          <a:xfrm>
            <a:off x="9230426" y="6594986"/>
            <a:ext cx="296157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" panose="020B0503030403020204" pitchFamily="34" charset="0"/>
              </a:rPr>
              <a:t>Torino, </a:t>
            </a:r>
            <a:r>
              <a:rPr lang="it-IT" sz="1000" b="1">
                <a:solidFill>
                  <a:schemeClr val="tx1">
                    <a:lumMod val="50000"/>
                    <a:lumOff val="50000"/>
                  </a:schemeClr>
                </a:solidFill>
                <a:latin typeface="Myriad Pro" panose="020B0503030403020204" pitchFamily="34" charset="0"/>
              </a:rPr>
              <a:t>Unione Industriali, </a:t>
            </a:r>
            <a:r>
              <a:rPr lang="it-IT" sz="1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" panose="020B0503030403020204" pitchFamily="34" charset="0"/>
              </a:rPr>
              <a:t>24 gennaio 2024</a:t>
            </a:r>
          </a:p>
        </p:txBody>
      </p:sp>
      <p:sp>
        <p:nvSpPr>
          <p:cNvPr id="2" name="CasellaDiTesto 20">
            <a:extLst>
              <a:ext uri="{FF2B5EF4-FFF2-40B4-BE49-F238E27FC236}">
                <a16:creationId xmlns:a16="http://schemas.microsoft.com/office/drawing/2014/main" id="{523C398B-B34D-056A-FD7B-00CF8EA8EC44}"/>
              </a:ext>
            </a:extLst>
          </p:cNvPr>
          <p:cNvSpPr txBox="1"/>
          <p:nvPr/>
        </p:nvSpPr>
        <p:spPr>
          <a:xfrm>
            <a:off x="661675" y="3591303"/>
            <a:ext cx="7803481" cy="374571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it-IT" sz="1600" dirty="0">
                <a:cs typeface="Corbel"/>
              </a:rPr>
              <a:t>Ipotizzare un uso della AI in termini responsabili e sociali</a:t>
            </a:r>
          </a:p>
        </p:txBody>
      </p:sp>
      <p:sp>
        <p:nvSpPr>
          <p:cNvPr id="3" name="CasellaDiTesto 20">
            <a:extLst>
              <a:ext uri="{FF2B5EF4-FFF2-40B4-BE49-F238E27FC236}">
                <a16:creationId xmlns:a16="http://schemas.microsoft.com/office/drawing/2014/main" id="{9E2E4305-01DA-BD59-2866-F2A1212FCD93}"/>
              </a:ext>
            </a:extLst>
          </p:cNvPr>
          <p:cNvSpPr txBox="1"/>
          <p:nvPr/>
        </p:nvSpPr>
        <p:spPr>
          <a:xfrm>
            <a:off x="661674" y="3093548"/>
            <a:ext cx="7803482" cy="374571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it-IT" sz="1600" dirty="0">
                <a:cs typeface="Corbel"/>
              </a:rPr>
              <a:t>Permettere un adeguato accesso alle tecnologie AI abbattendo le correnti barriere</a:t>
            </a:r>
          </a:p>
        </p:txBody>
      </p:sp>
      <p:sp>
        <p:nvSpPr>
          <p:cNvPr id="4" name="CasellaDiTesto 20">
            <a:extLst>
              <a:ext uri="{FF2B5EF4-FFF2-40B4-BE49-F238E27FC236}">
                <a16:creationId xmlns:a16="http://schemas.microsoft.com/office/drawing/2014/main" id="{6566FF39-2459-674E-93AF-7FF0C2FC52AC}"/>
              </a:ext>
            </a:extLst>
          </p:cNvPr>
          <p:cNvSpPr txBox="1"/>
          <p:nvPr/>
        </p:nvSpPr>
        <p:spPr>
          <a:xfrm>
            <a:off x="661675" y="4089058"/>
            <a:ext cx="7803481" cy="646986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it-IT" sz="1600" dirty="0">
                <a:cs typeface="Corbel"/>
              </a:rPr>
              <a:t>Permettere up-</a:t>
            </a:r>
            <a:r>
              <a:rPr lang="it-IT" sz="1600" dirty="0" err="1">
                <a:cs typeface="Corbel"/>
              </a:rPr>
              <a:t>skilling</a:t>
            </a:r>
            <a:r>
              <a:rPr lang="it-IT" sz="1600" dirty="0">
                <a:cs typeface="Corbel"/>
              </a:rPr>
              <a:t> delle risorse e una migliore connessione tra mondo accademico e produttivo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73D9C62-4C19-E886-71C8-ABB357439BD1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r="1610"/>
          <a:stretch/>
        </p:blipFill>
        <p:spPr>
          <a:xfrm>
            <a:off x="9093316" y="1675072"/>
            <a:ext cx="2783372" cy="4067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473072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Personalizza struttur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deff24bb-2089-4400-8c8e-f71e680378b2}" enabled="0" method="" siteId="{deff24bb-2089-4400-8c8e-f71e680378b2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294</Words>
  <Application>Microsoft Office PowerPoint</Application>
  <PresentationFormat>Widescreen</PresentationFormat>
  <Paragraphs>46</Paragraphs>
  <Slides>4</Slides>
  <Notes>4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11" baseType="lpstr">
      <vt:lpstr>Arial</vt:lpstr>
      <vt:lpstr>Calibri</vt:lpstr>
      <vt:lpstr>Calibri Light</vt:lpstr>
      <vt:lpstr>Corbel</vt:lpstr>
      <vt:lpstr>Myriad Pro</vt:lpstr>
      <vt:lpstr>Myriad Pro Light</vt:lpstr>
      <vt:lpstr>Personalizza struttura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Carlo Salomone</dc:creator>
  <cp:lastModifiedBy>Daniela Pilato</cp:lastModifiedBy>
  <cp:revision>24</cp:revision>
  <dcterms:created xsi:type="dcterms:W3CDTF">2022-11-02T16:16:42Z</dcterms:created>
  <dcterms:modified xsi:type="dcterms:W3CDTF">2024-01-29T17:13:15Z</dcterms:modified>
</cp:coreProperties>
</file>